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rawings/drawing2.xml" ContentType="application/vnd.openxmlformats-officedocument.drawingml.chartshapes+xml"/>
  <Override PartName="/ppt/theme/themeOverride5.xml" ContentType="application/vnd.openxmlformats-officedocument.themeOverride+xml"/>
  <Override PartName="/ppt/diagrams/quickStyle2.xml" ContentType="application/vnd.openxmlformats-officedocument.drawingml.diagramStyle+xml"/>
  <Override PartName="/ppt/charts/colors6.xml" ContentType="application/vnd.ms-office.chartcolor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harts/chart17.xml" ContentType="application/vnd.openxmlformats-officedocument.drawingml.char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charts/chart13.xml" ContentType="application/vnd.openxmlformats-officedocument.drawingml.chart+xml"/>
  <Override PartName="/ppt/notesSlides/notesSlide16.xml" ContentType="application/vnd.openxmlformats-officedocument.presentationml.notesSlide+xml"/>
  <Override PartName="/ppt/charts/chart24.xml" ContentType="application/vnd.openxmlformats-officedocument.drawingml.chart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Override PartName="/ppt/charts/chart20.xml" ContentType="application/vnd.openxmlformats-officedocument.drawingml.chart+xml"/>
  <Override PartName="/ppt/charts/chart3.xml" ContentType="application/vnd.openxmlformats-officedocument.drawingml.chart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rawings/drawing7.xml" ContentType="application/vnd.openxmlformats-officedocument.drawingml.chartshapes+xml"/>
  <Override PartName="/ppt/diagrams/data2.xml" ContentType="application/vnd.openxmlformats-officedocument.drawingml.diagramData+xml"/>
  <Override PartName="/ppt/charts/style5.xml" ContentType="application/vnd.ms-office.chartstyl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drawings/drawing3.xml" ContentType="application/vnd.openxmlformats-officedocument.drawingml.chartshapes+xml"/>
  <Override PartName="/ppt/diagrams/drawing3.xml" ContentType="application/vnd.ms-office.drawingml.diagramDrawing+xml"/>
  <Override PartName="/ppt/charts/style1.xml" ContentType="application/vnd.ms-office.chartstyl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8.xml" ContentType="application/vnd.openxmlformats-officedocument.drawingml.chart+xml"/>
  <Override PartName="/ppt/theme/themeOverride6.xml" ContentType="application/vnd.openxmlformats-officedocument.themeOverrid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theme/themeOverride2.xml" ContentType="application/vnd.openxmlformats-officedocument.themeOverride+xml"/>
  <Override PartName="/ppt/charts/chart14.xml" ContentType="application/vnd.openxmlformats-officedocument.drawingml.char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charts/chart8.xml" ContentType="application/vnd.openxmlformats-officedocument.drawingml.chart+xml"/>
  <Override PartName="/ppt/notesSlides/notesSlide13.xml" ContentType="application/vnd.openxmlformats-officedocument.presentationml.notesSlide+xml"/>
  <Override PartName="/ppt/charts/chart21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drawings/drawing8.xml" ContentType="application/vnd.openxmlformats-officedocument.drawingml.chartshapes+xml"/>
  <Override PartName="/ppt/diagrams/data3.xml" ContentType="application/vnd.openxmlformats-officedocument.drawingml.diagramData+xml"/>
  <Override PartName="/ppt/charts/style6.xml" ContentType="application/vnd.ms-office.chartstyl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rawings/drawing6.xml" ContentType="application/vnd.openxmlformats-officedocument.drawingml.chartshapes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diagrams/drawing4.xml" ContentType="application/vnd.ms-office.drawingml.diagramDrawing+xml"/>
  <Override PartName="/ppt/charts/style4.xml" ContentType="application/vnd.ms-office.chartstyle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rawings/drawing4.xml" ContentType="application/vnd.openxmlformats-officedocument.drawingml.chartshapes+xml"/>
  <Override PartName="/ppt/theme/themeOverride7.xml" ContentType="application/vnd.openxmlformats-officedocument.themeOverride+xml"/>
  <Override PartName="/ppt/diagrams/quickStyle4.xml" ContentType="application/vnd.openxmlformats-officedocument.drawingml.diagramStyl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charts/chart19.xml" ContentType="application/vnd.openxmlformats-officedocument.drawingml.char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charts/colors4.xml" ContentType="application/vnd.ms-office.chartcolorstyl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charts/chart15.xml" ContentType="application/vnd.openxmlformats-officedocument.drawingml.char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notesSlides/notesSlide14.xml" ContentType="application/vnd.openxmlformats-officedocument.presentationml.notesSlide+xml"/>
  <Override PartName="/ppt/charts/chart22.xml" ContentType="application/vnd.openxmlformats-officedocument.drawingml.char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drawings/drawing5.xml" ContentType="application/vnd.openxmlformats-officedocument.drawingml.chartshapes+xml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tags/tag3.xml" ContentType="application/vnd.openxmlformats-officedocument.presentationml.tags+xml"/>
  <Override PartName="/ppt/charts/chart16.xml" ContentType="application/vnd.openxmlformats-officedocument.drawingml.chart+xml"/>
  <Override PartName="/ppt/theme/themeOverride4.xml" ContentType="application/vnd.openxmlformats-officedocument.themeOverride+xml"/>
  <Override PartName="/ppt/charts/colors5.xml" ContentType="application/vnd.ms-office.chartcolor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charts/chart23.xml" ContentType="application/vnd.openxmlformats-officedocument.drawingml.char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charts/chart12.xml" ContentType="application/vnd.openxmlformats-officedocument.drawingml.chart+xml"/>
  <Override PartName="/ppt/diagrams/layout4.xml" ContentType="application/vnd.openxmlformats-officedocument.drawingml.diagramLayout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6" r:id="rId1"/>
    <p:sldMasterId id="2147483943" r:id="rId2"/>
  </p:sldMasterIdLst>
  <p:notesMasterIdLst>
    <p:notesMasterId r:id="rId37"/>
  </p:notesMasterIdLst>
  <p:handoutMasterIdLst>
    <p:handoutMasterId r:id="rId38"/>
  </p:handoutMasterIdLst>
  <p:sldIdLst>
    <p:sldId id="350" r:id="rId3"/>
    <p:sldId id="364" r:id="rId4"/>
    <p:sldId id="465" r:id="rId5"/>
    <p:sldId id="466" r:id="rId6"/>
    <p:sldId id="467" r:id="rId7"/>
    <p:sldId id="462" r:id="rId8"/>
    <p:sldId id="463" r:id="rId9"/>
    <p:sldId id="464" r:id="rId10"/>
    <p:sldId id="457" r:id="rId11"/>
    <p:sldId id="416" r:id="rId12"/>
    <p:sldId id="470" r:id="rId13"/>
    <p:sldId id="458" r:id="rId14"/>
    <p:sldId id="473" r:id="rId15"/>
    <p:sldId id="468" r:id="rId16"/>
    <p:sldId id="469" r:id="rId17"/>
    <p:sldId id="427" r:id="rId18"/>
    <p:sldId id="489" r:id="rId19"/>
    <p:sldId id="429" r:id="rId20"/>
    <p:sldId id="471" r:id="rId21"/>
    <p:sldId id="445" r:id="rId22"/>
    <p:sldId id="475" r:id="rId23"/>
    <p:sldId id="477" r:id="rId24"/>
    <p:sldId id="487" r:id="rId25"/>
    <p:sldId id="478" r:id="rId26"/>
    <p:sldId id="488" r:id="rId27"/>
    <p:sldId id="479" r:id="rId28"/>
    <p:sldId id="480" r:id="rId29"/>
    <p:sldId id="481" r:id="rId30"/>
    <p:sldId id="482" r:id="rId31"/>
    <p:sldId id="483" r:id="rId32"/>
    <p:sldId id="484" r:id="rId33"/>
    <p:sldId id="485" r:id="rId34"/>
    <p:sldId id="486" r:id="rId35"/>
    <p:sldId id="490" r:id="rId36"/>
  </p:sldIdLst>
  <p:sldSz cx="12192000" cy="6858000"/>
  <p:notesSz cx="7010400" cy="92964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a G. Morán Tapia" initials="JGMT" lastIdx="3" clrIdx="0">
    <p:extLst>
      <p:ext uri="{19B8F6BF-5375-455C-9EA6-DF929625EA0E}">
        <p15:presenceInfo xmlns:p15="http://schemas.microsoft.com/office/powerpoint/2012/main" xmlns="" userId="S-1-5-21-1358988534-460955180-2770620441-148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985" autoAdjust="0"/>
    <p:restoredTop sz="93139" autoAdjust="0"/>
  </p:normalViewPr>
  <p:slideViewPr>
    <p:cSldViewPr snapToGrid="0" snapToObjects="1">
      <p:cViewPr varScale="1">
        <p:scale>
          <a:sx n="69" d="100"/>
          <a:sy n="69" d="100"/>
        </p:scale>
        <p:origin x="-606" y="-108"/>
      </p:cViewPr>
      <p:guideLst>
        <p:guide orient="horz" pos="220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1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MINISTERIO%20DE%20INDUSTRIAS%20Y%20PRODUCTIVIDAD\Cuentas%20Trimestrales\2017\PIB%20mundial%20por%20grupos%20abril%202018.xls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para%20PPT%20PI%20Fronteriza%20Vice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INISTERIO%20DE%20INDUSTRIAS%20Y%20PRODUCTIVIDAD\Pol&#237;tica%20Industrial\Libro%20Pol&#237;tica%20Industrial\2018-May-14_Grafico%20actualizados%20PI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Hoja_de_c_lculo_de_Microsoft_Office_Excel3.xlsx"/><Relationship Id="rId1" Type="http://schemas.openxmlformats.org/officeDocument/2006/relationships/themeOverride" Target="../theme/themeOverride2.xm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UIS\Documents\MIPRO2017\Datos\Indice%20Global%20de%20Innovaci&#243;n\Rnk_Ecuador_IndiceGloabInnovacion2017.xlsx" TargetMode="Externa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E:\MINISTERIO%20DE%20INDUSTRIAS%20Y%20PRODUCTIVIDAD\Pol&#237;tica%20Industrial\Libro%20Pol&#237;tica%20Industrial\Graficos%20para%20PI%20(2)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oran\Desktop\mancomunidad%20del%20norte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Hoja_de_c_lculo_de_Microsoft_Office_Excel4.xlsx"/><Relationship Id="rId1" Type="http://schemas.openxmlformats.org/officeDocument/2006/relationships/themeOverride" Target="../theme/themeOverride3.xml"/><Relationship Id="rId4" Type="http://schemas.microsoft.com/office/2011/relationships/chartStyle" Target="style1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6.xml"/><Relationship Id="rId2" Type="http://schemas.openxmlformats.org/officeDocument/2006/relationships/package" Target="../embeddings/Hoja_de_c_lculo_de_Microsoft_Office_Excel5.xlsx"/><Relationship Id="rId1" Type="http://schemas.openxmlformats.org/officeDocument/2006/relationships/themeOverride" Target="../theme/themeOverride4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7.xml"/><Relationship Id="rId2" Type="http://schemas.openxmlformats.org/officeDocument/2006/relationships/package" Target="../embeddings/Hoja_de_c_lculo_de_Microsoft_Office_Excel6.xlsx"/><Relationship Id="rId1" Type="http://schemas.openxmlformats.org/officeDocument/2006/relationships/themeOverride" Target="../theme/themeOverride5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8.xml"/><Relationship Id="rId2" Type="http://schemas.openxmlformats.org/officeDocument/2006/relationships/package" Target="../embeddings/Hoja_de_c_lculo_de_Microsoft_Office_Excel7.xlsx"/><Relationship Id="rId1" Type="http://schemas.openxmlformats.org/officeDocument/2006/relationships/themeOverride" Target="../theme/themeOverride6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AppData\Roaming\Microsoft\Excel\para%20PPT%20PI%20Fronteriza%20Vice%20(version%201).xlsb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gespin\Desktop\Caracterizacion%20y%20cifras%20productivas\Provincias%20graf\Zona%201\Esmeraldasgraf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C:\Users\gespin\Desktop\Caracterizacion%20y%20cifras%20productivas\Doc%20trabajo\datos%20zona%201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C:\Users\gespin\Desktop\Caracterizacion%20y%20cifras%20productivas\Doc%20trabajo\datos%20zona%201.xlsx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package" Target="../embeddings/Hoja_de_c_lculo_de_Microsoft_Office_Excel8.xlsx"/><Relationship Id="rId1" Type="http://schemas.openxmlformats.org/officeDocument/2006/relationships/themeOverride" Target="../theme/themeOverride7.xml"/><Relationship Id="rId4" Type="http://schemas.microsoft.com/office/2011/relationships/chartStyle" Target="style5.xml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C:\Users\gespin\AppData\Local\Microsoft\Windows\Temporary%20Internet%20Files\Content.Outlook\F1KHSDZ1\VolumenCredito_SB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AppData\Roaming\Microsoft\Excel\para%20PPT%20PI%20Fronteriza%20Vice%20(version%201).xlsb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Hoja_de_c_lculo_de_Microsoft_Office_Excel1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Office_Excel2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Libro1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E:\MINISTERIO%20DE%20INDUSTRIAS%20Y%20PRODUCTIVIDAD\Pol&#237;tica%20Industrial\Libro%20Pol&#237;tica%20Industrial\2018-May-14_Grafico%20actualizados%20PI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espin\Desktop\info%20gabinete%20econ&#243;mico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Libro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>
        <c:manualLayout>
          <c:layoutTarget val="inner"/>
          <c:xMode val="edge"/>
          <c:yMode val="edge"/>
          <c:x val="6.8134683648814934E-2"/>
          <c:y val="0.19181037486122612"/>
          <c:w val="0.90822473868640985"/>
          <c:h val="0.65763296395123549"/>
        </c:manualLayout>
      </c:layout>
      <c:lineChart>
        <c:grouping val="standard"/>
        <c:ser>
          <c:idx val="0"/>
          <c:order val="0"/>
          <c:tx>
            <c:strRef>
              <c:f>Gráfico!$A$5</c:f>
              <c:strCache>
                <c:ptCount val="1"/>
                <c:pt idx="0">
                  <c:v>Mundo</c:v>
                </c:pt>
              </c:strCache>
            </c:strRef>
          </c:tx>
          <c:spPr>
            <a:ln w="22225">
              <a:solidFill>
                <a:srgbClr val="AE5296"/>
              </a:solidFill>
            </a:ln>
          </c:spPr>
          <c:marker>
            <c:symbol val="none"/>
          </c:marker>
          <c:dLbls>
            <c:dLbl>
              <c:idx val="3"/>
              <c:layout>
                <c:manualLayout>
                  <c:x val="-2.8436018957346012E-2"/>
                  <c:y val="3.4883720930232558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Gráfico!$E$4:$Q$4</c:f>
              <c:strCache>
                <c:ptCount val="13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 (prev)</c:v>
                </c:pt>
              </c:strCache>
            </c:strRef>
          </c:cat>
          <c:val>
            <c:numRef>
              <c:f>Gráfico!$E$5:$Q$5</c:f>
              <c:numCache>
                <c:formatCode>0.0</c:formatCode>
                <c:ptCount val="13"/>
                <c:pt idx="0">
                  <c:v>5.4779999999999998</c:v>
                </c:pt>
                <c:pt idx="1">
                  <c:v>5.6509999999999945</c:v>
                </c:pt>
                <c:pt idx="2">
                  <c:v>3.0249999999999999</c:v>
                </c:pt>
                <c:pt idx="3">
                  <c:v>-9.4000000000000264E-2</c:v>
                </c:pt>
                <c:pt idx="4">
                  <c:v>5.4480000000000004</c:v>
                </c:pt>
                <c:pt idx="5">
                  <c:v>4.1939999999999955</c:v>
                </c:pt>
                <c:pt idx="6">
                  <c:v>3.4919999999999987</c:v>
                </c:pt>
                <c:pt idx="7">
                  <c:v>3.3379999999999987</c:v>
                </c:pt>
                <c:pt idx="8">
                  <c:v>3.4179999999999997</c:v>
                </c:pt>
                <c:pt idx="9">
                  <c:v>3.1959999999999997</c:v>
                </c:pt>
                <c:pt idx="10">
                  <c:v>3.081</c:v>
                </c:pt>
                <c:pt idx="11">
                  <c:v>3.4419999999999997</c:v>
                </c:pt>
                <c:pt idx="12">
                  <c:v>3.5</c:v>
                </c:pt>
              </c:numCache>
            </c:numRef>
          </c:val>
        </c:ser>
        <c:ser>
          <c:idx val="2"/>
          <c:order val="1"/>
          <c:tx>
            <c:strRef>
              <c:f>Gráfico!$A$7</c:f>
              <c:strCache>
                <c:ptCount val="1"/>
                <c:pt idx="0">
                  <c:v>América Latina</c:v>
                </c:pt>
              </c:strCache>
            </c:strRef>
          </c:tx>
          <c:spPr>
            <a:ln w="22225">
              <a:solidFill>
                <a:schemeClr val="accent3">
                  <a:lumMod val="75000"/>
                </a:schemeClr>
              </a:solidFill>
              <a:prstDash val="dash"/>
            </a:ln>
          </c:spPr>
          <c:marker>
            <c:symbol val="none"/>
          </c:marker>
          <c:dLbls>
            <c:dLbl>
              <c:idx val="11"/>
              <c:layout>
                <c:manualLayout>
                  <c:x val="-9.4786729857820207E-3"/>
                  <c:y val="3.1007751937984489E-2"/>
                </c:manualLayout>
              </c:layout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Gráfico!$E$4:$Q$4</c:f>
              <c:strCache>
                <c:ptCount val="13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 (prev)</c:v>
                </c:pt>
              </c:strCache>
            </c:strRef>
          </c:cat>
          <c:val>
            <c:numRef>
              <c:f>Gráfico!$E$7:$Q$7</c:f>
              <c:numCache>
                <c:formatCode>0.0</c:formatCode>
                <c:ptCount val="13"/>
                <c:pt idx="0">
                  <c:v>5.6129999999999765</c:v>
                </c:pt>
                <c:pt idx="1">
                  <c:v>5.8710000000000004</c:v>
                </c:pt>
                <c:pt idx="2">
                  <c:v>4.0110000000000001</c:v>
                </c:pt>
                <c:pt idx="3">
                  <c:v>-1.823</c:v>
                </c:pt>
                <c:pt idx="4">
                  <c:v>6.1319999999999997</c:v>
                </c:pt>
                <c:pt idx="5">
                  <c:v>4.6369999999999996</c:v>
                </c:pt>
                <c:pt idx="6">
                  <c:v>3.01</c:v>
                </c:pt>
                <c:pt idx="7">
                  <c:v>2.9189999999999987</c:v>
                </c:pt>
                <c:pt idx="8">
                  <c:v>1.0249999999999908</c:v>
                </c:pt>
                <c:pt idx="9">
                  <c:v>-2.8000000000000011E-2</c:v>
                </c:pt>
                <c:pt idx="10">
                  <c:v>-0.55300000000000005</c:v>
                </c:pt>
                <c:pt idx="11">
                  <c:v>1.597</c:v>
                </c:pt>
                <c:pt idx="12">
                  <c:v>2.1</c:v>
                </c:pt>
              </c:numCache>
            </c:numRef>
          </c:val>
        </c:ser>
        <c:ser>
          <c:idx val="3"/>
          <c:order val="2"/>
          <c:tx>
            <c:strRef>
              <c:f>Gráfico!$A$8</c:f>
              <c:strCache>
                <c:ptCount val="1"/>
                <c:pt idx="0">
                  <c:v>PIB Ecuador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3.4490552425022865E-2"/>
                  <c:y val="-1.2025270097051829E-2"/>
                </c:manualLayout>
              </c:layout>
              <c:spPr>
                <a:ln>
                  <a:solidFill>
                    <a:srgbClr val="FF0000"/>
                  </a:solidFill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spPr>
                <a:ln>
                  <a:solidFill>
                    <a:srgbClr val="FF0000"/>
                  </a:solidFill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dLblPos val="t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2.3432100608277259E-2"/>
                  <c:y val="-0.10117255691875726"/>
                </c:manualLayout>
              </c:layout>
              <c:spPr>
                <a:ln>
                  <a:solidFill>
                    <a:srgbClr val="FF0000"/>
                  </a:solidFill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1.7089350797974939E-2"/>
                  <c:y val="-3.5281084050540201E-2"/>
                </c:manualLayout>
              </c:layout>
              <c:spPr>
                <a:ln>
                  <a:solidFill>
                    <a:srgbClr val="FF0000"/>
                  </a:solidFill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/>
              <c:spPr>
                <a:ln>
                  <a:solidFill>
                    <a:srgbClr val="FF0000"/>
                  </a:solidFill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dLblPos val="t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2.8949758057495202E-3"/>
                  <c:y val="-4.6908991027284505E-2"/>
                </c:manualLayout>
              </c:layout>
              <c:spPr>
                <a:ln>
                  <a:solidFill>
                    <a:srgbClr val="FF0000"/>
                  </a:solidFill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1.4790710402905919E-2"/>
                  <c:y val="3.0610388817677019E-2"/>
                </c:manualLayout>
              </c:layout>
              <c:spPr>
                <a:ln>
                  <a:solidFill>
                    <a:srgbClr val="FF0000"/>
                  </a:solidFill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1.263835503974314E-2"/>
                  <c:y val="-6.2015503875969026E-2"/>
                </c:manualLayout>
              </c:layout>
              <c:spPr>
                <a:noFill/>
                <a:ln w="12700">
                  <a:solidFill>
                    <a:srgbClr val="FF0000"/>
                  </a:solidFill>
                  <a:prstDash val="solid"/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layout/>
              <c:spPr>
                <a:noFill/>
                <a:ln w="12700">
                  <a:solidFill>
                    <a:srgbClr val="FF0000"/>
                  </a:solidFill>
                  <a:prstDash val="solid"/>
                </a:ln>
              </c:spPr>
              <c:txPr>
                <a:bodyPr/>
                <a:lstStyle/>
                <a:p>
                  <a:pPr>
                    <a:defRPr lang="es-ES"/>
                  </a:pPr>
                  <a:endParaRPr lang="es-EC"/>
                </a:p>
              </c:txPr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Gráfico!$E$4:$Q$4</c:f>
              <c:strCache>
                <c:ptCount val="13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 (prev)</c:v>
                </c:pt>
              </c:strCache>
            </c:strRef>
          </c:cat>
          <c:val>
            <c:numRef>
              <c:f>Gráfico!$E$8:$Q$8</c:f>
              <c:numCache>
                <c:formatCode>0.0</c:formatCode>
                <c:ptCount val="13"/>
                <c:pt idx="0">
                  <c:v>4.4035264338318933</c:v>
                </c:pt>
                <c:pt idx="1">
                  <c:v>2.1900639722453952</c:v>
                </c:pt>
                <c:pt idx="2">
                  <c:v>6.3571305999082703</c:v>
                </c:pt>
                <c:pt idx="3">
                  <c:v>0.56649159210009881</c:v>
                </c:pt>
                <c:pt idx="4">
                  <c:v>3.5252986689402688</c:v>
                </c:pt>
                <c:pt idx="5">
                  <c:v>7.8681409191099645</c:v>
                </c:pt>
                <c:pt idx="6">
                  <c:v>5.6419620667119865</c:v>
                </c:pt>
                <c:pt idx="7">
                  <c:v>4.9465112669062146</c:v>
                </c:pt>
                <c:pt idx="8" formatCode="#,##0.0">
                  <c:v>3.8</c:v>
                </c:pt>
                <c:pt idx="9" formatCode="#,##0.0">
                  <c:v>0.1</c:v>
                </c:pt>
                <c:pt idx="10" formatCode="#,##0.0">
                  <c:v>-1.6</c:v>
                </c:pt>
                <c:pt idx="11" formatCode="#,##0.0">
                  <c:v>3</c:v>
                </c:pt>
                <c:pt idx="12">
                  <c:v>2</c:v>
                </c:pt>
              </c:numCache>
            </c:numRef>
          </c:val>
          <c:smooth val="1"/>
        </c:ser>
        <c:dLbls/>
        <c:marker val="1"/>
        <c:axId val="147241984"/>
        <c:axId val="149373696"/>
      </c:lineChart>
      <c:catAx>
        <c:axId val="147241984"/>
        <c:scaling>
          <c:orientation val="minMax"/>
        </c:scaling>
        <c:axPos val="b"/>
        <c:numFmt formatCode="General" sourceLinked="1"/>
        <c:tickLblPos val="low"/>
        <c:txPr>
          <a:bodyPr rot="0" vert="horz"/>
          <a:lstStyle/>
          <a:p>
            <a:pPr>
              <a:defRPr lang="es-ES" sz="1200"/>
            </a:pPr>
            <a:endParaRPr lang="es-EC"/>
          </a:p>
        </c:txPr>
        <c:crossAx val="149373696"/>
        <c:crosses val="autoZero"/>
        <c:auto val="1"/>
        <c:lblAlgn val="ctr"/>
        <c:lblOffset val="100"/>
      </c:catAx>
      <c:valAx>
        <c:axId val="149373696"/>
        <c:scaling>
          <c:orientation val="minMax"/>
        </c:scaling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lang="es-ES" sz="1400"/>
                </a:pPr>
                <a:r>
                  <a:rPr lang="es-EC" sz="1400"/>
                  <a:t>Porcentaje</a:t>
                </a:r>
              </a:p>
            </c:rich>
          </c:tx>
          <c:layout>
            <c:manualLayout>
              <c:xMode val="edge"/>
              <c:yMode val="edge"/>
              <c:x val="0"/>
              <c:y val="0.32204449734481533"/>
            </c:manualLayout>
          </c:layout>
        </c:title>
        <c:numFmt formatCode="0.0" sourceLinked="1"/>
        <c:tickLblPos val="nextTo"/>
        <c:txPr>
          <a:bodyPr rot="0" vert="horz"/>
          <a:lstStyle/>
          <a:p>
            <a:pPr>
              <a:defRPr lang="es-ES" sz="1400"/>
            </a:pPr>
            <a:endParaRPr lang="es-EC"/>
          </a:p>
        </c:txPr>
        <c:crossAx val="1472419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9401934950077748"/>
          <c:y val="0.9297661936744287"/>
          <c:w val="0.61196114167248605"/>
          <c:h val="6.6019943846135451E-2"/>
        </c:manualLayout>
      </c:layout>
      <c:txPr>
        <a:bodyPr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ln>
      <a:noFill/>
    </a:ln>
  </c:spPr>
  <c:txPr>
    <a:bodyPr/>
    <a:lstStyle/>
    <a:p>
      <a:pPr>
        <a:defRPr sz="2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s-EC"/>
    </a:p>
  </c:txPr>
  <c:externalData r:id="rId1"/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4.8444627685685575E-2"/>
          <c:y val="1.7824181856999081E-2"/>
          <c:w val="0.93709312472575557"/>
          <c:h val="0.72566743316377613"/>
        </c:manualLayout>
      </c:layout>
      <c:lineChart>
        <c:grouping val="standard"/>
        <c:ser>
          <c:idx val="0"/>
          <c:order val="0"/>
          <c:tx>
            <c:strRef>
              <c:f>'Capacidad instalada'!$F$5:$I$5</c:f>
              <c:strCache>
                <c:ptCount val="1"/>
                <c:pt idx="0">
                  <c:v>Construcción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2"/>
              <c:layout>
                <c:manualLayout>
                  <c:x val="0"/>
                  <c:y val="4.2143714336592884E-2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b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'Capacidad instalada'!$A$7:$A$39</c:f>
              <c:strCache>
                <c:ptCount val="33"/>
                <c:pt idx="0">
                  <c:v>2010.I</c:v>
                </c:pt>
                <c:pt idx="1">
                  <c:v>2010.II</c:v>
                </c:pt>
                <c:pt idx="2">
                  <c:v>2010.III</c:v>
                </c:pt>
                <c:pt idx="3">
                  <c:v>2010.IV</c:v>
                </c:pt>
                <c:pt idx="4">
                  <c:v>2011.I</c:v>
                </c:pt>
                <c:pt idx="5">
                  <c:v>2011.II</c:v>
                </c:pt>
                <c:pt idx="6">
                  <c:v>2011.III</c:v>
                </c:pt>
                <c:pt idx="7">
                  <c:v>2011.IV</c:v>
                </c:pt>
                <c:pt idx="8">
                  <c:v>2012.I</c:v>
                </c:pt>
                <c:pt idx="9">
                  <c:v>2012.II</c:v>
                </c:pt>
                <c:pt idx="10">
                  <c:v>2012.III</c:v>
                </c:pt>
                <c:pt idx="11">
                  <c:v>2012.IV</c:v>
                </c:pt>
                <c:pt idx="12">
                  <c:v>2013.I</c:v>
                </c:pt>
                <c:pt idx="13">
                  <c:v>2013.II</c:v>
                </c:pt>
                <c:pt idx="14">
                  <c:v>2013.III</c:v>
                </c:pt>
                <c:pt idx="15">
                  <c:v>2013.IV</c:v>
                </c:pt>
                <c:pt idx="16">
                  <c:v>2014.I</c:v>
                </c:pt>
                <c:pt idx="17">
                  <c:v>2014.II</c:v>
                </c:pt>
                <c:pt idx="18">
                  <c:v>2014.III</c:v>
                </c:pt>
                <c:pt idx="19">
                  <c:v>2014.IV</c:v>
                </c:pt>
                <c:pt idx="20">
                  <c:v>2015.I</c:v>
                </c:pt>
                <c:pt idx="21">
                  <c:v>2015.II</c:v>
                </c:pt>
                <c:pt idx="22">
                  <c:v>15.III</c:v>
                </c:pt>
                <c:pt idx="23">
                  <c:v>15.IV</c:v>
                </c:pt>
                <c:pt idx="24">
                  <c:v>16.I</c:v>
                </c:pt>
                <c:pt idx="25">
                  <c:v>16.II</c:v>
                </c:pt>
                <c:pt idx="26">
                  <c:v>16.III</c:v>
                </c:pt>
                <c:pt idx="27">
                  <c:v>16.IV</c:v>
                </c:pt>
                <c:pt idx="28">
                  <c:v>17.I</c:v>
                </c:pt>
                <c:pt idx="29">
                  <c:v>17.II</c:v>
                </c:pt>
                <c:pt idx="30">
                  <c:v>17.III</c:v>
                </c:pt>
                <c:pt idx="31">
                  <c:v>17.IV </c:v>
                </c:pt>
                <c:pt idx="32">
                  <c:v>18.I prev.</c:v>
                </c:pt>
              </c:strCache>
            </c:strRef>
          </c:cat>
          <c:val>
            <c:numRef>
              <c:f>'Capacidad instalada'!$I$7:$I$39</c:f>
              <c:numCache>
                <c:formatCode>0%</c:formatCode>
                <c:ptCount val="33"/>
                <c:pt idx="0">
                  <c:v>0.74000000000000055</c:v>
                </c:pt>
                <c:pt idx="1">
                  <c:v>0.72000000000000053</c:v>
                </c:pt>
                <c:pt idx="2">
                  <c:v>0.73199095022624405</c:v>
                </c:pt>
                <c:pt idx="3">
                  <c:v>0.76000000000000056</c:v>
                </c:pt>
                <c:pt idx="4">
                  <c:v>0.77963133640553139</c:v>
                </c:pt>
                <c:pt idx="5">
                  <c:v>0.77568181818181925</c:v>
                </c:pt>
                <c:pt idx="6">
                  <c:v>0.7427272727272729</c:v>
                </c:pt>
                <c:pt idx="7">
                  <c:v>0.75063636363636299</c:v>
                </c:pt>
                <c:pt idx="8">
                  <c:v>0.73383561643835682</c:v>
                </c:pt>
                <c:pt idx="9">
                  <c:v>0.73238532110091759</c:v>
                </c:pt>
                <c:pt idx="10">
                  <c:v>0.73091743119266039</c:v>
                </c:pt>
                <c:pt idx="11">
                  <c:v>0.75200000000000056</c:v>
                </c:pt>
                <c:pt idx="12">
                  <c:v>0.72659090909090851</c:v>
                </c:pt>
                <c:pt idx="13">
                  <c:v>0.72845771144278582</c:v>
                </c:pt>
                <c:pt idx="14">
                  <c:v>0.73755043227665762</c:v>
                </c:pt>
                <c:pt idx="15">
                  <c:v>0.72838323353293399</c:v>
                </c:pt>
                <c:pt idx="16">
                  <c:v>0.73324921135646715</c:v>
                </c:pt>
                <c:pt idx="17">
                  <c:v>0.71852090032154303</c:v>
                </c:pt>
                <c:pt idx="18">
                  <c:v>0.69521874999999922</c:v>
                </c:pt>
                <c:pt idx="19">
                  <c:v>0.69532894736842077</c:v>
                </c:pt>
                <c:pt idx="20">
                  <c:v>0.64910891089108946</c:v>
                </c:pt>
                <c:pt idx="21">
                  <c:v>0.64188741721854425</c:v>
                </c:pt>
                <c:pt idx="22">
                  <c:v>0.62910596026490062</c:v>
                </c:pt>
                <c:pt idx="23">
                  <c:v>0.60915254237288163</c:v>
                </c:pt>
                <c:pt idx="24">
                  <c:v>0.55799999999999994</c:v>
                </c:pt>
                <c:pt idx="25">
                  <c:v>0.55782312925170086</c:v>
                </c:pt>
                <c:pt idx="26">
                  <c:v>0.5888698630136987</c:v>
                </c:pt>
                <c:pt idx="27">
                  <c:v>0.57442176870748296</c:v>
                </c:pt>
                <c:pt idx="28">
                  <c:v>0.55691780821917858</c:v>
                </c:pt>
                <c:pt idx="29">
                  <c:v>0.55914383561643888</c:v>
                </c:pt>
                <c:pt idx="30">
                  <c:v>0.54037671232876761</c:v>
                </c:pt>
                <c:pt idx="31">
                  <c:v>0.53800000000000003</c:v>
                </c:pt>
                <c:pt idx="32">
                  <c:v>0.54299999999999993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BB3-4FD6-B302-0A26493FEF05}"/>
            </c:ext>
          </c:extLst>
        </c:ser>
        <c:ser>
          <c:idx val="1"/>
          <c:order val="1"/>
          <c:tx>
            <c:strRef>
              <c:f>'Capacidad instalada'!$J$5:$M$5</c:f>
              <c:strCache>
                <c:ptCount val="1"/>
                <c:pt idx="0">
                  <c:v>Industria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2"/>
              <c:layout>
                <c:manualLayout>
                  <c:x val="-1.8621976659773034E-3"/>
                  <c:y val="4.0452465565698092E-2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'Capacidad instalada'!$A$7:$A$39</c:f>
              <c:strCache>
                <c:ptCount val="33"/>
                <c:pt idx="0">
                  <c:v>2010.I</c:v>
                </c:pt>
                <c:pt idx="1">
                  <c:v>2010.II</c:v>
                </c:pt>
                <c:pt idx="2">
                  <c:v>2010.III</c:v>
                </c:pt>
                <c:pt idx="3">
                  <c:v>2010.IV</c:v>
                </c:pt>
                <c:pt idx="4">
                  <c:v>2011.I</c:v>
                </c:pt>
                <c:pt idx="5">
                  <c:v>2011.II</c:v>
                </c:pt>
                <c:pt idx="6">
                  <c:v>2011.III</c:v>
                </c:pt>
                <c:pt idx="7">
                  <c:v>2011.IV</c:v>
                </c:pt>
                <c:pt idx="8">
                  <c:v>2012.I</c:v>
                </c:pt>
                <c:pt idx="9">
                  <c:v>2012.II</c:v>
                </c:pt>
                <c:pt idx="10">
                  <c:v>2012.III</c:v>
                </c:pt>
                <c:pt idx="11">
                  <c:v>2012.IV</c:v>
                </c:pt>
                <c:pt idx="12">
                  <c:v>2013.I</c:v>
                </c:pt>
                <c:pt idx="13">
                  <c:v>2013.II</c:v>
                </c:pt>
                <c:pt idx="14">
                  <c:v>2013.III</c:v>
                </c:pt>
                <c:pt idx="15">
                  <c:v>2013.IV</c:v>
                </c:pt>
                <c:pt idx="16">
                  <c:v>2014.I</c:v>
                </c:pt>
                <c:pt idx="17">
                  <c:v>2014.II</c:v>
                </c:pt>
                <c:pt idx="18">
                  <c:v>2014.III</c:v>
                </c:pt>
                <c:pt idx="19">
                  <c:v>2014.IV</c:v>
                </c:pt>
                <c:pt idx="20">
                  <c:v>2015.I</c:v>
                </c:pt>
                <c:pt idx="21">
                  <c:v>2015.II</c:v>
                </c:pt>
                <c:pt idx="22">
                  <c:v>15.III</c:v>
                </c:pt>
                <c:pt idx="23">
                  <c:v>15.IV</c:v>
                </c:pt>
                <c:pt idx="24">
                  <c:v>16.I</c:v>
                </c:pt>
                <c:pt idx="25">
                  <c:v>16.II</c:v>
                </c:pt>
                <c:pt idx="26">
                  <c:v>16.III</c:v>
                </c:pt>
                <c:pt idx="27">
                  <c:v>16.IV</c:v>
                </c:pt>
                <c:pt idx="28">
                  <c:v>17.I</c:v>
                </c:pt>
                <c:pt idx="29">
                  <c:v>17.II</c:v>
                </c:pt>
                <c:pt idx="30">
                  <c:v>17.III</c:v>
                </c:pt>
                <c:pt idx="31">
                  <c:v>17.IV </c:v>
                </c:pt>
                <c:pt idx="32">
                  <c:v>18.I prev.</c:v>
                </c:pt>
              </c:strCache>
            </c:strRef>
          </c:cat>
          <c:val>
            <c:numRef>
              <c:f>'Capacidad instalada'!$M$7:$M$39</c:f>
              <c:numCache>
                <c:formatCode>0%</c:formatCode>
                <c:ptCount val="33"/>
                <c:pt idx="0">
                  <c:v>0.78</c:v>
                </c:pt>
                <c:pt idx="1">
                  <c:v>0.78</c:v>
                </c:pt>
                <c:pt idx="2">
                  <c:v>0.78489523809523853</c:v>
                </c:pt>
                <c:pt idx="3">
                  <c:v>0.8</c:v>
                </c:pt>
                <c:pt idx="4">
                  <c:v>0.78152091254752942</c:v>
                </c:pt>
                <c:pt idx="5">
                  <c:v>0.78458891013384302</c:v>
                </c:pt>
                <c:pt idx="6">
                  <c:v>0.78403071017274517</c:v>
                </c:pt>
                <c:pt idx="7">
                  <c:v>0.8054961832061065</c:v>
                </c:pt>
                <c:pt idx="8">
                  <c:v>0.79172084130019216</c:v>
                </c:pt>
                <c:pt idx="9">
                  <c:v>0.78814393939393934</c:v>
                </c:pt>
                <c:pt idx="10">
                  <c:v>0.78252371916508567</c:v>
                </c:pt>
                <c:pt idx="11">
                  <c:v>0.78</c:v>
                </c:pt>
                <c:pt idx="12">
                  <c:v>0.77922495274102044</c:v>
                </c:pt>
                <c:pt idx="13">
                  <c:v>0.79066536203522508</c:v>
                </c:pt>
                <c:pt idx="14">
                  <c:v>0.77426718547341133</c:v>
                </c:pt>
                <c:pt idx="15">
                  <c:v>0.78573281452659005</c:v>
                </c:pt>
                <c:pt idx="16">
                  <c:v>0.81242666666666652</c:v>
                </c:pt>
                <c:pt idx="17">
                  <c:v>0.769306282722513</c:v>
                </c:pt>
                <c:pt idx="18">
                  <c:v>0.75913678618858005</c:v>
                </c:pt>
                <c:pt idx="19">
                  <c:v>0.7770355731225288</c:v>
                </c:pt>
                <c:pt idx="20">
                  <c:v>0.75098404255319295</c:v>
                </c:pt>
                <c:pt idx="21">
                  <c:v>0.74906332453825841</c:v>
                </c:pt>
                <c:pt idx="22">
                  <c:v>0.72862770012706568</c:v>
                </c:pt>
                <c:pt idx="23">
                  <c:v>0.71798692810457532</c:v>
                </c:pt>
                <c:pt idx="24">
                  <c:v>0.68312093628088577</c:v>
                </c:pt>
                <c:pt idx="25">
                  <c:v>0.69638743455497532</c:v>
                </c:pt>
                <c:pt idx="26">
                  <c:v>0.69202879581151833</c:v>
                </c:pt>
                <c:pt idx="27">
                  <c:v>0.70953764861294599</c:v>
                </c:pt>
                <c:pt idx="28">
                  <c:v>0.69736842105263108</c:v>
                </c:pt>
                <c:pt idx="29">
                  <c:v>0.69411227154046951</c:v>
                </c:pt>
                <c:pt idx="30">
                  <c:v>0.69201298701298541</c:v>
                </c:pt>
                <c:pt idx="31">
                  <c:v>0.69399999999999995</c:v>
                </c:pt>
                <c:pt idx="32">
                  <c:v>0.70500000000000052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BB3-4FD6-B302-0A26493FEF05}"/>
            </c:ext>
          </c:extLst>
        </c:ser>
        <c:ser>
          <c:idx val="2"/>
          <c:order val="2"/>
          <c:tx>
            <c:strRef>
              <c:f>'Capacidad instalada'!$B$5:$E$5</c:f>
              <c:strCache>
                <c:ptCount val="1"/>
                <c:pt idx="0">
                  <c:v>Comercio</c:v>
                </c:pt>
              </c:strCache>
            </c:strRef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2"/>
              <c:layout>
                <c:manualLayout>
                  <c:x val="-1.8621976659773034E-3"/>
                  <c:y val="-3.4277131287792605E-2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'Capacidad instalada'!$A$7:$A$39</c:f>
              <c:strCache>
                <c:ptCount val="33"/>
                <c:pt idx="0">
                  <c:v>2010.I</c:v>
                </c:pt>
                <c:pt idx="1">
                  <c:v>2010.II</c:v>
                </c:pt>
                <c:pt idx="2">
                  <c:v>2010.III</c:v>
                </c:pt>
                <c:pt idx="3">
                  <c:v>2010.IV</c:v>
                </c:pt>
                <c:pt idx="4">
                  <c:v>2011.I</c:v>
                </c:pt>
                <c:pt idx="5">
                  <c:v>2011.II</c:v>
                </c:pt>
                <c:pt idx="6">
                  <c:v>2011.III</c:v>
                </c:pt>
                <c:pt idx="7">
                  <c:v>2011.IV</c:v>
                </c:pt>
                <c:pt idx="8">
                  <c:v>2012.I</c:v>
                </c:pt>
                <c:pt idx="9">
                  <c:v>2012.II</c:v>
                </c:pt>
                <c:pt idx="10">
                  <c:v>2012.III</c:v>
                </c:pt>
                <c:pt idx="11">
                  <c:v>2012.IV</c:v>
                </c:pt>
                <c:pt idx="12">
                  <c:v>2013.I</c:v>
                </c:pt>
                <c:pt idx="13">
                  <c:v>2013.II</c:v>
                </c:pt>
                <c:pt idx="14">
                  <c:v>2013.III</c:v>
                </c:pt>
                <c:pt idx="15">
                  <c:v>2013.IV</c:v>
                </c:pt>
                <c:pt idx="16">
                  <c:v>2014.I</c:v>
                </c:pt>
                <c:pt idx="17">
                  <c:v>2014.II</c:v>
                </c:pt>
                <c:pt idx="18">
                  <c:v>2014.III</c:v>
                </c:pt>
                <c:pt idx="19">
                  <c:v>2014.IV</c:v>
                </c:pt>
                <c:pt idx="20">
                  <c:v>2015.I</c:v>
                </c:pt>
                <c:pt idx="21">
                  <c:v>2015.II</c:v>
                </c:pt>
                <c:pt idx="22">
                  <c:v>15.III</c:v>
                </c:pt>
                <c:pt idx="23">
                  <c:v>15.IV</c:v>
                </c:pt>
                <c:pt idx="24">
                  <c:v>16.I</c:v>
                </c:pt>
                <c:pt idx="25">
                  <c:v>16.II</c:v>
                </c:pt>
                <c:pt idx="26">
                  <c:v>16.III</c:v>
                </c:pt>
                <c:pt idx="27">
                  <c:v>16.IV</c:v>
                </c:pt>
                <c:pt idx="28">
                  <c:v>17.I</c:v>
                </c:pt>
                <c:pt idx="29">
                  <c:v>17.II</c:v>
                </c:pt>
                <c:pt idx="30">
                  <c:v>17.III</c:v>
                </c:pt>
                <c:pt idx="31">
                  <c:v>17.IV </c:v>
                </c:pt>
                <c:pt idx="32">
                  <c:v>18.I prev.</c:v>
                </c:pt>
              </c:strCache>
            </c:strRef>
          </c:cat>
          <c:val>
            <c:numRef>
              <c:f>'Capacidad instalada'!$E$7:$E$39</c:f>
              <c:numCache>
                <c:formatCode>0%</c:formatCode>
                <c:ptCount val="33"/>
                <c:pt idx="0">
                  <c:v>0.84000000000000052</c:v>
                </c:pt>
                <c:pt idx="1">
                  <c:v>0.84000000000000052</c:v>
                </c:pt>
                <c:pt idx="2">
                  <c:v>0.84294710327456068</c:v>
                </c:pt>
                <c:pt idx="3">
                  <c:v>0.86000000000000054</c:v>
                </c:pt>
                <c:pt idx="4">
                  <c:v>0.86400000000000055</c:v>
                </c:pt>
                <c:pt idx="5">
                  <c:v>0.85779448621554011</c:v>
                </c:pt>
                <c:pt idx="6">
                  <c:v>0.86944444444444524</c:v>
                </c:pt>
                <c:pt idx="7">
                  <c:v>0.87634760705289783</c:v>
                </c:pt>
                <c:pt idx="8">
                  <c:v>0.87428571428571444</c:v>
                </c:pt>
                <c:pt idx="9">
                  <c:v>0.86977157360406265</c:v>
                </c:pt>
                <c:pt idx="10">
                  <c:v>0.86595477386934661</c:v>
                </c:pt>
                <c:pt idx="11">
                  <c:v>0.86567839195979945</c:v>
                </c:pt>
                <c:pt idx="12">
                  <c:v>0.87243718592964703</c:v>
                </c:pt>
                <c:pt idx="13">
                  <c:v>0.86992346938775467</c:v>
                </c:pt>
                <c:pt idx="14">
                  <c:v>0.83306194690265378</c:v>
                </c:pt>
                <c:pt idx="15">
                  <c:v>0.8423776223776227</c:v>
                </c:pt>
                <c:pt idx="16">
                  <c:v>0.85719576719576862</c:v>
                </c:pt>
                <c:pt idx="17">
                  <c:v>0.83766488413547391</c:v>
                </c:pt>
                <c:pt idx="18">
                  <c:v>0.84010471204188475</c:v>
                </c:pt>
                <c:pt idx="19">
                  <c:v>0.84191564147627362</c:v>
                </c:pt>
                <c:pt idx="20">
                  <c:v>0.80999999999999961</c:v>
                </c:pt>
                <c:pt idx="21">
                  <c:v>0.7900522648083621</c:v>
                </c:pt>
                <c:pt idx="22">
                  <c:v>0.77846289752650288</c:v>
                </c:pt>
                <c:pt idx="23">
                  <c:v>0.78977192982456168</c:v>
                </c:pt>
                <c:pt idx="24">
                  <c:v>0.7603839441535778</c:v>
                </c:pt>
                <c:pt idx="25">
                  <c:v>0.75389473684210651</c:v>
                </c:pt>
                <c:pt idx="26">
                  <c:v>0.78049122807017435</c:v>
                </c:pt>
                <c:pt idx="27">
                  <c:v>0.7820774647887323</c:v>
                </c:pt>
                <c:pt idx="28">
                  <c:v>0.77480565371024768</c:v>
                </c:pt>
                <c:pt idx="29">
                  <c:v>0.79453125000000069</c:v>
                </c:pt>
                <c:pt idx="30">
                  <c:v>0.79012195121951301</c:v>
                </c:pt>
                <c:pt idx="31">
                  <c:v>0.79500000000000004</c:v>
                </c:pt>
                <c:pt idx="32">
                  <c:v>0.79799999999999993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BB3-4FD6-B302-0A26493FEF05}"/>
            </c:ext>
          </c:extLst>
        </c:ser>
        <c:ser>
          <c:idx val="3"/>
          <c:order val="3"/>
          <c:tx>
            <c:strRef>
              <c:f>'Capacidad instalada'!$N$5:$Q$5</c:f>
              <c:strCache>
                <c:ptCount val="1"/>
                <c:pt idx="0">
                  <c:v>Servicios</c:v>
                </c:pt>
              </c:strCache>
            </c:strRef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2"/>
              <c:layout>
                <c:manualLayout>
                  <c:x val="-3.7243953319543357E-3"/>
                  <c:y val="3.42774409835939E-2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b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'Capacidad instalada'!$A$7:$A$39</c:f>
              <c:strCache>
                <c:ptCount val="33"/>
                <c:pt idx="0">
                  <c:v>2010.I</c:v>
                </c:pt>
                <c:pt idx="1">
                  <c:v>2010.II</c:v>
                </c:pt>
                <c:pt idx="2">
                  <c:v>2010.III</c:v>
                </c:pt>
                <c:pt idx="3">
                  <c:v>2010.IV</c:v>
                </c:pt>
                <c:pt idx="4">
                  <c:v>2011.I</c:v>
                </c:pt>
                <c:pt idx="5">
                  <c:v>2011.II</c:v>
                </c:pt>
                <c:pt idx="6">
                  <c:v>2011.III</c:v>
                </c:pt>
                <c:pt idx="7">
                  <c:v>2011.IV</c:v>
                </c:pt>
                <c:pt idx="8">
                  <c:v>2012.I</c:v>
                </c:pt>
                <c:pt idx="9">
                  <c:v>2012.II</c:v>
                </c:pt>
                <c:pt idx="10">
                  <c:v>2012.III</c:v>
                </c:pt>
                <c:pt idx="11">
                  <c:v>2012.IV</c:v>
                </c:pt>
                <c:pt idx="12">
                  <c:v>2013.I</c:v>
                </c:pt>
                <c:pt idx="13">
                  <c:v>2013.II</c:v>
                </c:pt>
                <c:pt idx="14">
                  <c:v>2013.III</c:v>
                </c:pt>
                <c:pt idx="15">
                  <c:v>2013.IV</c:v>
                </c:pt>
                <c:pt idx="16">
                  <c:v>2014.I</c:v>
                </c:pt>
                <c:pt idx="17">
                  <c:v>2014.II</c:v>
                </c:pt>
                <c:pt idx="18">
                  <c:v>2014.III</c:v>
                </c:pt>
                <c:pt idx="19">
                  <c:v>2014.IV</c:v>
                </c:pt>
                <c:pt idx="20">
                  <c:v>2015.I</c:v>
                </c:pt>
                <c:pt idx="21">
                  <c:v>2015.II</c:v>
                </c:pt>
                <c:pt idx="22">
                  <c:v>15.III</c:v>
                </c:pt>
                <c:pt idx="23">
                  <c:v>15.IV</c:v>
                </c:pt>
                <c:pt idx="24">
                  <c:v>16.I</c:v>
                </c:pt>
                <c:pt idx="25">
                  <c:v>16.II</c:v>
                </c:pt>
                <c:pt idx="26">
                  <c:v>16.III</c:v>
                </c:pt>
                <c:pt idx="27">
                  <c:v>16.IV</c:v>
                </c:pt>
                <c:pt idx="28">
                  <c:v>17.I</c:v>
                </c:pt>
                <c:pt idx="29">
                  <c:v>17.II</c:v>
                </c:pt>
                <c:pt idx="30">
                  <c:v>17.III</c:v>
                </c:pt>
                <c:pt idx="31">
                  <c:v>17.IV </c:v>
                </c:pt>
                <c:pt idx="32">
                  <c:v>18.I prev.</c:v>
                </c:pt>
              </c:strCache>
            </c:strRef>
          </c:cat>
          <c:val>
            <c:numRef>
              <c:f>'Capacidad instalada'!$Q$7:$Q$39</c:f>
              <c:numCache>
                <c:formatCode>0%</c:formatCode>
                <c:ptCount val="33"/>
                <c:pt idx="0">
                  <c:v>0.84000000000000052</c:v>
                </c:pt>
                <c:pt idx="1">
                  <c:v>0.84000000000000052</c:v>
                </c:pt>
                <c:pt idx="2">
                  <c:v>0.82178160919540255</c:v>
                </c:pt>
                <c:pt idx="3">
                  <c:v>0.84000000000000052</c:v>
                </c:pt>
                <c:pt idx="4">
                  <c:v>0.8402865329512893</c:v>
                </c:pt>
                <c:pt idx="5">
                  <c:v>0.8427220630372485</c:v>
                </c:pt>
                <c:pt idx="6">
                  <c:v>0.8658000000000009</c:v>
                </c:pt>
                <c:pt idx="7">
                  <c:v>0.85507163323782298</c:v>
                </c:pt>
                <c:pt idx="8">
                  <c:v>0.83902857142857235</c:v>
                </c:pt>
                <c:pt idx="9">
                  <c:v>0.85685714285714254</c:v>
                </c:pt>
                <c:pt idx="10">
                  <c:v>0.86005714285714319</c:v>
                </c:pt>
                <c:pt idx="11">
                  <c:v>0.87462857142857353</c:v>
                </c:pt>
                <c:pt idx="12">
                  <c:v>0.86560000000000092</c:v>
                </c:pt>
                <c:pt idx="13">
                  <c:v>0.8528985507246386</c:v>
                </c:pt>
                <c:pt idx="14">
                  <c:v>0.8375862068965525</c:v>
                </c:pt>
                <c:pt idx="15">
                  <c:v>0.85443859649122833</c:v>
                </c:pt>
                <c:pt idx="16">
                  <c:v>0.86295652173912951</c:v>
                </c:pt>
                <c:pt idx="17">
                  <c:v>0.82386643233743462</c:v>
                </c:pt>
                <c:pt idx="18">
                  <c:v>0.81608264462809965</c:v>
                </c:pt>
                <c:pt idx="19">
                  <c:v>0.83488054607508555</c:v>
                </c:pt>
                <c:pt idx="20">
                  <c:v>0.7980136986301376</c:v>
                </c:pt>
                <c:pt idx="21">
                  <c:v>0.80017182130584175</c:v>
                </c:pt>
                <c:pt idx="22">
                  <c:v>0.78814814814814882</c:v>
                </c:pt>
                <c:pt idx="23">
                  <c:v>0.77760135135135233</c:v>
                </c:pt>
                <c:pt idx="24">
                  <c:v>0.74916239316239386</c:v>
                </c:pt>
                <c:pt idx="25">
                  <c:v>0.74928449744463388</c:v>
                </c:pt>
                <c:pt idx="26">
                  <c:v>0.76857638888888913</c:v>
                </c:pt>
                <c:pt idx="27">
                  <c:v>0.76413793103448213</c:v>
                </c:pt>
                <c:pt idx="28">
                  <c:v>0.75770154373927923</c:v>
                </c:pt>
                <c:pt idx="29">
                  <c:v>0.75502479338843176</c:v>
                </c:pt>
                <c:pt idx="30">
                  <c:v>0.75221297836938561</c:v>
                </c:pt>
                <c:pt idx="31">
                  <c:v>0.76500000000000068</c:v>
                </c:pt>
                <c:pt idx="32">
                  <c:v>0.77200000000000069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BB3-4FD6-B302-0A26493FEF05}"/>
            </c:ext>
          </c:extLst>
        </c:ser>
        <c:dLbls/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1"/>
        <c:axId val="222995200"/>
        <c:axId val="223049600"/>
      </c:lineChart>
      <c:catAx>
        <c:axId val="22299520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3049600"/>
        <c:crosses val="autoZero"/>
        <c:auto val="1"/>
        <c:lblAlgn val="ctr"/>
        <c:lblOffset val="100"/>
      </c:catAx>
      <c:valAx>
        <c:axId val="223049600"/>
        <c:scaling>
          <c:orientation val="minMax"/>
          <c:min val="0.5"/>
        </c:scaling>
        <c:axPos val="l"/>
        <c:numFmt formatCode="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600" b="0" i="0" u="none" strike="noStrike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2299520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812200004721478"/>
          <c:y val="0.93362785404036885"/>
          <c:w val="0.61686192126892203"/>
          <c:h val="6.6372145959631174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solidFill>
      <a:schemeClr val="lt1"/>
    </a:solidFill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s-EC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>
        <c:manualLayout>
          <c:layoutTarget val="inner"/>
          <c:xMode val="edge"/>
          <c:yMode val="edge"/>
          <c:x val="0.26316989191478063"/>
          <c:y val="0.14020724408296381"/>
          <c:w val="0.46945564858858679"/>
          <c:h val="0.67776075186889628"/>
        </c:manualLayout>
      </c:layout>
      <c:radarChart>
        <c:radarStyle val="marker"/>
        <c:ser>
          <c:idx val="0"/>
          <c:order val="0"/>
          <c:tx>
            <c:strRef>
              <c:f>'Gráfico 4'!$F$7</c:f>
              <c:strCache>
                <c:ptCount val="1"/>
                <c:pt idx="0">
                  <c:v>Chile</c:v>
                </c:pt>
              </c:strCache>
            </c:strRef>
          </c:tx>
          <c:spPr>
            <a:ln w="22225">
              <a:solidFill>
                <a:srgbClr val="4BACC6"/>
              </a:solidFill>
              <a:prstDash val="sysDash"/>
            </a:ln>
          </c:spPr>
          <c:marker>
            <c:symbol val="none"/>
          </c:marker>
          <c:cat>
            <c:strRef>
              <c:f>'[2018-May-14_Grafico actualizados PI.xlsx]Gráfico 4'!$A$8:$A$9,'[2018-May-14_Grafico actualizados PI.xlsx]Gráfico 4'!$A$11:$A$12,'[2018-May-14_Grafico actualizados PI.xlsx]Gráfico 4'!$A$19</c:f>
              <c:strCache>
                <c:ptCount val="5"/>
                <c:pt idx="0">
                  <c:v>Instituciones </c:v>
                </c:pt>
                <c:pt idx="1">
                  <c:v>Infraestructura </c:v>
                </c:pt>
                <c:pt idx="2">
                  <c:v>Educación primaria y salud </c:v>
                </c:pt>
                <c:pt idx="3">
                  <c:v>Educación superior y capacitación </c:v>
                </c:pt>
                <c:pt idx="4">
                  <c:v>Innovación </c:v>
                </c:pt>
              </c:strCache>
            </c:strRef>
          </c:cat>
          <c:val>
            <c:numRef>
              <c:f>'[2018-May-14_Grafico actualizados PI.xlsx]Gráfico 4'!$F$8:$F$9,'[2018-May-14_Grafico actualizados PI.xlsx]Gráfico 4'!$F$11:$F$12,'[2018-May-14_Grafico actualizados PI.xlsx]Gráfico 4'!$F$19</c:f>
              <c:numCache>
                <c:formatCode>0.00</c:formatCode>
                <c:ptCount val="5"/>
                <c:pt idx="0" formatCode="0.0">
                  <c:v>4.5</c:v>
                </c:pt>
                <c:pt idx="1">
                  <c:v>4.8</c:v>
                </c:pt>
                <c:pt idx="2">
                  <c:v>5.8</c:v>
                </c:pt>
                <c:pt idx="3">
                  <c:v>5.3</c:v>
                </c:pt>
                <c:pt idx="4">
                  <c:v>3.5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76-4238-B791-3CD5ED8E7F83}"/>
            </c:ext>
          </c:extLst>
        </c:ser>
        <c:ser>
          <c:idx val="1"/>
          <c:order val="1"/>
          <c:tx>
            <c:strRef>
              <c:f>'Gráfico 4'!$G$7</c:f>
              <c:strCache>
                <c:ptCount val="1"/>
                <c:pt idx="0">
                  <c:v>Colombia</c:v>
                </c:pt>
              </c:strCache>
            </c:strRef>
          </c:tx>
          <c:spPr>
            <a:ln w="22225">
              <a:solidFill>
                <a:schemeClr val="accent6">
                  <a:lumMod val="75000"/>
                </a:schemeClr>
              </a:solidFill>
              <a:prstDash val="sysDash"/>
            </a:ln>
          </c:spPr>
          <c:marker>
            <c:symbol val="none"/>
          </c:marker>
          <c:cat>
            <c:strRef>
              <c:f>'[2018-May-14_Grafico actualizados PI.xlsx]Gráfico 4'!$A$8:$A$9,'[2018-May-14_Grafico actualizados PI.xlsx]Gráfico 4'!$A$11:$A$12,'[2018-May-14_Grafico actualizados PI.xlsx]Gráfico 4'!$A$19</c:f>
              <c:strCache>
                <c:ptCount val="5"/>
                <c:pt idx="0">
                  <c:v>Instituciones </c:v>
                </c:pt>
                <c:pt idx="1">
                  <c:v>Infraestructura </c:v>
                </c:pt>
                <c:pt idx="2">
                  <c:v>Educación primaria y salud </c:v>
                </c:pt>
                <c:pt idx="3">
                  <c:v>Educación superior y capacitación </c:v>
                </c:pt>
                <c:pt idx="4">
                  <c:v>Innovación </c:v>
                </c:pt>
              </c:strCache>
            </c:strRef>
          </c:cat>
          <c:val>
            <c:numRef>
              <c:f>'[2018-May-14_Grafico actualizados PI.xlsx]Gráfico 4'!$G$8:$G$9,'[2018-May-14_Grafico actualizados PI.xlsx]Gráfico 4'!$G$11:$G$12,'[2018-May-14_Grafico actualizados PI.xlsx]Gráfico 4'!$G$19</c:f>
              <c:numCache>
                <c:formatCode>0.00</c:formatCode>
                <c:ptCount val="5"/>
                <c:pt idx="0">
                  <c:v>3.2</c:v>
                </c:pt>
                <c:pt idx="1">
                  <c:v>3.8</c:v>
                </c:pt>
                <c:pt idx="2">
                  <c:v>5.5</c:v>
                </c:pt>
                <c:pt idx="3">
                  <c:v>4.5</c:v>
                </c:pt>
                <c:pt idx="4">
                  <c:v>3.3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D76-4238-B791-3CD5ED8E7F83}"/>
            </c:ext>
          </c:extLst>
        </c:ser>
        <c:ser>
          <c:idx val="2"/>
          <c:order val="2"/>
          <c:tx>
            <c:strRef>
              <c:f>'Gráfico 4'!$H$7</c:f>
              <c:strCache>
                <c:ptCount val="1"/>
                <c:pt idx="0">
                  <c:v>Perú</c:v>
                </c:pt>
              </c:strCache>
            </c:strRef>
          </c:tx>
          <c:spPr>
            <a:ln w="22225">
              <a:solidFill>
                <a:schemeClr val="bg1">
                  <a:lumMod val="65000"/>
                </a:schemeClr>
              </a:solidFill>
              <a:prstDash val="sysDash"/>
            </a:ln>
          </c:spPr>
          <c:marker>
            <c:symbol val="none"/>
          </c:marker>
          <c:cat>
            <c:strRef>
              <c:f>'[2018-May-14_Grafico actualizados PI.xlsx]Gráfico 4'!$A$8:$A$9,'[2018-May-14_Grafico actualizados PI.xlsx]Gráfico 4'!$A$11:$A$12,'[2018-May-14_Grafico actualizados PI.xlsx]Gráfico 4'!$A$19</c:f>
              <c:strCache>
                <c:ptCount val="5"/>
                <c:pt idx="0">
                  <c:v>Instituciones </c:v>
                </c:pt>
                <c:pt idx="1">
                  <c:v>Infraestructura </c:v>
                </c:pt>
                <c:pt idx="2">
                  <c:v>Educación primaria y salud </c:v>
                </c:pt>
                <c:pt idx="3">
                  <c:v>Educación superior y capacitación </c:v>
                </c:pt>
                <c:pt idx="4">
                  <c:v>Innovación </c:v>
                </c:pt>
              </c:strCache>
            </c:strRef>
          </c:cat>
          <c:val>
            <c:numRef>
              <c:f>'[2018-May-14_Grafico actualizados PI.xlsx]Gráfico 4'!$H$8:$H$9,'[2018-May-14_Grafico actualizados PI.xlsx]Gráfico 4'!$H$11:$H$12,'[2018-May-14_Grafico actualizados PI.xlsx]Gráfico 4'!$H$19</c:f>
              <c:numCache>
                <c:formatCode>0.00</c:formatCode>
                <c:ptCount val="5"/>
                <c:pt idx="0">
                  <c:v>3.2</c:v>
                </c:pt>
                <c:pt idx="1">
                  <c:v>3.8</c:v>
                </c:pt>
                <c:pt idx="2">
                  <c:v>5.4</c:v>
                </c:pt>
                <c:pt idx="3">
                  <c:v>4.0999999999999996</c:v>
                </c:pt>
                <c:pt idx="4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D76-4238-B791-3CD5ED8E7F83}"/>
            </c:ext>
          </c:extLst>
        </c:ser>
        <c:ser>
          <c:idx val="3"/>
          <c:order val="3"/>
          <c:tx>
            <c:strRef>
              <c:f>'Gráfico 4'!$I$7</c:f>
              <c:strCache>
                <c:ptCount val="1"/>
                <c:pt idx="0">
                  <c:v>Ecuador </c:v>
                </c:pt>
              </c:strCache>
            </c:strRef>
          </c:tx>
          <c:spPr>
            <a:ln w="22225">
              <a:solidFill>
                <a:srgbClr val="FF0000"/>
              </a:solidFill>
            </a:ln>
          </c:spPr>
          <c:marker>
            <c:symbol val="none"/>
          </c:marker>
          <c:cat>
            <c:strRef>
              <c:f>'[2018-May-14_Grafico actualizados PI.xlsx]Gráfico 4'!$A$8:$A$9,'[2018-May-14_Grafico actualizados PI.xlsx]Gráfico 4'!$A$11:$A$12,'[2018-May-14_Grafico actualizados PI.xlsx]Gráfico 4'!$A$19</c:f>
              <c:strCache>
                <c:ptCount val="5"/>
                <c:pt idx="0">
                  <c:v>Instituciones </c:v>
                </c:pt>
                <c:pt idx="1">
                  <c:v>Infraestructura </c:v>
                </c:pt>
                <c:pt idx="2">
                  <c:v>Educación primaria y salud </c:v>
                </c:pt>
                <c:pt idx="3">
                  <c:v>Educación superior y capacitación </c:v>
                </c:pt>
                <c:pt idx="4">
                  <c:v>Innovación </c:v>
                </c:pt>
              </c:strCache>
            </c:strRef>
          </c:cat>
          <c:val>
            <c:numRef>
              <c:f>'[2018-May-14_Grafico actualizados PI.xlsx]Gráfico 4'!$I$8:$I$9,'[2018-May-14_Grafico actualizados PI.xlsx]Gráfico 4'!$I$11:$I$12,'[2018-May-14_Grafico actualizados PI.xlsx]Gráfico 4'!$I$19</c:f>
              <c:numCache>
                <c:formatCode>General</c:formatCode>
                <c:ptCount val="5"/>
                <c:pt idx="0">
                  <c:v>3.1</c:v>
                </c:pt>
                <c:pt idx="1">
                  <c:v>4.0999999999999996</c:v>
                </c:pt>
                <c:pt idx="2">
                  <c:v>5.9</c:v>
                </c:pt>
                <c:pt idx="3">
                  <c:v>4.3</c:v>
                </c:pt>
                <c:pt idx="4">
                  <c:v>2.9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D76-4238-B791-3CD5ED8E7F83}"/>
            </c:ext>
          </c:extLst>
        </c:ser>
        <c:dLbls/>
        <c:axId val="229704832"/>
        <c:axId val="231876864"/>
      </c:radarChart>
      <c:catAx>
        <c:axId val="229704832"/>
        <c:scaling>
          <c:orientation val="minMax"/>
        </c:scaling>
        <c:axPos val="b"/>
        <c:majorGridlines/>
        <c:numFmt formatCode="General" sourceLinked="0"/>
        <c:tickLblPos val="nextTo"/>
        <c:txPr>
          <a:bodyPr/>
          <a:lstStyle/>
          <a:p>
            <a:pPr>
              <a:defRPr lang="es-ES"/>
            </a:pPr>
            <a:endParaRPr lang="es-EC"/>
          </a:p>
        </c:txPr>
        <c:crossAx val="231876864"/>
        <c:crosses val="autoZero"/>
        <c:auto val="1"/>
        <c:lblAlgn val="ctr"/>
        <c:lblOffset val="100"/>
      </c:catAx>
      <c:valAx>
        <c:axId val="231876864"/>
        <c:scaling>
          <c:orientation val="minMax"/>
        </c:scaling>
        <c:delete val="1"/>
        <c:axPos val="l"/>
        <c:majorGridlines/>
        <c:numFmt formatCode="0.0" sourceLinked="1"/>
        <c:majorTickMark val="cross"/>
        <c:tickLblPos val="nextTo"/>
        <c:crossAx val="229704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4.9180759048867782E-2"/>
          <c:y val="0.92698205738271033"/>
          <c:w val="0.91502975975207002"/>
          <c:h val="7.2382850646514021E-2"/>
        </c:manualLayout>
      </c:layout>
      <c:txPr>
        <a:bodyPr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noFill/>
    <a:ln>
      <a:noFill/>
    </a:ln>
  </c:spPr>
  <c:txPr>
    <a:bodyPr/>
    <a:lstStyle/>
    <a:p>
      <a:pPr>
        <a:defRPr sz="1600">
          <a:latin typeface="+mj-lt"/>
        </a:defRPr>
      </a:pPr>
      <a:endParaRPr lang="es-EC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1"/>
          <c:order val="0"/>
          <c:tx>
            <c:strRef>
              <c:f>Rnk_IGC!$C$2</c:f>
              <c:strCache>
                <c:ptCount val="1"/>
                <c:pt idx="0">
                  <c:v>Ranking 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Rnk_IGC!$B$3:$B$13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Rnk_IGC!$C$3:$C$13</c:f>
              <c:numCache>
                <c:formatCode>General</c:formatCode>
                <c:ptCount val="3"/>
                <c:pt idx="0">
                  <c:v>76</c:v>
                </c:pt>
                <c:pt idx="1">
                  <c:v>91</c:v>
                </c:pt>
                <c:pt idx="2">
                  <c:v>97</c:v>
                </c:pt>
              </c:numCache>
            </c:numRef>
          </c:val>
        </c:ser>
        <c:dLbls/>
        <c:gapWidth val="40"/>
        <c:overlap val="-27"/>
        <c:axId val="226891648"/>
        <c:axId val="234640512"/>
      </c:barChart>
      <c:catAx>
        <c:axId val="22689164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34640512"/>
        <c:crosses val="autoZero"/>
        <c:auto val="1"/>
        <c:lblAlgn val="ctr"/>
        <c:lblOffset val="100"/>
      </c:catAx>
      <c:valAx>
        <c:axId val="234640512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22689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C"/>
    </a:p>
  </c:txPr>
  <c:externalData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altLang="es-EC" sz="1800" b="0" kern="120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defRPr>
            </a:pPr>
            <a:r>
              <a:rPr lang="en-US" altLang="es-EC" sz="1800" b="0" kern="1200" dirty="0" err="1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América</a:t>
            </a:r>
            <a:r>
              <a:rPr lang="en-US" altLang="es-EC" sz="1800" b="0" kern="1200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 Latina y el </a:t>
            </a:r>
            <a:r>
              <a:rPr lang="en-US" altLang="es-EC" sz="1800" b="0" kern="1200" dirty="0" err="1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Caribe</a:t>
            </a:r>
            <a:r>
              <a:rPr lang="en-US" altLang="es-EC" sz="1800" b="0" kern="1200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: Ranking del </a:t>
            </a:r>
            <a:r>
              <a:rPr lang="en-US" altLang="es-EC" sz="1800" b="0" kern="1200" dirty="0" err="1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índice</a:t>
            </a:r>
            <a:r>
              <a:rPr lang="en-US" altLang="es-EC" sz="1800" b="0" kern="1200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 global de </a:t>
            </a:r>
            <a:r>
              <a:rPr lang="en-US" altLang="es-EC" sz="1800" b="0" kern="1200" dirty="0" err="1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innovación</a:t>
            </a:r>
            <a:r>
              <a:rPr lang="en-US" altLang="es-EC" sz="1800" b="0" kern="1200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 (</a:t>
            </a:r>
            <a:r>
              <a:rPr lang="en-US" altLang="es-EC" sz="1800" b="0" kern="1200" dirty="0" err="1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respecto</a:t>
            </a:r>
            <a:r>
              <a:rPr lang="en-US" altLang="es-EC" sz="1800" b="0" kern="1200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 de 127 </a:t>
            </a:r>
            <a:r>
              <a:rPr lang="en-US" altLang="es-EC" sz="1800" b="0" kern="1200" dirty="0" err="1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países</a:t>
            </a:r>
            <a:r>
              <a:rPr lang="en-US" altLang="es-EC" sz="1800" b="0" kern="1200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)</a:t>
            </a:r>
          </a:p>
        </c:rich>
      </c:tx>
      <c:layout/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28490802342029231"/>
          <c:y val="0.12551541962713328"/>
          <c:w val="0.67402114866488705"/>
          <c:h val="0.84039952530959006"/>
        </c:manualLayout>
      </c:layout>
      <c:barChart>
        <c:barDir val="bar"/>
        <c:grouping val="clustered"/>
        <c:ser>
          <c:idx val="0"/>
          <c:order val="0"/>
          <c:tx>
            <c:strRef>
              <c:f>Hoja1!$C$3</c:f>
              <c:strCache>
                <c:ptCount val="1"/>
                <c:pt idx="0">
                  <c:v>Rnk (127 países)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dPt>
            <c:idx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Hoja1!$B$43:$B$56</c:f>
              <c:strCache>
                <c:ptCount val="14"/>
                <c:pt idx="0">
                  <c:v>Ecuador</c:v>
                </c:pt>
                <c:pt idx="1">
                  <c:v>Trinidad y Tobago</c:v>
                </c:pt>
                <c:pt idx="2">
                  <c:v>Jamaica</c:v>
                </c:pt>
                <c:pt idx="3">
                  <c:v>Paraguay</c:v>
                </c:pt>
                <c:pt idx="4">
                  <c:v>Rep. Dominicana</c:v>
                </c:pt>
                <c:pt idx="5">
                  <c:v>Argentina</c:v>
                </c:pt>
                <c:pt idx="6">
                  <c:v>Perú </c:v>
                </c:pt>
                <c:pt idx="7">
                  <c:v>Brasil</c:v>
                </c:pt>
                <c:pt idx="8">
                  <c:v>Uruguay </c:v>
                </c:pt>
                <c:pt idx="9">
                  <c:v>Colombia </c:v>
                </c:pt>
                <c:pt idx="10">
                  <c:v>Panamá</c:v>
                </c:pt>
                <c:pt idx="11">
                  <c:v>México </c:v>
                </c:pt>
                <c:pt idx="12">
                  <c:v>Costa Rica</c:v>
                </c:pt>
                <c:pt idx="13">
                  <c:v>Chile </c:v>
                </c:pt>
              </c:strCache>
            </c:strRef>
          </c:cat>
          <c:val>
            <c:numRef>
              <c:f>Hoja1!$C$43:$C$56</c:f>
              <c:numCache>
                <c:formatCode>General</c:formatCode>
                <c:ptCount val="14"/>
                <c:pt idx="0">
                  <c:v>92</c:v>
                </c:pt>
                <c:pt idx="1">
                  <c:v>91</c:v>
                </c:pt>
                <c:pt idx="2">
                  <c:v>87</c:v>
                </c:pt>
                <c:pt idx="3">
                  <c:v>85</c:v>
                </c:pt>
                <c:pt idx="4">
                  <c:v>79</c:v>
                </c:pt>
                <c:pt idx="5">
                  <c:v>76</c:v>
                </c:pt>
                <c:pt idx="6">
                  <c:v>70</c:v>
                </c:pt>
                <c:pt idx="7">
                  <c:v>69</c:v>
                </c:pt>
                <c:pt idx="8">
                  <c:v>67</c:v>
                </c:pt>
                <c:pt idx="9">
                  <c:v>65</c:v>
                </c:pt>
                <c:pt idx="10">
                  <c:v>63</c:v>
                </c:pt>
                <c:pt idx="11">
                  <c:v>58</c:v>
                </c:pt>
                <c:pt idx="12">
                  <c:v>53</c:v>
                </c:pt>
                <c:pt idx="13">
                  <c:v>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282-4E91-BCEE-D82E2B844806}"/>
            </c:ext>
          </c:extLst>
        </c:ser>
        <c:dLbls/>
        <c:gapWidth val="40"/>
        <c:axId val="235164032"/>
        <c:axId val="235371904"/>
      </c:barChart>
      <c:catAx>
        <c:axId val="235164032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s-ES"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235371904"/>
        <c:crosses val="autoZero"/>
        <c:auto val="1"/>
        <c:lblAlgn val="ctr"/>
        <c:lblOffset val="100"/>
      </c:catAx>
      <c:valAx>
        <c:axId val="235371904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23516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EC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4.6616102593178776E-2"/>
          <c:y val="1.9207814938645387E-2"/>
          <c:w val="0.90816118707634441"/>
          <c:h val="0.74093881447737253"/>
        </c:manualLayout>
      </c:layout>
      <c:lineChart>
        <c:grouping val="standard"/>
        <c:ser>
          <c:idx val="0"/>
          <c:order val="0"/>
          <c:tx>
            <c:strRef>
              <c:f>ICE!$C$4</c:f>
              <c:strCache>
                <c:ptCount val="1"/>
                <c:pt idx="0">
                  <c:v>INDUSTRIA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98"/>
              <c:layout>
                <c:manualLayout>
                  <c:x val="-1.8044131287402956E-16"/>
                  <c:y val="-2.7127837048423174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ICE!$A$5:$B$135</c:f>
              <c:multiLvlStrCache>
                <c:ptCount val="99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  <c:pt idx="54">
                    <c:v>jul</c:v>
                  </c:pt>
                  <c:pt idx="55">
                    <c:v>agos</c:v>
                  </c:pt>
                  <c:pt idx="56">
                    <c:v>sept</c:v>
                  </c:pt>
                  <c:pt idx="57">
                    <c:v>oct</c:v>
                  </c:pt>
                  <c:pt idx="58">
                    <c:v>nov</c:v>
                  </c:pt>
                  <c:pt idx="59">
                    <c:v>dic</c:v>
                  </c:pt>
                  <c:pt idx="60">
                    <c:v>ene</c:v>
                  </c:pt>
                  <c:pt idx="61">
                    <c:v>feb</c:v>
                  </c:pt>
                  <c:pt idx="62">
                    <c:v>mar</c:v>
                  </c:pt>
                  <c:pt idx="63">
                    <c:v>abr</c:v>
                  </c:pt>
                  <c:pt idx="64">
                    <c:v>may</c:v>
                  </c:pt>
                  <c:pt idx="65">
                    <c:v>jun</c:v>
                  </c:pt>
                  <c:pt idx="66">
                    <c:v>jul</c:v>
                  </c:pt>
                  <c:pt idx="67">
                    <c:v>agos</c:v>
                  </c:pt>
                  <c:pt idx="68">
                    <c:v>sept</c:v>
                  </c:pt>
                  <c:pt idx="69">
                    <c:v>oct</c:v>
                  </c:pt>
                  <c:pt idx="70">
                    <c:v>nov</c:v>
                  </c:pt>
                  <c:pt idx="71">
                    <c:v>dic</c:v>
                  </c:pt>
                  <c:pt idx="72">
                    <c:v>ene</c:v>
                  </c:pt>
                  <c:pt idx="73">
                    <c:v>feb</c:v>
                  </c:pt>
                  <c:pt idx="74">
                    <c:v>mar</c:v>
                  </c:pt>
                  <c:pt idx="75">
                    <c:v>abr</c:v>
                  </c:pt>
                  <c:pt idx="76">
                    <c:v>may</c:v>
                  </c:pt>
                  <c:pt idx="77">
                    <c:v>jun</c:v>
                  </c:pt>
                  <c:pt idx="78">
                    <c:v>jul</c:v>
                  </c:pt>
                  <c:pt idx="79">
                    <c:v>agos</c:v>
                  </c:pt>
                  <c:pt idx="80">
                    <c:v>sept</c:v>
                  </c:pt>
                  <c:pt idx="81">
                    <c:v>oct</c:v>
                  </c:pt>
                  <c:pt idx="82">
                    <c:v>nov</c:v>
                  </c:pt>
                  <c:pt idx="83">
                    <c:v>dic</c:v>
                  </c:pt>
                  <c:pt idx="84">
                    <c:v>ene</c:v>
                  </c:pt>
                  <c:pt idx="85">
                    <c:v>feb</c:v>
                  </c:pt>
                  <c:pt idx="86">
                    <c:v>mar</c:v>
                  </c:pt>
                  <c:pt idx="87">
                    <c:v>abr</c:v>
                  </c:pt>
                  <c:pt idx="88">
                    <c:v>may</c:v>
                  </c:pt>
                  <c:pt idx="89">
                    <c:v>jun</c:v>
                  </c:pt>
                  <c:pt idx="90">
                    <c:v>jul</c:v>
                  </c:pt>
                  <c:pt idx="91">
                    <c:v>agos</c:v>
                  </c:pt>
                  <c:pt idx="92">
                    <c:v>sept</c:v>
                  </c:pt>
                  <c:pt idx="93">
                    <c:v>oct</c:v>
                  </c:pt>
                  <c:pt idx="94">
                    <c:v>nov</c:v>
                  </c:pt>
                  <c:pt idx="95">
                    <c:v>dic</c:v>
                  </c:pt>
                  <c:pt idx="96">
                    <c:v>ene</c:v>
                  </c:pt>
                  <c:pt idx="97">
                    <c:v>feb</c:v>
                  </c:pt>
                  <c:pt idx="98">
                    <c:v>mar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  <c:pt idx="24">
                    <c:v>2012</c:v>
                  </c:pt>
                  <c:pt idx="36">
                    <c:v>2013</c:v>
                  </c:pt>
                  <c:pt idx="48">
                    <c:v>2014</c:v>
                  </c:pt>
                  <c:pt idx="60">
                    <c:v>2015</c:v>
                  </c:pt>
                  <c:pt idx="72">
                    <c:v>2016</c:v>
                  </c:pt>
                  <c:pt idx="84">
                    <c:v>2017</c:v>
                  </c:pt>
                  <c:pt idx="96">
                    <c:v>2018</c:v>
                  </c:pt>
                </c:lvl>
              </c:multiLvlStrCache>
            </c:multiLvlStrRef>
          </c:cat>
          <c:val>
            <c:numRef>
              <c:f>ICE!$C$5:$C$135</c:f>
              <c:numCache>
                <c:formatCode>0</c:formatCode>
                <c:ptCount val="99"/>
                <c:pt idx="0">
                  <c:v>545.35999999999797</c:v>
                </c:pt>
                <c:pt idx="1">
                  <c:v>546.63999999999987</c:v>
                </c:pt>
                <c:pt idx="2">
                  <c:v>590.96999999999946</c:v>
                </c:pt>
                <c:pt idx="3">
                  <c:v>607.25999999999988</c:v>
                </c:pt>
                <c:pt idx="4">
                  <c:v>627.55999999999949</c:v>
                </c:pt>
                <c:pt idx="5">
                  <c:v>652.55999999999949</c:v>
                </c:pt>
                <c:pt idx="6">
                  <c:v>681.95999999999947</c:v>
                </c:pt>
                <c:pt idx="7">
                  <c:v>705.95999999999947</c:v>
                </c:pt>
                <c:pt idx="8">
                  <c:v>727.75999999999976</c:v>
                </c:pt>
                <c:pt idx="9">
                  <c:v>768.1599999999994</c:v>
                </c:pt>
                <c:pt idx="10">
                  <c:v>781.6599999999994</c:v>
                </c:pt>
                <c:pt idx="11">
                  <c:v>781.75999999999976</c:v>
                </c:pt>
                <c:pt idx="12">
                  <c:v>775.35999999999797</c:v>
                </c:pt>
                <c:pt idx="13">
                  <c:v>800.25999999999976</c:v>
                </c:pt>
                <c:pt idx="14">
                  <c:v>821.75999999999976</c:v>
                </c:pt>
                <c:pt idx="15">
                  <c:v>839.05999999999949</c:v>
                </c:pt>
                <c:pt idx="16">
                  <c:v>857.85999999999797</c:v>
                </c:pt>
                <c:pt idx="17">
                  <c:v>884.75999999999942</c:v>
                </c:pt>
                <c:pt idx="18">
                  <c:v>910.85999999999797</c:v>
                </c:pt>
                <c:pt idx="19">
                  <c:v>937.85999999999797</c:v>
                </c:pt>
                <c:pt idx="20">
                  <c:v>948.75999999999942</c:v>
                </c:pt>
                <c:pt idx="21">
                  <c:v>971.45999999999947</c:v>
                </c:pt>
                <c:pt idx="22">
                  <c:v>961.55999999999949</c:v>
                </c:pt>
                <c:pt idx="23">
                  <c:v>984.25999999999976</c:v>
                </c:pt>
                <c:pt idx="24">
                  <c:v>974.1599999999994</c:v>
                </c:pt>
                <c:pt idx="25">
                  <c:v>974.25999999999976</c:v>
                </c:pt>
                <c:pt idx="26">
                  <c:v>1008.0599999999994</c:v>
                </c:pt>
                <c:pt idx="27">
                  <c:v>1020.2599999999998</c:v>
                </c:pt>
                <c:pt idx="28">
                  <c:v>1061.3599999999997</c:v>
                </c:pt>
                <c:pt idx="29">
                  <c:v>1081.26</c:v>
                </c:pt>
                <c:pt idx="30">
                  <c:v>1113.96</c:v>
                </c:pt>
                <c:pt idx="31">
                  <c:v>1141.3599999999999</c:v>
                </c:pt>
                <c:pt idx="32">
                  <c:v>1149.5091163615868</c:v>
                </c:pt>
                <c:pt idx="33">
                  <c:v>1185.1145535178348</c:v>
                </c:pt>
                <c:pt idx="34">
                  <c:v>1188.3099442132898</c:v>
                </c:pt>
                <c:pt idx="35">
                  <c:v>1181.5624823050298</c:v>
                </c:pt>
                <c:pt idx="36">
                  <c:v>1186.9653541740331</c:v>
                </c:pt>
                <c:pt idx="37">
                  <c:v>1194.3467591183769</c:v>
                </c:pt>
                <c:pt idx="38">
                  <c:v>1221.4830524287031</c:v>
                </c:pt>
                <c:pt idx="39">
                  <c:v>1256.9903379238397</c:v>
                </c:pt>
                <c:pt idx="40">
                  <c:v>1287.0155498744364</c:v>
                </c:pt>
                <c:pt idx="41">
                  <c:v>1284.26599877845</c:v>
                </c:pt>
                <c:pt idx="42">
                  <c:v>1314.1768271133974</c:v>
                </c:pt>
                <c:pt idx="43">
                  <c:v>1333.4901056935412</c:v>
                </c:pt>
                <c:pt idx="44">
                  <c:v>1342.0884954047067</c:v>
                </c:pt>
                <c:pt idx="45">
                  <c:v>1376.4636444177977</c:v>
                </c:pt>
                <c:pt idx="46">
                  <c:v>1387.6783927025208</c:v>
                </c:pt>
                <c:pt idx="47">
                  <c:v>1373.0087304169858</c:v>
                </c:pt>
                <c:pt idx="48">
                  <c:v>1381.9996174272699</c:v>
                </c:pt>
                <c:pt idx="49">
                  <c:v>1391.5158265554198</c:v>
                </c:pt>
                <c:pt idx="50">
                  <c:v>1413.65602877377</c:v>
                </c:pt>
                <c:pt idx="51">
                  <c:v>1446.3782098736699</c:v>
                </c:pt>
                <c:pt idx="52">
                  <c:v>1467.5949263625628</c:v>
                </c:pt>
                <c:pt idx="53">
                  <c:v>1475.0719621621631</c:v>
                </c:pt>
                <c:pt idx="54">
                  <c:v>1511.4474223175248</c:v>
                </c:pt>
                <c:pt idx="55">
                  <c:v>1519.4145310578858</c:v>
                </c:pt>
                <c:pt idx="56">
                  <c:v>1545.9255625122169</c:v>
                </c:pt>
                <c:pt idx="57">
                  <c:v>1568.017305067063</c:v>
                </c:pt>
                <c:pt idx="58">
                  <c:v>1558.2668191479861</c:v>
                </c:pt>
                <c:pt idx="59">
                  <c:v>1558.0681197928577</c:v>
                </c:pt>
                <c:pt idx="60">
                  <c:v>1555.6668153587989</c:v>
                </c:pt>
                <c:pt idx="61">
                  <c:v>1554.8971084309126</c:v>
                </c:pt>
                <c:pt idx="62">
                  <c:v>1579.9718542198498</c:v>
                </c:pt>
                <c:pt idx="63">
                  <c:v>1579.9153985947435</c:v>
                </c:pt>
                <c:pt idx="64">
                  <c:v>1580.2698002124628</c:v>
                </c:pt>
                <c:pt idx="65">
                  <c:v>1590.8712098831347</c:v>
                </c:pt>
                <c:pt idx="66">
                  <c:v>1600.3560793412908</c:v>
                </c:pt>
                <c:pt idx="67">
                  <c:v>1596.7373694308021</c:v>
                </c:pt>
                <c:pt idx="68">
                  <c:v>1609.0300713030581</c:v>
                </c:pt>
                <c:pt idx="69">
                  <c:v>1633.9975357459161</c:v>
                </c:pt>
                <c:pt idx="70">
                  <c:v>1617.3705202397998</c:v>
                </c:pt>
                <c:pt idx="71">
                  <c:v>1615.4670121617601</c:v>
                </c:pt>
                <c:pt idx="72">
                  <c:v>1609.1632339907096</c:v>
                </c:pt>
                <c:pt idx="73">
                  <c:v>1604.2667821459083</c:v>
                </c:pt>
                <c:pt idx="74">
                  <c:v>1639.7418188062859</c:v>
                </c:pt>
                <c:pt idx="75">
                  <c:v>1632.2680718250751</c:v>
                </c:pt>
                <c:pt idx="76">
                  <c:v>1658.9528608838307</c:v>
                </c:pt>
                <c:pt idx="77">
                  <c:v>1682.3858729636111</c:v>
                </c:pt>
                <c:pt idx="78">
                  <c:v>1689.4116910606658</c:v>
                </c:pt>
                <c:pt idx="79">
                  <c:v>1711.8990700092393</c:v>
                </c:pt>
                <c:pt idx="80">
                  <c:v>1730.2551592498539</c:v>
                </c:pt>
                <c:pt idx="81">
                  <c:v>1756.9874204635535</c:v>
                </c:pt>
                <c:pt idx="82">
                  <c:v>1768.9288804405985</c:v>
                </c:pt>
                <c:pt idx="83">
                  <c:v>1779.0273939648121</c:v>
                </c:pt>
                <c:pt idx="84">
                  <c:v>1770.4745190693943</c:v>
                </c:pt>
                <c:pt idx="85">
                  <c:v>1772.0321658552937</c:v>
                </c:pt>
                <c:pt idx="86">
                  <c:v>1806.937822092545</c:v>
                </c:pt>
                <c:pt idx="87">
                  <c:v>1800.5012351845953</c:v>
                </c:pt>
                <c:pt idx="88">
                  <c:v>1830.2413280490398</c:v>
                </c:pt>
                <c:pt idx="89">
                  <c:v>1842.6094398212445</c:v>
                </c:pt>
                <c:pt idx="90">
                  <c:v>1850.8330461081398</c:v>
                </c:pt>
                <c:pt idx="91">
                  <c:v>1879.5849611971603</c:v>
                </c:pt>
                <c:pt idx="92">
                  <c:v>1891.4537771200901</c:v>
                </c:pt>
                <c:pt idx="93">
                  <c:v>1927.5579874766981</c:v>
                </c:pt>
                <c:pt idx="94">
                  <c:v>1937.7590644988729</c:v>
                </c:pt>
                <c:pt idx="95">
                  <c:v>1947.7</c:v>
                </c:pt>
                <c:pt idx="96">
                  <c:v>1946.8</c:v>
                </c:pt>
                <c:pt idx="97">
                  <c:v>1941.2</c:v>
                </c:pt>
                <c:pt idx="98">
                  <c:v>1980.3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569-42DF-96D3-B302571C3ADE}"/>
            </c:ext>
          </c:extLst>
        </c:ser>
        <c:ser>
          <c:idx val="1"/>
          <c:order val="1"/>
          <c:tx>
            <c:strRef>
              <c:f>ICE!$D$4</c:f>
              <c:strCache>
                <c:ptCount val="1"/>
                <c:pt idx="0">
                  <c:v>COMERCIO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98"/>
              <c:layout>
                <c:manualLayout>
                  <c:x val="-1.8044131287402956E-16"/>
                  <c:y val="-2.984062075326528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ICE!$A$5:$B$135</c:f>
              <c:multiLvlStrCache>
                <c:ptCount val="99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  <c:pt idx="54">
                    <c:v>jul</c:v>
                  </c:pt>
                  <c:pt idx="55">
                    <c:v>agos</c:v>
                  </c:pt>
                  <c:pt idx="56">
                    <c:v>sept</c:v>
                  </c:pt>
                  <c:pt idx="57">
                    <c:v>oct</c:v>
                  </c:pt>
                  <c:pt idx="58">
                    <c:v>nov</c:v>
                  </c:pt>
                  <c:pt idx="59">
                    <c:v>dic</c:v>
                  </c:pt>
                  <c:pt idx="60">
                    <c:v>ene</c:v>
                  </c:pt>
                  <c:pt idx="61">
                    <c:v>feb</c:v>
                  </c:pt>
                  <c:pt idx="62">
                    <c:v>mar</c:v>
                  </c:pt>
                  <c:pt idx="63">
                    <c:v>abr</c:v>
                  </c:pt>
                  <c:pt idx="64">
                    <c:v>may</c:v>
                  </c:pt>
                  <c:pt idx="65">
                    <c:v>jun</c:v>
                  </c:pt>
                  <c:pt idx="66">
                    <c:v>jul</c:v>
                  </c:pt>
                  <c:pt idx="67">
                    <c:v>agos</c:v>
                  </c:pt>
                  <c:pt idx="68">
                    <c:v>sept</c:v>
                  </c:pt>
                  <c:pt idx="69">
                    <c:v>oct</c:v>
                  </c:pt>
                  <c:pt idx="70">
                    <c:v>nov</c:v>
                  </c:pt>
                  <c:pt idx="71">
                    <c:v>dic</c:v>
                  </c:pt>
                  <c:pt idx="72">
                    <c:v>ene</c:v>
                  </c:pt>
                  <c:pt idx="73">
                    <c:v>feb</c:v>
                  </c:pt>
                  <c:pt idx="74">
                    <c:v>mar</c:v>
                  </c:pt>
                  <c:pt idx="75">
                    <c:v>abr</c:v>
                  </c:pt>
                  <c:pt idx="76">
                    <c:v>may</c:v>
                  </c:pt>
                  <c:pt idx="77">
                    <c:v>jun</c:v>
                  </c:pt>
                  <c:pt idx="78">
                    <c:v>jul</c:v>
                  </c:pt>
                  <c:pt idx="79">
                    <c:v>agos</c:v>
                  </c:pt>
                  <c:pt idx="80">
                    <c:v>sept</c:v>
                  </c:pt>
                  <c:pt idx="81">
                    <c:v>oct</c:v>
                  </c:pt>
                  <c:pt idx="82">
                    <c:v>nov</c:v>
                  </c:pt>
                  <c:pt idx="83">
                    <c:v>dic</c:v>
                  </c:pt>
                  <c:pt idx="84">
                    <c:v>ene</c:v>
                  </c:pt>
                  <c:pt idx="85">
                    <c:v>feb</c:v>
                  </c:pt>
                  <c:pt idx="86">
                    <c:v>mar</c:v>
                  </c:pt>
                  <c:pt idx="87">
                    <c:v>abr</c:v>
                  </c:pt>
                  <c:pt idx="88">
                    <c:v>may</c:v>
                  </c:pt>
                  <c:pt idx="89">
                    <c:v>jun</c:v>
                  </c:pt>
                  <c:pt idx="90">
                    <c:v>jul</c:v>
                  </c:pt>
                  <c:pt idx="91">
                    <c:v>agos</c:v>
                  </c:pt>
                  <c:pt idx="92">
                    <c:v>sept</c:v>
                  </c:pt>
                  <c:pt idx="93">
                    <c:v>oct</c:v>
                  </c:pt>
                  <c:pt idx="94">
                    <c:v>nov</c:v>
                  </c:pt>
                  <c:pt idx="95">
                    <c:v>dic</c:v>
                  </c:pt>
                  <c:pt idx="96">
                    <c:v>ene</c:v>
                  </c:pt>
                  <c:pt idx="97">
                    <c:v>feb</c:v>
                  </c:pt>
                  <c:pt idx="98">
                    <c:v>mar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  <c:pt idx="24">
                    <c:v>2012</c:v>
                  </c:pt>
                  <c:pt idx="36">
                    <c:v>2013</c:v>
                  </c:pt>
                  <c:pt idx="48">
                    <c:v>2014</c:v>
                  </c:pt>
                  <c:pt idx="60">
                    <c:v>2015</c:v>
                  </c:pt>
                  <c:pt idx="72">
                    <c:v>2016</c:v>
                  </c:pt>
                  <c:pt idx="84">
                    <c:v>2017</c:v>
                  </c:pt>
                  <c:pt idx="96">
                    <c:v>2018</c:v>
                  </c:pt>
                </c:lvl>
              </c:multiLvlStrCache>
            </c:multiLvlStrRef>
          </c:cat>
          <c:val>
            <c:numRef>
              <c:f>ICE!$D$5:$D$135</c:f>
              <c:numCache>
                <c:formatCode>0</c:formatCode>
                <c:ptCount val="99"/>
                <c:pt idx="0">
                  <c:v>492.71000000000021</c:v>
                </c:pt>
                <c:pt idx="1">
                  <c:v>493.9700000000002</c:v>
                </c:pt>
                <c:pt idx="2">
                  <c:v>528.5300000000002</c:v>
                </c:pt>
                <c:pt idx="3">
                  <c:v>557.49000000000024</c:v>
                </c:pt>
                <c:pt idx="4">
                  <c:v>569.79000000000053</c:v>
                </c:pt>
                <c:pt idx="5">
                  <c:v>590.19000000000051</c:v>
                </c:pt>
                <c:pt idx="6">
                  <c:v>601.29000000000053</c:v>
                </c:pt>
                <c:pt idx="7">
                  <c:v>620.39000000000021</c:v>
                </c:pt>
                <c:pt idx="8">
                  <c:v>637.69000000000051</c:v>
                </c:pt>
                <c:pt idx="9">
                  <c:v>661.09000000000015</c:v>
                </c:pt>
                <c:pt idx="10">
                  <c:v>695.29000000000053</c:v>
                </c:pt>
                <c:pt idx="11">
                  <c:v>727.99000000000024</c:v>
                </c:pt>
                <c:pt idx="12">
                  <c:v>719.69000000000051</c:v>
                </c:pt>
                <c:pt idx="13">
                  <c:v>727.39000000000033</c:v>
                </c:pt>
                <c:pt idx="14">
                  <c:v>749.69000000000051</c:v>
                </c:pt>
                <c:pt idx="15">
                  <c:v>773.19000000000051</c:v>
                </c:pt>
                <c:pt idx="16">
                  <c:v>795.5900000000006</c:v>
                </c:pt>
                <c:pt idx="17">
                  <c:v>807.5900000000006</c:v>
                </c:pt>
                <c:pt idx="18">
                  <c:v>817.49000000000024</c:v>
                </c:pt>
                <c:pt idx="19">
                  <c:v>838.29000000000053</c:v>
                </c:pt>
                <c:pt idx="20">
                  <c:v>847.19000000000051</c:v>
                </c:pt>
                <c:pt idx="21">
                  <c:v>860.99000000000012</c:v>
                </c:pt>
                <c:pt idx="22">
                  <c:v>885.8900000000001</c:v>
                </c:pt>
                <c:pt idx="23">
                  <c:v>908.99000000000012</c:v>
                </c:pt>
                <c:pt idx="24">
                  <c:v>887.09000000000015</c:v>
                </c:pt>
                <c:pt idx="25">
                  <c:v>878.59000000000015</c:v>
                </c:pt>
                <c:pt idx="26">
                  <c:v>902.09000000000015</c:v>
                </c:pt>
                <c:pt idx="27">
                  <c:v>912.3900000000001</c:v>
                </c:pt>
                <c:pt idx="28">
                  <c:v>934.3900000000001</c:v>
                </c:pt>
                <c:pt idx="29">
                  <c:v>942.59000000000015</c:v>
                </c:pt>
                <c:pt idx="30">
                  <c:v>951.99000000000012</c:v>
                </c:pt>
                <c:pt idx="31">
                  <c:v>958.3900000000001</c:v>
                </c:pt>
                <c:pt idx="32">
                  <c:v>965.49000000000012</c:v>
                </c:pt>
                <c:pt idx="33">
                  <c:v>972.89460768833442</c:v>
                </c:pt>
                <c:pt idx="34">
                  <c:v>994.05131129895733</c:v>
                </c:pt>
                <c:pt idx="35">
                  <c:v>1019.2410608334864</c:v>
                </c:pt>
                <c:pt idx="36">
                  <c:v>1019.4455127241998</c:v>
                </c:pt>
                <c:pt idx="37">
                  <c:v>1016.6809905208395</c:v>
                </c:pt>
                <c:pt idx="38">
                  <c:v>1042.8705062421927</c:v>
                </c:pt>
                <c:pt idx="39">
                  <c:v>1061.9158009080611</c:v>
                </c:pt>
                <c:pt idx="40">
                  <c:v>1078.3950852823957</c:v>
                </c:pt>
                <c:pt idx="41">
                  <c:v>1086.1534143216736</c:v>
                </c:pt>
                <c:pt idx="42">
                  <c:v>1103.8070762128348</c:v>
                </c:pt>
                <c:pt idx="43">
                  <c:v>1121.1606579732913</c:v>
                </c:pt>
                <c:pt idx="44">
                  <c:v>1128.0976964274184</c:v>
                </c:pt>
                <c:pt idx="45">
                  <c:v>1150.0542940924433</c:v>
                </c:pt>
                <c:pt idx="46">
                  <c:v>1180.3047309657472</c:v>
                </c:pt>
                <c:pt idx="47">
                  <c:v>1205.5663038471268</c:v>
                </c:pt>
                <c:pt idx="48">
                  <c:v>1191.8605929311782</c:v>
                </c:pt>
                <c:pt idx="49">
                  <c:v>1193.760968241718</c:v>
                </c:pt>
                <c:pt idx="50">
                  <c:v>1216.0238589954274</c:v>
                </c:pt>
                <c:pt idx="51">
                  <c:v>1236.1109806179315</c:v>
                </c:pt>
                <c:pt idx="52">
                  <c:v>1258.789388087072</c:v>
                </c:pt>
                <c:pt idx="53">
                  <c:v>1263.8380483253948</c:v>
                </c:pt>
                <c:pt idx="54">
                  <c:v>1270.2671207801261</c:v>
                </c:pt>
                <c:pt idx="55">
                  <c:v>1285.2519143246006</c:v>
                </c:pt>
                <c:pt idx="56">
                  <c:v>1299.1757241792568</c:v>
                </c:pt>
                <c:pt idx="57">
                  <c:v>1317.4555887470215</c:v>
                </c:pt>
                <c:pt idx="58">
                  <c:v>1343.1330959901395</c:v>
                </c:pt>
                <c:pt idx="59">
                  <c:v>1361.6440253681399</c:v>
                </c:pt>
                <c:pt idx="60">
                  <c:v>1339.7478373221161</c:v>
                </c:pt>
                <c:pt idx="61">
                  <c:v>1347.9962762417811</c:v>
                </c:pt>
                <c:pt idx="62">
                  <c:v>1376.4519040460355</c:v>
                </c:pt>
                <c:pt idx="63">
                  <c:v>1378.6454544432761</c:v>
                </c:pt>
                <c:pt idx="64">
                  <c:v>1384.2762559992361</c:v>
                </c:pt>
                <c:pt idx="65">
                  <c:v>1382.1416102083219</c:v>
                </c:pt>
                <c:pt idx="66">
                  <c:v>1379.5041404303001</c:v>
                </c:pt>
                <c:pt idx="67">
                  <c:v>1385.227527962533</c:v>
                </c:pt>
                <c:pt idx="68">
                  <c:v>1389.4136864097211</c:v>
                </c:pt>
                <c:pt idx="69">
                  <c:v>1400.9821104717387</c:v>
                </c:pt>
                <c:pt idx="70">
                  <c:v>1409.3618895073598</c:v>
                </c:pt>
                <c:pt idx="71">
                  <c:v>1419.9311516531561</c:v>
                </c:pt>
                <c:pt idx="72">
                  <c:v>1388.3298144776054</c:v>
                </c:pt>
                <c:pt idx="73">
                  <c:v>1386.1278580447411</c:v>
                </c:pt>
                <c:pt idx="74">
                  <c:v>1395.8821397593381</c:v>
                </c:pt>
                <c:pt idx="75">
                  <c:v>1398.7648112890224</c:v>
                </c:pt>
                <c:pt idx="76">
                  <c:v>1417.8360720953028</c:v>
                </c:pt>
                <c:pt idx="77">
                  <c:v>1404.7955360470401</c:v>
                </c:pt>
                <c:pt idx="78">
                  <c:v>1420.4671072646411</c:v>
                </c:pt>
                <c:pt idx="79">
                  <c:v>1434.2380554629465</c:v>
                </c:pt>
                <c:pt idx="80">
                  <c:v>1441.3042785457576</c:v>
                </c:pt>
                <c:pt idx="81">
                  <c:v>1461.462764941466</c:v>
                </c:pt>
                <c:pt idx="82">
                  <c:v>1485.7859273594429</c:v>
                </c:pt>
                <c:pt idx="83">
                  <c:v>1504.6742134842088</c:v>
                </c:pt>
                <c:pt idx="84">
                  <c:v>1478.0090270568328</c:v>
                </c:pt>
                <c:pt idx="85">
                  <c:v>1470.3061669537315</c:v>
                </c:pt>
                <c:pt idx="86">
                  <c:v>1497.178898793286</c:v>
                </c:pt>
                <c:pt idx="87">
                  <c:v>1503.9918577017368</c:v>
                </c:pt>
                <c:pt idx="88">
                  <c:v>1527.7238753727611</c:v>
                </c:pt>
                <c:pt idx="89">
                  <c:v>1542.0482718350818</c:v>
                </c:pt>
                <c:pt idx="90">
                  <c:v>1546.9252770383314</c:v>
                </c:pt>
                <c:pt idx="91">
                  <c:v>1566.0689514416288</c:v>
                </c:pt>
                <c:pt idx="92">
                  <c:v>1580.3326758662531</c:v>
                </c:pt>
                <c:pt idx="93">
                  <c:v>1594.5636727471901</c:v>
                </c:pt>
                <c:pt idx="94">
                  <c:v>1624.9739125691508</c:v>
                </c:pt>
                <c:pt idx="95">
                  <c:v>1642.4</c:v>
                </c:pt>
                <c:pt idx="96">
                  <c:v>1620.7</c:v>
                </c:pt>
                <c:pt idx="97">
                  <c:v>1613</c:v>
                </c:pt>
                <c:pt idx="98">
                  <c:v>1641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5569-42DF-96D3-B302571C3ADE}"/>
            </c:ext>
          </c:extLst>
        </c:ser>
        <c:ser>
          <c:idx val="2"/>
          <c:order val="2"/>
          <c:tx>
            <c:strRef>
              <c:f>ICE!$E$4</c:f>
              <c:strCache>
                <c:ptCount val="1"/>
                <c:pt idx="0">
                  <c:v>CONSTRUCCIÓN</c:v>
                </c:pt>
              </c:strCache>
            </c:strRef>
          </c:tx>
          <c:spPr>
            <a:ln w="2222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98"/>
              <c:layout>
                <c:manualLayout>
                  <c:x val="0"/>
                  <c:y val="2.71278370484231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ICE!$A$5:$B$135</c:f>
              <c:multiLvlStrCache>
                <c:ptCount val="99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  <c:pt idx="54">
                    <c:v>jul</c:v>
                  </c:pt>
                  <c:pt idx="55">
                    <c:v>agos</c:v>
                  </c:pt>
                  <c:pt idx="56">
                    <c:v>sept</c:v>
                  </c:pt>
                  <c:pt idx="57">
                    <c:v>oct</c:v>
                  </c:pt>
                  <c:pt idx="58">
                    <c:v>nov</c:v>
                  </c:pt>
                  <c:pt idx="59">
                    <c:v>dic</c:v>
                  </c:pt>
                  <c:pt idx="60">
                    <c:v>ene</c:v>
                  </c:pt>
                  <c:pt idx="61">
                    <c:v>feb</c:v>
                  </c:pt>
                  <c:pt idx="62">
                    <c:v>mar</c:v>
                  </c:pt>
                  <c:pt idx="63">
                    <c:v>abr</c:v>
                  </c:pt>
                  <c:pt idx="64">
                    <c:v>may</c:v>
                  </c:pt>
                  <c:pt idx="65">
                    <c:v>jun</c:v>
                  </c:pt>
                  <c:pt idx="66">
                    <c:v>jul</c:v>
                  </c:pt>
                  <c:pt idx="67">
                    <c:v>agos</c:v>
                  </c:pt>
                  <c:pt idx="68">
                    <c:v>sept</c:v>
                  </c:pt>
                  <c:pt idx="69">
                    <c:v>oct</c:v>
                  </c:pt>
                  <c:pt idx="70">
                    <c:v>nov</c:v>
                  </c:pt>
                  <c:pt idx="71">
                    <c:v>dic</c:v>
                  </c:pt>
                  <c:pt idx="72">
                    <c:v>ene</c:v>
                  </c:pt>
                  <c:pt idx="73">
                    <c:v>feb</c:v>
                  </c:pt>
                  <c:pt idx="74">
                    <c:v>mar</c:v>
                  </c:pt>
                  <c:pt idx="75">
                    <c:v>abr</c:v>
                  </c:pt>
                  <c:pt idx="76">
                    <c:v>may</c:v>
                  </c:pt>
                  <c:pt idx="77">
                    <c:v>jun</c:v>
                  </c:pt>
                  <c:pt idx="78">
                    <c:v>jul</c:v>
                  </c:pt>
                  <c:pt idx="79">
                    <c:v>agos</c:v>
                  </c:pt>
                  <c:pt idx="80">
                    <c:v>sept</c:v>
                  </c:pt>
                  <c:pt idx="81">
                    <c:v>oct</c:v>
                  </c:pt>
                  <c:pt idx="82">
                    <c:v>nov</c:v>
                  </c:pt>
                  <c:pt idx="83">
                    <c:v>dic</c:v>
                  </c:pt>
                  <c:pt idx="84">
                    <c:v>ene</c:v>
                  </c:pt>
                  <c:pt idx="85">
                    <c:v>feb</c:v>
                  </c:pt>
                  <c:pt idx="86">
                    <c:v>mar</c:v>
                  </c:pt>
                  <c:pt idx="87">
                    <c:v>abr</c:v>
                  </c:pt>
                  <c:pt idx="88">
                    <c:v>may</c:v>
                  </c:pt>
                  <c:pt idx="89">
                    <c:v>jun</c:v>
                  </c:pt>
                  <c:pt idx="90">
                    <c:v>jul</c:v>
                  </c:pt>
                  <c:pt idx="91">
                    <c:v>agos</c:v>
                  </c:pt>
                  <c:pt idx="92">
                    <c:v>sept</c:v>
                  </c:pt>
                  <c:pt idx="93">
                    <c:v>oct</c:v>
                  </c:pt>
                  <c:pt idx="94">
                    <c:v>nov</c:v>
                  </c:pt>
                  <c:pt idx="95">
                    <c:v>dic</c:v>
                  </c:pt>
                  <c:pt idx="96">
                    <c:v>ene</c:v>
                  </c:pt>
                  <c:pt idx="97">
                    <c:v>feb</c:v>
                  </c:pt>
                  <c:pt idx="98">
                    <c:v>mar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  <c:pt idx="24">
                    <c:v>2012</c:v>
                  </c:pt>
                  <c:pt idx="36">
                    <c:v>2013</c:v>
                  </c:pt>
                  <c:pt idx="48">
                    <c:v>2014</c:v>
                  </c:pt>
                  <c:pt idx="60">
                    <c:v>2015</c:v>
                  </c:pt>
                  <c:pt idx="72">
                    <c:v>2016</c:v>
                  </c:pt>
                  <c:pt idx="84">
                    <c:v>2017</c:v>
                  </c:pt>
                  <c:pt idx="96">
                    <c:v>2018</c:v>
                  </c:pt>
                </c:lvl>
              </c:multiLvlStrCache>
            </c:multiLvlStrRef>
          </c:cat>
          <c:val>
            <c:numRef>
              <c:f>ICE!$E$5:$E$135</c:f>
              <c:numCache>
                <c:formatCode>0</c:formatCode>
                <c:ptCount val="99"/>
                <c:pt idx="0">
                  <c:v>413.86999999999995</c:v>
                </c:pt>
                <c:pt idx="1">
                  <c:v>416.78999999999894</c:v>
                </c:pt>
                <c:pt idx="2">
                  <c:v>418.49999999999881</c:v>
                </c:pt>
                <c:pt idx="3">
                  <c:v>422.00999999999993</c:v>
                </c:pt>
                <c:pt idx="4">
                  <c:v>422.90999999999963</c:v>
                </c:pt>
                <c:pt idx="5">
                  <c:v>425.90999999999963</c:v>
                </c:pt>
                <c:pt idx="6">
                  <c:v>433.1099999999999</c:v>
                </c:pt>
                <c:pt idx="7">
                  <c:v>446.30999999999989</c:v>
                </c:pt>
                <c:pt idx="8">
                  <c:v>470.1099999999999</c:v>
                </c:pt>
                <c:pt idx="9">
                  <c:v>490.6099999999999</c:v>
                </c:pt>
                <c:pt idx="10">
                  <c:v>520.50999999999988</c:v>
                </c:pt>
                <c:pt idx="11">
                  <c:v>558.00999999999988</c:v>
                </c:pt>
                <c:pt idx="12">
                  <c:v>583.4099999999994</c:v>
                </c:pt>
                <c:pt idx="13">
                  <c:v>605.20999999999981</c:v>
                </c:pt>
                <c:pt idx="14">
                  <c:v>623.80999999999949</c:v>
                </c:pt>
                <c:pt idx="15">
                  <c:v>644.00999999999988</c:v>
                </c:pt>
                <c:pt idx="16">
                  <c:v>673.9099999999994</c:v>
                </c:pt>
                <c:pt idx="17">
                  <c:v>697.20999999999981</c:v>
                </c:pt>
                <c:pt idx="18">
                  <c:v>720.70999999999981</c:v>
                </c:pt>
                <c:pt idx="19">
                  <c:v>752.9099999999994</c:v>
                </c:pt>
                <c:pt idx="20">
                  <c:v>756.6099999999999</c:v>
                </c:pt>
                <c:pt idx="21">
                  <c:v>778.81</c:v>
                </c:pt>
                <c:pt idx="22">
                  <c:v>781.01</c:v>
                </c:pt>
                <c:pt idx="23">
                  <c:v>792.71</c:v>
                </c:pt>
                <c:pt idx="24">
                  <c:v>810.21</c:v>
                </c:pt>
                <c:pt idx="25">
                  <c:v>822.01</c:v>
                </c:pt>
                <c:pt idx="26">
                  <c:v>834.31</c:v>
                </c:pt>
                <c:pt idx="27">
                  <c:v>859.41</c:v>
                </c:pt>
                <c:pt idx="28">
                  <c:v>881.41</c:v>
                </c:pt>
                <c:pt idx="29">
                  <c:v>911.11</c:v>
                </c:pt>
                <c:pt idx="30">
                  <c:v>933.41</c:v>
                </c:pt>
                <c:pt idx="31">
                  <c:v>951.70999999999992</c:v>
                </c:pt>
                <c:pt idx="32">
                  <c:v>967.41</c:v>
                </c:pt>
                <c:pt idx="33">
                  <c:v>981.46276766084668</c:v>
                </c:pt>
                <c:pt idx="34">
                  <c:v>1002.640590446888</c:v>
                </c:pt>
                <c:pt idx="35">
                  <c:v>1013.8820639508644</c:v>
                </c:pt>
                <c:pt idx="36">
                  <c:v>1013.4236410146716</c:v>
                </c:pt>
                <c:pt idx="37">
                  <c:v>1037.1638937774574</c:v>
                </c:pt>
                <c:pt idx="38">
                  <c:v>1046.1461895575908</c:v>
                </c:pt>
                <c:pt idx="39">
                  <c:v>1060.0453867854851</c:v>
                </c:pt>
                <c:pt idx="40">
                  <c:v>1080.6799384106444</c:v>
                </c:pt>
                <c:pt idx="41">
                  <c:v>1092.0546974573008</c:v>
                </c:pt>
                <c:pt idx="42">
                  <c:v>1099.6354542422951</c:v>
                </c:pt>
                <c:pt idx="43">
                  <c:v>1113.1457650448617</c:v>
                </c:pt>
                <c:pt idx="44">
                  <c:v>1129.4416353940935</c:v>
                </c:pt>
                <c:pt idx="45">
                  <c:v>1137.9430537861333</c:v>
                </c:pt>
                <c:pt idx="46">
                  <c:v>1173.5268131496844</c:v>
                </c:pt>
                <c:pt idx="47">
                  <c:v>1207.1188298119998</c:v>
                </c:pt>
                <c:pt idx="48">
                  <c:v>1199.379604694708</c:v>
                </c:pt>
                <c:pt idx="49">
                  <c:v>1231.788513532658</c:v>
                </c:pt>
                <c:pt idx="50">
                  <c:v>1256.9480824688005</c:v>
                </c:pt>
                <c:pt idx="51">
                  <c:v>1280.2116110375491</c:v>
                </c:pt>
                <c:pt idx="52">
                  <c:v>1297.5349160241026</c:v>
                </c:pt>
                <c:pt idx="53">
                  <c:v>1299.5102801009</c:v>
                </c:pt>
                <c:pt idx="54">
                  <c:v>1334.1391759637381</c:v>
                </c:pt>
                <c:pt idx="55">
                  <c:v>1339.0882446152978</c:v>
                </c:pt>
                <c:pt idx="56">
                  <c:v>1341.3565770382461</c:v>
                </c:pt>
                <c:pt idx="57">
                  <c:v>1353.5341525704598</c:v>
                </c:pt>
                <c:pt idx="58">
                  <c:v>1344.7230006549828</c:v>
                </c:pt>
                <c:pt idx="59">
                  <c:v>1333.3404312462999</c:v>
                </c:pt>
                <c:pt idx="60">
                  <c:v>1310.1406743168143</c:v>
                </c:pt>
                <c:pt idx="61">
                  <c:v>1300.904992142903</c:v>
                </c:pt>
                <c:pt idx="62">
                  <c:v>1286.0388004168342</c:v>
                </c:pt>
                <c:pt idx="63">
                  <c:v>1275.8311792965499</c:v>
                </c:pt>
                <c:pt idx="64">
                  <c:v>1258.8216493903028</c:v>
                </c:pt>
                <c:pt idx="65">
                  <c:v>1230.646071357894</c:v>
                </c:pt>
                <c:pt idx="66">
                  <c:v>1209.4992479465254</c:v>
                </c:pt>
                <c:pt idx="67">
                  <c:v>1201.5899122517728</c:v>
                </c:pt>
                <c:pt idx="68">
                  <c:v>1202.0352392019579</c:v>
                </c:pt>
                <c:pt idx="69">
                  <c:v>1177.9273662068579</c:v>
                </c:pt>
                <c:pt idx="70">
                  <c:v>1150.8167391971053</c:v>
                </c:pt>
                <c:pt idx="71">
                  <c:v>1116.1935927141574</c:v>
                </c:pt>
                <c:pt idx="72">
                  <c:v>1087.8548562582178</c:v>
                </c:pt>
                <c:pt idx="73">
                  <c:v>1057.9983234267361</c:v>
                </c:pt>
                <c:pt idx="74">
                  <c:v>1021.1589355768941</c:v>
                </c:pt>
                <c:pt idx="75">
                  <c:v>1006.0833532085637</c:v>
                </c:pt>
                <c:pt idx="76">
                  <c:v>976.52318734475318</c:v>
                </c:pt>
                <c:pt idx="77">
                  <c:v>951.56899805107025</c:v>
                </c:pt>
                <c:pt idx="78">
                  <c:v>951.45709728701297</c:v>
                </c:pt>
                <c:pt idx="79">
                  <c:v>952.23473539419854</c:v>
                </c:pt>
                <c:pt idx="80">
                  <c:v>952.77750571340948</c:v>
                </c:pt>
                <c:pt idx="81">
                  <c:v>945.41443040768104</c:v>
                </c:pt>
                <c:pt idx="82">
                  <c:v>946.64025844217838</c:v>
                </c:pt>
                <c:pt idx="83">
                  <c:v>935.77628321388352</c:v>
                </c:pt>
                <c:pt idx="84">
                  <c:v>904.74145142399288</c:v>
                </c:pt>
                <c:pt idx="85">
                  <c:v>894.43985839811603</c:v>
                </c:pt>
                <c:pt idx="86">
                  <c:v>861.57450049777378</c:v>
                </c:pt>
                <c:pt idx="87">
                  <c:v>870.13713788722646</c:v>
                </c:pt>
                <c:pt idx="88">
                  <c:v>863.74385517449332</c:v>
                </c:pt>
                <c:pt idx="89">
                  <c:v>848.9291478694214</c:v>
                </c:pt>
                <c:pt idx="90">
                  <c:v>839.97980488706651</c:v>
                </c:pt>
                <c:pt idx="91">
                  <c:v>827.21616874056417</c:v>
                </c:pt>
                <c:pt idx="92">
                  <c:v>795.29238421834816</c:v>
                </c:pt>
                <c:pt idx="93">
                  <c:v>786.57453449407251</c:v>
                </c:pt>
                <c:pt idx="94">
                  <c:v>777.10976558065852</c:v>
                </c:pt>
                <c:pt idx="95">
                  <c:v>759.8</c:v>
                </c:pt>
                <c:pt idx="96">
                  <c:v>773.3</c:v>
                </c:pt>
                <c:pt idx="97">
                  <c:v>786</c:v>
                </c:pt>
                <c:pt idx="98">
                  <c:v>784.9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5569-42DF-96D3-B302571C3ADE}"/>
            </c:ext>
          </c:extLst>
        </c:ser>
        <c:ser>
          <c:idx val="3"/>
          <c:order val="3"/>
          <c:tx>
            <c:strRef>
              <c:f>ICE!$F$4</c:f>
              <c:strCache>
                <c:ptCount val="1"/>
                <c:pt idx="0">
                  <c:v>SERVICIOS</c:v>
                </c:pt>
              </c:strCache>
            </c:strRef>
          </c:tx>
          <c:spPr>
            <a:ln w="2222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dLbls>
            <c:dLbl>
              <c:idx val="98"/>
              <c:layout>
                <c:manualLayout>
                  <c:x val="-1.2302958910054721E-3"/>
                  <c:y val="-2.984062075326539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ICE!$A$5:$B$135</c:f>
              <c:multiLvlStrCache>
                <c:ptCount val="99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  <c:pt idx="54">
                    <c:v>jul</c:v>
                  </c:pt>
                  <c:pt idx="55">
                    <c:v>agos</c:v>
                  </c:pt>
                  <c:pt idx="56">
                    <c:v>sept</c:v>
                  </c:pt>
                  <c:pt idx="57">
                    <c:v>oct</c:v>
                  </c:pt>
                  <c:pt idx="58">
                    <c:v>nov</c:v>
                  </c:pt>
                  <c:pt idx="59">
                    <c:v>dic</c:v>
                  </c:pt>
                  <c:pt idx="60">
                    <c:v>ene</c:v>
                  </c:pt>
                  <c:pt idx="61">
                    <c:v>feb</c:v>
                  </c:pt>
                  <c:pt idx="62">
                    <c:v>mar</c:v>
                  </c:pt>
                  <c:pt idx="63">
                    <c:v>abr</c:v>
                  </c:pt>
                  <c:pt idx="64">
                    <c:v>may</c:v>
                  </c:pt>
                  <c:pt idx="65">
                    <c:v>jun</c:v>
                  </c:pt>
                  <c:pt idx="66">
                    <c:v>jul</c:v>
                  </c:pt>
                  <c:pt idx="67">
                    <c:v>agos</c:v>
                  </c:pt>
                  <c:pt idx="68">
                    <c:v>sept</c:v>
                  </c:pt>
                  <c:pt idx="69">
                    <c:v>oct</c:v>
                  </c:pt>
                  <c:pt idx="70">
                    <c:v>nov</c:v>
                  </c:pt>
                  <c:pt idx="71">
                    <c:v>dic</c:v>
                  </c:pt>
                  <c:pt idx="72">
                    <c:v>ene</c:v>
                  </c:pt>
                  <c:pt idx="73">
                    <c:v>feb</c:v>
                  </c:pt>
                  <c:pt idx="74">
                    <c:v>mar</c:v>
                  </c:pt>
                  <c:pt idx="75">
                    <c:v>abr</c:v>
                  </c:pt>
                  <c:pt idx="76">
                    <c:v>may</c:v>
                  </c:pt>
                  <c:pt idx="77">
                    <c:v>jun</c:v>
                  </c:pt>
                  <c:pt idx="78">
                    <c:v>jul</c:v>
                  </c:pt>
                  <c:pt idx="79">
                    <c:v>agos</c:v>
                  </c:pt>
                  <c:pt idx="80">
                    <c:v>sept</c:v>
                  </c:pt>
                  <c:pt idx="81">
                    <c:v>oct</c:v>
                  </c:pt>
                  <c:pt idx="82">
                    <c:v>nov</c:v>
                  </c:pt>
                  <c:pt idx="83">
                    <c:v>dic</c:v>
                  </c:pt>
                  <c:pt idx="84">
                    <c:v>ene</c:v>
                  </c:pt>
                  <c:pt idx="85">
                    <c:v>feb</c:v>
                  </c:pt>
                  <c:pt idx="86">
                    <c:v>mar</c:v>
                  </c:pt>
                  <c:pt idx="87">
                    <c:v>abr</c:v>
                  </c:pt>
                  <c:pt idx="88">
                    <c:v>may</c:v>
                  </c:pt>
                  <c:pt idx="89">
                    <c:v>jun</c:v>
                  </c:pt>
                  <c:pt idx="90">
                    <c:v>jul</c:v>
                  </c:pt>
                  <c:pt idx="91">
                    <c:v>agos</c:v>
                  </c:pt>
                  <c:pt idx="92">
                    <c:v>sept</c:v>
                  </c:pt>
                  <c:pt idx="93">
                    <c:v>oct</c:v>
                  </c:pt>
                  <c:pt idx="94">
                    <c:v>nov</c:v>
                  </c:pt>
                  <c:pt idx="95">
                    <c:v>dic</c:v>
                  </c:pt>
                  <c:pt idx="96">
                    <c:v>ene</c:v>
                  </c:pt>
                  <c:pt idx="97">
                    <c:v>feb</c:v>
                  </c:pt>
                  <c:pt idx="98">
                    <c:v>mar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  <c:pt idx="24">
                    <c:v>2012</c:v>
                  </c:pt>
                  <c:pt idx="36">
                    <c:v>2013</c:v>
                  </c:pt>
                  <c:pt idx="48">
                    <c:v>2014</c:v>
                  </c:pt>
                  <c:pt idx="60">
                    <c:v>2015</c:v>
                  </c:pt>
                  <c:pt idx="72">
                    <c:v>2016</c:v>
                  </c:pt>
                  <c:pt idx="84">
                    <c:v>2017</c:v>
                  </c:pt>
                  <c:pt idx="96">
                    <c:v>2018</c:v>
                  </c:pt>
                </c:lvl>
              </c:multiLvlStrCache>
            </c:multiLvlStrRef>
          </c:cat>
          <c:val>
            <c:numRef>
              <c:f>ICE!$F$5:$F$135</c:f>
              <c:numCache>
                <c:formatCode>0</c:formatCode>
                <c:ptCount val="99"/>
                <c:pt idx="0">
                  <c:v>270.57999999999993</c:v>
                </c:pt>
                <c:pt idx="1">
                  <c:v>277.68999999999994</c:v>
                </c:pt>
                <c:pt idx="2">
                  <c:v>279.07999999999993</c:v>
                </c:pt>
                <c:pt idx="3">
                  <c:v>283.93999999999875</c:v>
                </c:pt>
                <c:pt idx="4">
                  <c:v>288.83999999999969</c:v>
                </c:pt>
                <c:pt idx="5">
                  <c:v>298.53999999999894</c:v>
                </c:pt>
                <c:pt idx="6">
                  <c:v>314.53999999999894</c:v>
                </c:pt>
                <c:pt idx="7">
                  <c:v>317.13999999999993</c:v>
                </c:pt>
                <c:pt idx="8">
                  <c:v>329.33999999999969</c:v>
                </c:pt>
                <c:pt idx="9">
                  <c:v>344.63999999999993</c:v>
                </c:pt>
                <c:pt idx="10">
                  <c:v>359.93999999999875</c:v>
                </c:pt>
                <c:pt idx="11">
                  <c:v>383.03999999999894</c:v>
                </c:pt>
                <c:pt idx="12">
                  <c:v>396.84000000000032</c:v>
                </c:pt>
                <c:pt idx="13">
                  <c:v>408.73999999999899</c:v>
                </c:pt>
                <c:pt idx="14">
                  <c:v>413.43999999999875</c:v>
                </c:pt>
                <c:pt idx="15">
                  <c:v>429.83999999999969</c:v>
                </c:pt>
                <c:pt idx="16">
                  <c:v>457.33999999999969</c:v>
                </c:pt>
                <c:pt idx="17">
                  <c:v>460.33999999999969</c:v>
                </c:pt>
                <c:pt idx="18">
                  <c:v>479.33999999999969</c:v>
                </c:pt>
                <c:pt idx="19">
                  <c:v>495.33999999999969</c:v>
                </c:pt>
                <c:pt idx="20">
                  <c:v>512.2399999999999</c:v>
                </c:pt>
                <c:pt idx="21">
                  <c:v>528.33999999999946</c:v>
                </c:pt>
                <c:pt idx="22">
                  <c:v>532.63999999999987</c:v>
                </c:pt>
                <c:pt idx="23">
                  <c:v>549.13999999999987</c:v>
                </c:pt>
                <c:pt idx="24">
                  <c:v>541.93999999999949</c:v>
                </c:pt>
                <c:pt idx="25">
                  <c:v>557.0399999999994</c:v>
                </c:pt>
                <c:pt idx="26">
                  <c:v>568.5399999999994</c:v>
                </c:pt>
                <c:pt idx="27">
                  <c:v>576.0399999999994</c:v>
                </c:pt>
                <c:pt idx="28">
                  <c:v>578.2399999999999</c:v>
                </c:pt>
                <c:pt idx="29">
                  <c:v>574.63999999999987</c:v>
                </c:pt>
                <c:pt idx="30">
                  <c:v>574.7399999999999</c:v>
                </c:pt>
                <c:pt idx="31">
                  <c:v>575.2399999999999</c:v>
                </c:pt>
                <c:pt idx="32">
                  <c:v>585.43999999999949</c:v>
                </c:pt>
                <c:pt idx="33">
                  <c:v>603.53133680046687</c:v>
                </c:pt>
                <c:pt idx="34">
                  <c:v>624.37485964360394</c:v>
                </c:pt>
                <c:pt idx="35">
                  <c:v>629.15279176482841</c:v>
                </c:pt>
                <c:pt idx="36">
                  <c:v>634.27338281746745</c:v>
                </c:pt>
                <c:pt idx="37">
                  <c:v>658.91478870875062</c:v>
                </c:pt>
                <c:pt idx="38">
                  <c:v>664.1762953679646</c:v>
                </c:pt>
                <c:pt idx="39">
                  <c:v>673.43781789063246</c:v>
                </c:pt>
                <c:pt idx="40">
                  <c:v>676.75387565435062</c:v>
                </c:pt>
                <c:pt idx="41">
                  <c:v>674.97489510622574</c:v>
                </c:pt>
                <c:pt idx="42">
                  <c:v>686.59705005288515</c:v>
                </c:pt>
                <c:pt idx="43">
                  <c:v>713.82897425342492</c:v>
                </c:pt>
                <c:pt idx="44">
                  <c:v>715.25433363915261</c:v>
                </c:pt>
                <c:pt idx="45">
                  <c:v>738.72428748360949</c:v>
                </c:pt>
                <c:pt idx="46">
                  <c:v>747.43138316110958</c:v>
                </c:pt>
                <c:pt idx="47">
                  <c:v>737.12202513301418</c:v>
                </c:pt>
                <c:pt idx="48">
                  <c:v>733.83688491956684</c:v>
                </c:pt>
                <c:pt idx="49">
                  <c:v>745.84899920729856</c:v>
                </c:pt>
                <c:pt idx="50">
                  <c:v>770.68951696764555</c:v>
                </c:pt>
                <c:pt idx="51">
                  <c:v>792.24416881976299</c:v>
                </c:pt>
                <c:pt idx="52">
                  <c:v>805.56298259352798</c:v>
                </c:pt>
                <c:pt idx="53">
                  <c:v>815.7590569602296</c:v>
                </c:pt>
                <c:pt idx="54">
                  <c:v>828.35037181502798</c:v>
                </c:pt>
                <c:pt idx="55">
                  <c:v>836.09329494524945</c:v>
                </c:pt>
                <c:pt idx="56">
                  <c:v>848.18750903217801</c:v>
                </c:pt>
                <c:pt idx="57">
                  <c:v>866.4308022566189</c:v>
                </c:pt>
                <c:pt idx="58">
                  <c:v>873.13306967510357</c:v>
                </c:pt>
                <c:pt idx="59">
                  <c:v>882.43948535475567</c:v>
                </c:pt>
                <c:pt idx="60">
                  <c:v>855.1520782807554</c:v>
                </c:pt>
                <c:pt idx="61">
                  <c:v>874.90904860030253</c:v>
                </c:pt>
                <c:pt idx="62">
                  <c:v>885.50745919089047</c:v>
                </c:pt>
                <c:pt idx="63">
                  <c:v>892.57381623879371</c:v>
                </c:pt>
                <c:pt idx="64">
                  <c:v>890.45002232220747</c:v>
                </c:pt>
                <c:pt idx="65">
                  <c:v>892.69853612478755</c:v>
                </c:pt>
                <c:pt idx="66">
                  <c:v>898.7229419816631</c:v>
                </c:pt>
                <c:pt idx="67">
                  <c:v>893.90917321916413</c:v>
                </c:pt>
                <c:pt idx="68">
                  <c:v>894.57521323623655</c:v>
                </c:pt>
                <c:pt idx="69">
                  <c:v>911.5978839856308</c:v>
                </c:pt>
                <c:pt idx="70">
                  <c:v>899.72985343793357</c:v>
                </c:pt>
                <c:pt idx="71">
                  <c:v>895.00126035864423</c:v>
                </c:pt>
                <c:pt idx="72">
                  <c:v>866.05797281749699</c:v>
                </c:pt>
                <c:pt idx="73">
                  <c:v>869.38856495297341</c:v>
                </c:pt>
                <c:pt idx="74">
                  <c:v>863.55561336111032</c:v>
                </c:pt>
                <c:pt idx="75">
                  <c:v>859.09523692169353</c:v>
                </c:pt>
                <c:pt idx="76">
                  <c:v>859.76538841610773</c:v>
                </c:pt>
                <c:pt idx="77">
                  <c:v>840.56025390406296</c:v>
                </c:pt>
                <c:pt idx="78">
                  <c:v>857.28280980038471</c:v>
                </c:pt>
                <c:pt idx="79">
                  <c:v>866.6793459350987</c:v>
                </c:pt>
                <c:pt idx="80">
                  <c:v>862.26088247984853</c:v>
                </c:pt>
                <c:pt idx="81">
                  <c:v>881.95198463773102</c:v>
                </c:pt>
                <c:pt idx="82">
                  <c:v>881.3086462664586</c:v>
                </c:pt>
                <c:pt idx="83">
                  <c:v>888.67369960694305</c:v>
                </c:pt>
                <c:pt idx="84">
                  <c:v>864.57740699451699</c:v>
                </c:pt>
                <c:pt idx="85">
                  <c:v>855.96835889529746</c:v>
                </c:pt>
                <c:pt idx="86">
                  <c:v>871.27989628742455</c:v>
                </c:pt>
                <c:pt idx="87">
                  <c:v>863.74822472556946</c:v>
                </c:pt>
                <c:pt idx="88">
                  <c:v>879.43179115536441</c:v>
                </c:pt>
                <c:pt idx="89">
                  <c:v>868.91990384865801</c:v>
                </c:pt>
                <c:pt idx="90">
                  <c:v>886.03326006752752</c:v>
                </c:pt>
                <c:pt idx="91">
                  <c:v>896.79415322394061</c:v>
                </c:pt>
                <c:pt idx="92">
                  <c:v>921.73026293769055</c:v>
                </c:pt>
                <c:pt idx="93">
                  <c:v>929.43135240358799</c:v>
                </c:pt>
                <c:pt idx="94">
                  <c:v>956.74666958086448</c:v>
                </c:pt>
                <c:pt idx="95">
                  <c:v>977.4</c:v>
                </c:pt>
                <c:pt idx="96">
                  <c:v>961.8</c:v>
                </c:pt>
                <c:pt idx="97">
                  <c:v>962.8</c:v>
                </c:pt>
                <c:pt idx="98">
                  <c:v>983.9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9-5569-42DF-96D3-B302571C3ADE}"/>
            </c:ext>
          </c:extLst>
        </c:ser>
        <c:ser>
          <c:idx val="4"/>
          <c:order val="4"/>
          <c:tx>
            <c:strRef>
              <c:f>ICE!$G$4</c:f>
              <c:strCache>
                <c:ptCount val="1"/>
                <c:pt idx="0">
                  <c:v>GLOBAL</c:v>
                </c:pt>
              </c:strCache>
            </c:strRef>
          </c:tx>
          <c:spPr>
            <a:ln w="38100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98"/>
              <c:layout>
                <c:manualLayout>
                  <c:x val="-1.2302958910054721E-3"/>
                  <c:y val="-3.255340445810758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ICE!$A$5:$B$135</c:f>
              <c:multiLvlStrCache>
                <c:ptCount val="99"/>
                <c:lvl>
                  <c:pt idx="0">
                    <c:v>ene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abr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agos</c:v>
                  </c:pt>
                  <c:pt idx="8">
                    <c:v>sept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dic</c:v>
                  </c:pt>
                  <c:pt idx="12">
                    <c:v>ene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abr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agos</c:v>
                  </c:pt>
                  <c:pt idx="20">
                    <c:v>sept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dic</c:v>
                  </c:pt>
                  <c:pt idx="24">
                    <c:v>ene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abr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agos</c:v>
                  </c:pt>
                  <c:pt idx="32">
                    <c:v>sept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dic</c:v>
                  </c:pt>
                  <c:pt idx="36">
                    <c:v>ene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abr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agos</c:v>
                  </c:pt>
                  <c:pt idx="44">
                    <c:v>sept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dic</c:v>
                  </c:pt>
                  <c:pt idx="48">
                    <c:v>ene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abr</c:v>
                  </c:pt>
                  <c:pt idx="52">
                    <c:v>may</c:v>
                  </c:pt>
                  <c:pt idx="53">
                    <c:v>jun</c:v>
                  </c:pt>
                  <c:pt idx="54">
                    <c:v>jul</c:v>
                  </c:pt>
                  <c:pt idx="55">
                    <c:v>agos</c:v>
                  </c:pt>
                  <c:pt idx="56">
                    <c:v>sept</c:v>
                  </c:pt>
                  <c:pt idx="57">
                    <c:v>oct</c:v>
                  </c:pt>
                  <c:pt idx="58">
                    <c:v>nov</c:v>
                  </c:pt>
                  <c:pt idx="59">
                    <c:v>dic</c:v>
                  </c:pt>
                  <c:pt idx="60">
                    <c:v>ene</c:v>
                  </c:pt>
                  <c:pt idx="61">
                    <c:v>feb</c:v>
                  </c:pt>
                  <c:pt idx="62">
                    <c:v>mar</c:v>
                  </c:pt>
                  <c:pt idx="63">
                    <c:v>abr</c:v>
                  </c:pt>
                  <c:pt idx="64">
                    <c:v>may</c:v>
                  </c:pt>
                  <c:pt idx="65">
                    <c:v>jun</c:v>
                  </c:pt>
                  <c:pt idx="66">
                    <c:v>jul</c:v>
                  </c:pt>
                  <c:pt idx="67">
                    <c:v>agos</c:v>
                  </c:pt>
                  <c:pt idx="68">
                    <c:v>sept</c:v>
                  </c:pt>
                  <c:pt idx="69">
                    <c:v>oct</c:v>
                  </c:pt>
                  <c:pt idx="70">
                    <c:v>nov</c:v>
                  </c:pt>
                  <c:pt idx="71">
                    <c:v>dic</c:v>
                  </c:pt>
                  <c:pt idx="72">
                    <c:v>ene</c:v>
                  </c:pt>
                  <c:pt idx="73">
                    <c:v>feb</c:v>
                  </c:pt>
                  <c:pt idx="74">
                    <c:v>mar</c:v>
                  </c:pt>
                  <c:pt idx="75">
                    <c:v>abr</c:v>
                  </c:pt>
                  <c:pt idx="76">
                    <c:v>may</c:v>
                  </c:pt>
                  <c:pt idx="77">
                    <c:v>jun</c:v>
                  </c:pt>
                  <c:pt idx="78">
                    <c:v>jul</c:v>
                  </c:pt>
                  <c:pt idx="79">
                    <c:v>agos</c:v>
                  </c:pt>
                  <c:pt idx="80">
                    <c:v>sept</c:v>
                  </c:pt>
                  <c:pt idx="81">
                    <c:v>oct</c:v>
                  </c:pt>
                  <c:pt idx="82">
                    <c:v>nov</c:v>
                  </c:pt>
                  <c:pt idx="83">
                    <c:v>dic</c:v>
                  </c:pt>
                  <c:pt idx="84">
                    <c:v>ene</c:v>
                  </c:pt>
                  <c:pt idx="85">
                    <c:v>feb</c:v>
                  </c:pt>
                  <c:pt idx="86">
                    <c:v>mar</c:v>
                  </c:pt>
                  <c:pt idx="87">
                    <c:v>abr</c:v>
                  </c:pt>
                  <c:pt idx="88">
                    <c:v>may</c:v>
                  </c:pt>
                  <c:pt idx="89">
                    <c:v>jun</c:v>
                  </c:pt>
                  <c:pt idx="90">
                    <c:v>jul</c:v>
                  </c:pt>
                  <c:pt idx="91">
                    <c:v>agos</c:v>
                  </c:pt>
                  <c:pt idx="92">
                    <c:v>sept</c:v>
                  </c:pt>
                  <c:pt idx="93">
                    <c:v>oct</c:v>
                  </c:pt>
                  <c:pt idx="94">
                    <c:v>nov</c:v>
                  </c:pt>
                  <c:pt idx="95">
                    <c:v>dic</c:v>
                  </c:pt>
                  <c:pt idx="96">
                    <c:v>ene</c:v>
                  </c:pt>
                  <c:pt idx="97">
                    <c:v>feb</c:v>
                  </c:pt>
                  <c:pt idx="98">
                    <c:v>mar</c:v>
                  </c:pt>
                </c:lvl>
                <c:lvl>
                  <c:pt idx="0">
                    <c:v>2010</c:v>
                  </c:pt>
                  <c:pt idx="12">
                    <c:v>2011</c:v>
                  </c:pt>
                  <c:pt idx="24">
                    <c:v>2012</c:v>
                  </c:pt>
                  <c:pt idx="36">
                    <c:v>2013</c:v>
                  </c:pt>
                  <c:pt idx="48">
                    <c:v>2014</c:v>
                  </c:pt>
                  <c:pt idx="60">
                    <c:v>2015</c:v>
                  </c:pt>
                  <c:pt idx="72">
                    <c:v>2016</c:v>
                  </c:pt>
                  <c:pt idx="84">
                    <c:v>2017</c:v>
                  </c:pt>
                  <c:pt idx="96">
                    <c:v>2018</c:v>
                  </c:pt>
                </c:lvl>
              </c:multiLvlStrCache>
            </c:multiLvlStrRef>
          </c:cat>
          <c:val>
            <c:numRef>
              <c:f>ICE!$G$5:$G$135</c:f>
              <c:numCache>
                <c:formatCode>0</c:formatCode>
                <c:ptCount val="99"/>
                <c:pt idx="0">
                  <c:v>392.92428046006836</c:v>
                </c:pt>
                <c:pt idx="1">
                  <c:v>397.03398605156985</c:v>
                </c:pt>
                <c:pt idx="2">
                  <c:v>413.83015829559162</c:v>
                </c:pt>
                <c:pt idx="3">
                  <c:v>425.62046206094226</c:v>
                </c:pt>
                <c:pt idx="4">
                  <c:v>434.51281879588134</c:v>
                </c:pt>
                <c:pt idx="5">
                  <c:v>448.42765923267763</c:v>
                </c:pt>
                <c:pt idx="6">
                  <c:v>464.81572148910612</c:v>
                </c:pt>
                <c:pt idx="7">
                  <c:v>476.69791129932918</c:v>
                </c:pt>
                <c:pt idx="8">
                  <c:v>493.65780027031241</c:v>
                </c:pt>
                <c:pt idx="9">
                  <c:v>516.48115471825213</c:v>
                </c:pt>
                <c:pt idx="10">
                  <c:v>537.44302618017446</c:v>
                </c:pt>
                <c:pt idx="11">
                  <c:v>560.00593650230985</c:v>
                </c:pt>
                <c:pt idx="12">
                  <c:v>567.0731831309065</c:v>
                </c:pt>
                <c:pt idx="13">
                  <c:v>582.3041476118708</c:v>
                </c:pt>
                <c:pt idx="14">
                  <c:v>596.07988228872796</c:v>
                </c:pt>
                <c:pt idx="15">
                  <c:v>614.66743299042446</c:v>
                </c:pt>
                <c:pt idx="16">
                  <c:v>639.74995070211014</c:v>
                </c:pt>
                <c:pt idx="17">
                  <c:v>652.53823458958595</c:v>
                </c:pt>
                <c:pt idx="18">
                  <c:v>671.85782822953297</c:v>
                </c:pt>
                <c:pt idx="19">
                  <c:v>693.55194228545747</c:v>
                </c:pt>
                <c:pt idx="20">
                  <c:v>705.59781066590017</c:v>
                </c:pt>
                <c:pt idx="21">
                  <c:v>723.52104933235114</c:v>
                </c:pt>
                <c:pt idx="22">
                  <c:v>728.72562513145249</c:v>
                </c:pt>
                <c:pt idx="23">
                  <c:v>747.06431774361022</c:v>
                </c:pt>
                <c:pt idx="24">
                  <c:v>740.14779606020613</c:v>
                </c:pt>
                <c:pt idx="25">
                  <c:v>746.97433031739774</c:v>
                </c:pt>
                <c:pt idx="26">
                  <c:v>765.52888589782015</c:v>
                </c:pt>
                <c:pt idx="27">
                  <c:v>777.25853433632562</c:v>
                </c:pt>
                <c:pt idx="28">
                  <c:v>794.3769623146103</c:v>
                </c:pt>
                <c:pt idx="29">
                  <c:v>803.04849170090233</c:v>
                </c:pt>
                <c:pt idx="30">
                  <c:v>815.05856426388925</c:v>
                </c:pt>
                <c:pt idx="31">
                  <c:v>824.95184352652302</c:v>
                </c:pt>
                <c:pt idx="32">
                  <c:v>834.96390740470849</c:v>
                </c:pt>
                <c:pt idx="33">
                  <c:v>853.85809097758852</c:v>
                </c:pt>
                <c:pt idx="34">
                  <c:v>871.22771935055073</c:v>
                </c:pt>
                <c:pt idx="35">
                  <c:v>878.73728631220547</c:v>
                </c:pt>
                <c:pt idx="36">
                  <c:v>882.07258422061238</c:v>
                </c:pt>
                <c:pt idx="37">
                  <c:v>897.59070506077262</c:v>
                </c:pt>
                <c:pt idx="38">
                  <c:v>912.05447693390761</c:v>
                </c:pt>
                <c:pt idx="39">
                  <c:v>929.32194707264307</c:v>
                </c:pt>
                <c:pt idx="40">
                  <c:v>943.36926496491117</c:v>
                </c:pt>
                <c:pt idx="41">
                  <c:v>945.32722470194369</c:v>
                </c:pt>
                <c:pt idx="42">
                  <c:v>961.24924623264883</c:v>
                </c:pt>
                <c:pt idx="43">
                  <c:v>982.78124819807135</c:v>
                </c:pt>
                <c:pt idx="44">
                  <c:v>989.05977660368865</c:v>
                </c:pt>
                <c:pt idx="45">
                  <c:v>1012.1356966530776</c:v>
                </c:pt>
                <c:pt idx="46">
                  <c:v>1029.8021496164865</c:v>
                </c:pt>
                <c:pt idx="47">
                  <c:v>1032.4842450325596</c:v>
                </c:pt>
                <c:pt idx="48">
                  <c:v>1028.9260857198551</c:v>
                </c:pt>
                <c:pt idx="49">
                  <c:v>1041.5567323434602</c:v>
                </c:pt>
                <c:pt idx="50">
                  <c:v>1065.3825036357814</c:v>
                </c:pt>
                <c:pt idx="51">
                  <c:v>1089.1780173721097</c:v>
                </c:pt>
                <c:pt idx="52">
                  <c:v>1106.5900837870461</c:v>
                </c:pt>
                <c:pt idx="53">
                  <c:v>1113.9369970502066</c:v>
                </c:pt>
                <c:pt idx="54">
                  <c:v>1133.5319333196699</c:v>
                </c:pt>
                <c:pt idx="55">
                  <c:v>1142.3362825104248</c:v>
                </c:pt>
                <c:pt idx="56">
                  <c:v>1156.2114924319599</c:v>
                </c:pt>
                <c:pt idx="57">
                  <c:v>1174.3089107189592</c:v>
                </c:pt>
                <c:pt idx="58">
                  <c:v>1179.0642017704592</c:v>
                </c:pt>
                <c:pt idx="59">
                  <c:v>1185.0858535723453</c:v>
                </c:pt>
                <c:pt idx="60">
                  <c:v>1164.5655776249275</c:v>
                </c:pt>
                <c:pt idx="61">
                  <c:v>1173.3781382551495</c:v>
                </c:pt>
                <c:pt idx="62">
                  <c:v>1186.5594594749357</c:v>
                </c:pt>
                <c:pt idx="63">
                  <c:v>1188.539768953628</c:v>
                </c:pt>
                <c:pt idx="64">
                  <c:v>1186.1729833756658</c:v>
                </c:pt>
                <c:pt idx="65">
                  <c:v>1184.5512861616987</c:v>
                </c:pt>
                <c:pt idx="66">
                  <c:v>1185.3577381593998</c:v>
                </c:pt>
                <c:pt idx="67">
                  <c:v>1182.4145792540537</c:v>
                </c:pt>
                <c:pt idx="68">
                  <c:v>1186.1136328283208</c:v>
                </c:pt>
                <c:pt idx="69">
                  <c:v>1197.3177237841603</c:v>
                </c:pt>
                <c:pt idx="70">
                  <c:v>1186.1761741881403</c:v>
                </c:pt>
                <c:pt idx="71">
                  <c:v>1180.4670784088921</c:v>
                </c:pt>
                <c:pt idx="72">
                  <c:v>1155.6888315541148</c:v>
                </c:pt>
                <c:pt idx="73">
                  <c:v>1151.1225506277005</c:v>
                </c:pt>
                <c:pt idx="74">
                  <c:v>1152.0193308230848</c:v>
                </c:pt>
                <c:pt idx="75">
                  <c:v>1146.7759655979357</c:v>
                </c:pt>
                <c:pt idx="76">
                  <c:v>1151.7484415126098</c:v>
                </c:pt>
                <c:pt idx="77">
                  <c:v>1141.5568349797998</c:v>
                </c:pt>
                <c:pt idx="78">
                  <c:v>1153.5013605424056</c:v>
                </c:pt>
                <c:pt idx="79">
                  <c:v>1165.1038856760747</c:v>
                </c:pt>
                <c:pt idx="80">
                  <c:v>1168.3753581315934</c:v>
                </c:pt>
                <c:pt idx="81">
                  <c:v>1185.418397636545</c:v>
                </c:pt>
                <c:pt idx="82">
                  <c:v>1192.6097940298498</c:v>
                </c:pt>
                <c:pt idx="83">
                  <c:v>1200.020967975116</c:v>
                </c:pt>
                <c:pt idx="84">
                  <c:v>1177.5013444605902</c:v>
                </c:pt>
                <c:pt idx="85">
                  <c:v>1170.879250329682</c:v>
                </c:pt>
                <c:pt idx="86">
                  <c:v>1185.0531122856148</c:v>
                </c:pt>
                <c:pt idx="87">
                  <c:v>1183.0923245408621</c:v>
                </c:pt>
                <c:pt idx="88">
                  <c:v>1199.8363936002581</c:v>
                </c:pt>
                <c:pt idx="89">
                  <c:v>1198.2743369019781</c:v>
                </c:pt>
                <c:pt idx="90">
                  <c:v>1207.1157028359648</c:v>
                </c:pt>
                <c:pt idx="91">
                  <c:v>1219.5805127440601</c:v>
                </c:pt>
                <c:pt idx="92">
                  <c:v>1230.9574393828104</c:v>
                </c:pt>
                <c:pt idx="93">
                  <c:v>1243.2051529458361</c:v>
                </c:pt>
                <c:pt idx="94">
                  <c:v>1261.9861542178928</c:v>
                </c:pt>
                <c:pt idx="95">
                  <c:v>1274</c:v>
                </c:pt>
                <c:pt idx="96">
                  <c:v>1264.5999999999999</c:v>
                </c:pt>
                <c:pt idx="97">
                  <c:v>1264.4000000000001</c:v>
                </c:pt>
                <c:pt idx="98">
                  <c:v>1287.0999999999999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F-5569-42DF-96D3-B302571C3ADE}"/>
            </c:ext>
          </c:extLst>
        </c:ser>
        <c:dLbls/>
        <c:marker val="1"/>
        <c:axId val="242813568"/>
        <c:axId val="243150208"/>
      </c:lineChart>
      <c:catAx>
        <c:axId val="24281356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lang="es-ES" sz="900"/>
            </a:pPr>
            <a:endParaRPr lang="es-EC"/>
          </a:p>
        </c:txPr>
        <c:crossAx val="243150208"/>
        <c:crosses val="autoZero"/>
        <c:auto val="1"/>
        <c:lblAlgn val="ctr"/>
        <c:lblOffset val="5"/>
        <c:tickLblSkip val="2"/>
      </c:catAx>
      <c:valAx>
        <c:axId val="243150208"/>
        <c:scaling>
          <c:orientation val="minMax"/>
          <c:max val="2100"/>
          <c:min val="100"/>
        </c:scaling>
        <c:axPos val="l"/>
        <c:numFmt formatCode="0" sourceLinked="1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lang="es-ES"/>
            </a:pPr>
            <a:endParaRPr lang="es-EC"/>
          </a:p>
        </c:txPr>
        <c:crossAx val="24281356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vert="horz"/>
        <a:lstStyle/>
        <a:p>
          <a:pPr>
            <a:defRPr lang="es-ES" sz="1600"/>
          </a:pPr>
          <a:endParaRPr lang="es-EC"/>
        </a:p>
      </c:txPr>
    </c:legend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s-EC"/>
    </a:p>
  </c:txPr>
  <c:externalData r:id="rId1"/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0.20902777777777801"/>
          <c:y val="6.944444444444484E-3"/>
          <c:w val="0.59583333333333399"/>
          <c:h val="0.99305555555555602"/>
        </c:manualLayout>
      </c:layout>
      <c:pieChart>
        <c:varyColors val="1"/>
        <c:ser>
          <c:idx val="0"/>
          <c:order val="0"/>
          <c:dPt>
            <c:idx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6D3-482A-AFB9-1376D0924E5E}"/>
              </c:ext>
            </c:extLst>
          </c:dPt>
          <c:dPt>
            <c:idx val="1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6D3-482A-AFB9-1376D0924E5E}"/>
              </c:ext>
            </c:extLst>
          </c:dPt>
          <c:dPt>
            <c:idx val="2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6D3-482A-AFB9-1376D0924E5E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6D3-482A-AFB9-1376D0924E5E}"/>
              </c:ext>
            </c:extLst>
          </c:dPt>
          <c:dLbls>
            <c:dLbl>
              <c:idx val="1"/>
              <c:layout>
                <c:manualLayout>
                  <c:x val="-0.22096025467776098"/>
                  <c:y val="-0.1875591809976907"/>
                </c:manualLayout>
              </c:layout>
              <c:showCatName val="1"/>
              <c:showPercent val="1"/>
              <c:extLst>
                <c:ext xmlns:c15="http://schemas.microsoft.com/office/drawing/2012/chart" uri="{CE6537A1-D6FC-4f65-9D91-7224C49458BB}">
                  <c15:layout>
                    <c:manualLayout>
                      <c:w val="0.25966435270263344"/>
                      <c:h val="0.22810452541615159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CatName val="1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Hoja2!$B$1:$B$4</c:f>
              <c:strCache>
                <c:ptCount val="4"/>
                <c:pt idx="0">
                  <c:v>Sucumbíos</c:v>
                </c:pt>
                <c:pt idx="1">
                  <c:v>Esmeraldas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Hoja2!$C$1:$C$4</c:f>
              <c:numCache>
                <c:formatCode>_ * #,##0_ ;_ * \-#,##0_ ;_ * "-"??_ ;_ @_ </c:formatCode>
                <c:ptCount val="4"/>
                <c:pt idx="0">
                  <c:v>220483</c:v>
                </c:pt>
                <c:pt idx="1">
                  <c:v>626626</c:v>
                </c:pt>
                <c:pt idx="2">
                  <c:v>184136</c:v>
                </c:pt>
                <c:pt idx="3">
                  <c:v>463957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6D3-482A-AFB9-1376D0924E5E}"/>
            </c:ext>
          </c:extLst>
        </c:ser>
        <c:dLbls/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 sz="1600"/>
      </a:pPr>
      <a:endParaRPr lang="es-EC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120099677567284"/>
          <c:y val="0.22329841924997701"/>
          <c:w val="0.42394874081227524"/>
          <c:h val="0.68393104353274581"/>
        </c:manualLayout>
      </c:layout>
      <c:radarChart>
        <c:radarStyle val="marker"/>
        <c:ser>
          <c:idx val="3"/>
          <c:order val="0"/>
          <c:tx>
            <c:strRef>
              <c:f>IUCP!$A$10</c:f>
              <c:strCache>
                <c:ptCount val="1"/>
                <c:pt idx="0">
                  <c:v>Carchi</c:v>
                </c:pt>
              </c:strCache>
            </c:strRef>
          </c:tx>
          <c:spPr>
            <a:ln w="2222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IUCP!$R$6:$Z$6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</c:strRef>
          </c:cat>
          <c:val>
            <c:numRef>
              <c:f>IUCP!$R$10:$Z$10</c:f>
              <c:numCache>
                <c:formatCode>#,##0.00</c:formatCode>
                <c:ptCount val="9"/>
                <c:pt idx="0">
                  <c:v>40.948774073266257</c:v>
                </c:pt>
                <c:pt idx="1">
                  <c:v>37.81842477769414</c:v>
                </c:pt>
                <c:pt idx="2">
                  <c:v>35.599320149422155</c:v>
                </c:pt>
                <c:pt idx="3">
                  <c:v>3.4405322349353544</c:v>
                </c:pt>
                <c:pt idx="4">
                  <c:v>73.050017135745449</c:v>
                </c:pt>
                <c:pt idx="5">
                  <c:v>15.151177842125295</c:v>
                </c:pt>
                <c:pt idx="6">
                  <c:v>23.576146228170789</c:v>
                </c:pt>
                <c:pt idx="7">
                  <c:v>27.24492547758107</c:v>
                </c:pt>
                <c:pt idx="8">
                  <c:v>50.113558280199136</c:v>
                </c:pt>
              </c:numCache>
            </c:numRef>
          </c:val>
        </c:ser>
        <c:ser>
          <c:idx val="7"/>
          <c:order val="1"/>
          <c:tx>
            <c:strRef>
              <c:f>IUCP!$A$14</c:f>
              <c:strCache>
                <c:ptCount val="1"/>
                <c:pt idx="0">
                  <c:v>Esmeraldas</c:v>
                </c:pt>
              </c:strCache>
            </c:strRef>
          </c:tx>
          <c:spPr>
            <a:ln w="2222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IUCP!$R$6:$Z$6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</c:strRef>
          </c:cat>
          <c:val>
            <c:numRef>
              <c:f>IUCP!$R$14:$Z$14</c:f>
              <c:numCache>
                <c:formatCode>#,##0.00</c:formatCode>
                <c:ptCount val="9"/>
                <c:pt idx="0">
                  <c:v>2.7519784188523282</c:v>
                </c:pt>
                <c:pt idx="1">
                  <c:v>13.229676229644202</c:v>
                </c:pt>
                <c:pt idx="2">
                  <c:v>36.470264226231528</c:v>
                </c:pt>
                <c:pt idx="3" formatCode="#,###.00">
                  <c:v>0.42831312647771241</c:v>
                </c:pt>
                <c:pt idx="4">
                  <c:v>23.249995247040943</c:v>
                </c:pt>
                <c:pt idx="5">
                  <c:v>14.670778642395421</c:v>
                </c:pt>
                <c:pt idx="6">
                  <c:v>26.900437923692532</c:v>
                </c:pt>
                <c:pt idx="7">
                  <c:v>27.616404546435238</c:v>
                </c:pt>
                <c:pt idx="8">
                  <c:v>29.662761577541918</c:v>
                </c:pt>
              </c:numCache>
            </c:numRef>
          </c:val>
        </c:ser>
        <c:ser>
          <c:idx val="10"/>
          <c:order val="2"/>
          <c:tx>
            <c:strRef>
              <c:f>IUCP!$A$17</c:f>
              <c:strCache>
                <c:ptCount val="1"/>
                <c:pt idx="0">
                  <c:v>Imbabura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IUCP!$R$6:$Z$6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</c:strRef>
          </c:cat>
          <c:val>
            <c:numRef>
              <c:f>IUCP!$R$17:$Z$17</c:f>
              <c:numCache>
                <c:formatCode>#,##0.00</c:formatCode>
                <c:ptCount val="9"/>
                <c:pt idx="0">
                  <c:v>49.384543036570356</c:v>
                </c:pt>
                <c:pt idx="1">
                  <c:v>53.085896873076386</c:v>
                </c:pt>
                <c:pt idx="2">
                  <c:v>50.818122468289445</c:v>
                </c:pt>
                <c:pt idx="3">
                  <c:v>23.533913401163886</c:v>
                </c:pt>
                <c:pt idx="4">
                  <c:v>76.439917610568969</c:v>
                </c:pt>
                <c:pt idx="5">
                  <c:v>35.408663277707959</c:v>
                </c:pt>
                <c:pt idx="6">
                  <c:v>27.236118371704599</c:v>
                </c:pt>
                <c:pt idx="7">
                  <c:v>33.993260943227504</c:v>
                </c:pt>
                <c:pt idx="8">
                  <c:v>62.582835689927165</c:v>
                </c:pt>
              </c:numCache>
            </c:numRef>
          </c:val>
        </c:ser>
        <c:ser>
          <c:idx val="21"/>
          <c:order val="3"/>
          <c:tx>
            <c:strRef>
              <c:f>IUCP!$A$28</c:f>
              <c:strCache>
                <c:ptCount val="1"/>
                <c:pt idx="0">
                  <c:v>Sucumbíos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IUCP!$R$6:$Z$6</c:f>
              <c:strCache>
                <c:ptCount val="9"/>
                <c:pt idx="0">
                  <c:v>Pilar 1. Educación</c:v>
                </c:pt>
                <c:pt idx="1">
                  <c:v>Pilar 2. Tecnología de la Información y Comunicación</c:v>
                </c:pt>
                <c:pt idx="2">
                  <c:v>Pilar 3. Seguridad Social</c:v>
                </c:pt>
                <c:pt idx="3">
                  <c:v>Pilar 4. Ciencia, Tecnología e Innovación</c:v>
                </c:pt>
                <c:pt idx="4">
                  <c:v>Pilar 5. Infraestructura y Localización</c:v>
                </c:pt>
                <c:pt idx="5">
                  <c:v>Pilar 6. Sistema Financiero</c:v>
                </c:pt>
                <c:pt idx="6">
                  <c:v>Pilar 7. Estructura de Mercado y Producción</c:v>
                </c:pt>
                <c:pt idx="7">
                  <c:v>Pilar 8. Sistema Tributario</c:v>
                </c:pt>
                <c:pt idx="8">
                  <c:v>Pilar 9. Pobreza</c:v>
                </c:pt>
              </c:strCache>
            </c:strRef>
          </c:cat>
          <c:val>
            <c:numRef>
              <c:f>IUCP!$R$28:$Z$28</c:f>
              <c:numCache>
                <c:formatCode>#,##0.00</c:formatCode>
                <c:ptCount val="9"/>
                <c:pt idx="0">
                  <c:v>23.842336197576707</c:v>
                </c:pt>
                <c:pt idx="1">
                  <c:v>33.865054797454214</c:v>
                </c:pt>
                <c:pt idx="2">
                  <c:v>32.965404382374388</c:v>
                </c:pt>
                <c:pt idx="3">
                  <c:v>1.7743412288835281</c:v>
                </c:pt>
                <c:pt idx="4">
                  <c:v>29.283911189842847</c:v>
                </c:pt>
                <c:pt idx="5">
                  <c:v>15.538985281316625</c:v>
                </c:pt>
                <c:pt idx="6">
                  <c:v>16.17129578621655</c:v>
                </c:pt>
                <c:pt idx="7">
                  <c:v>27.679685744790714</c:v>
                </c:pt>
                <c:pt idx="8">
                  <c:v>35.148322835410106</c:v>
                </c:pt>
              </c:numCache>
            </c:numRef>
          </c:val>
        </c:ser>
        <c:dLbls/>
        <c:axId val="89478272"/>
        <c:axId val="89479808"/>
        <c:extLst>
          <c:ext xmlns:c15="http://schemas.microsoft.com/office/drawing/2012/chart" uri="{02D57815-91ED-43cb-92C2-25804820EDAC}">
            <c15:filteredRad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IUCP!$A$7</c15:sqref>
                        </c15:formulaRef>
                      </c:ext>
                    </c:extLst>
                    <c:strCache>
                      <c:ptCount val="1"/>
                      <c:pt idx="0">
                        <c:v>Azuay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IUCP!$R$7:$Z$7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66.799164363823763</c:v>
                      </c:pt>
                      <c:pt idx="1">
                        <c:v>66.120382792506703</c:v>
                      </c:pt>
                      <c:pt idx="2">
                        <c:v>56.489902866979463</c:v>
                      </c:pt>
                      <c:pt idx="3">
                        <c:v>48.592758078542253</c:v>
                      </c:pt>
                      <c:pt idx="4">
                        <c:v>83.326092991515225</c:v>
                      </c:pt>
                      <c:pt idx="5">
                        <c:v>68.616965416282227</c:v>
                      </c:pt>
                      <c:pt idx="6">
                        <c:v>45.308945692759409</c:v>
                      </c:pt>
                      <c:pt idx="7">
                        <c:v>41.334517055516777</c:v>
                      </c:pt>
                      <c:pt idx="8">
                        <c:v>70.194965034442333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IUCP!$A$8</c15:sqref>
                        </c15:formulaRef>
                      </c:ext>
                    </c:extLst>
                    <c:strCache>
                      <c:ptCount val="1"/>
                      <c:pt idx="0">
                        <c:v>Bolívar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IUCP!$R$8:$Z$8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23.564353001653629</c:v>
                      </c:pt>
                      <c:pt idx="1">
                        <c:v>16.526702570929729</c:v>
                      </c:pt>
                      <c:pt idx="2">
                        <c:v>29.505229774079027</c:v>
                      </c:pt>
                      <c:pt idx="3">
                        <c:v>13.459554929322387</c:v>
                      </c:pt>
                      <c:pt idx="4">
                        <c:v>26.909784629616858</c:v>
                      </c:pt>
                      <c:pt idx="5">
                        <c:v>10.199480033301771</c:v>
                      </c:pt>
                      <c:pt idx="6">
                        <c:v>4.1742765060328875</c:v>
                      </c:pt>
                      <c:pt idx="7">
                        <c:v>25.034559158435076</c:v>
                      </c:pt>
                      <c:pt idx="8">
                        <c:v>55.158530198529697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IUCP!$A$9</c15:sqref>
                        </c15:formulaRef>
                      </c:ext>
                    </c:extLst>
                    <c:strCache>
                      <c:ptCount val="1"/>
                      <c:pt idx="0">
                        <c:v>Cañar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IUCP!$R$9:$Z$9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12.986229023932077</c:v>
                      </c:pt>
                      <c:pt idx="1">
                        <c:v>39.313845689331309</c:v>
                      </c:pt>
                      <c:pt idx="2">
                        <c:v>45.346066624658583</c:v>
                      </c:pt>
                      <c:pt idx="3">
                        <c:v>1.6700959665841904</c:v>
                      </c:pt>
                      <c:pt idx="4">
                        <c:v>51.644090944608088</c:v>
                      </c:pt>
                      <c:pt idx="5">
                        <c:v>31.693788728469787</c:v>
                      </c:pt>
                      <c:pt idx="6">
                        <c:v>17.776024595001289</c:v>
                      </c:pt>
                      <c:pt idx="7">
                        <c:v>28.584266452595951</c:v>
                      </c:pt>
                      <c:pt idx="8">
                        <c:v>58.143667439794584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IUCP!$A$11</c15:sqref>
                        </c15:formulaRef>
                      </c:ext>
                    </c:extLst>
                    <c:strCache>
                      <c:ptCount val="1"/>
                      <c:pt idx="0">
                        <c:v>Chimborazo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IUCP!$R$11:$Z$11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56.682760143435232</c:v>
                      </c:pt>
                      <c:pt idx="1">
                        <c:v>20.626954655157988</c:v>
                      </c:pt>
                      <c:pt idx="2">
                        <c:v>20.597463123333991</c:v>
                      </c:pt>
                      <c:pt idx="3">
                        <c:v>20.743579107457425</c:v>
                      </c:pt>
                      <c:pt idx="4">
                        <c:v>33.858251545459424</c:v>
                      </c:pt>
                      <c:pt idx="5">
                        <c:v>19.659196303693879</c:v>
                      </c:pt>
                      <c:pt idx="6">
                        <c:v>15.765418343302319</c:v>
                      </c:pt>
                      <c:pt idx="7">
                        <c:v>28.559052191848199</c:v>
                      </c:pt>
                      <c:pt idx="8">
                        <c:v>36.838958255611033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IUCP!$A$12</c15:sqref>
                        </c15:formulaRef>
                      </c:ext>
                    </c:extLst>
                    <c:strCache>
                      <c:ptCount val="1"/>
                      <c:pt idx="0">
                        <c:v>Cotopaxi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IUCP!$R$12:$Z$12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48.156595327809661</c:v>
                      </c:pt>
                      <c:pt idx="1">
                        <c:v>37.552902068367317</c:v>
                      </c:pt>
                      <c:pt idx="2">
                        <c:v>26.578845306234349</c:v>
                      </c:pt>
                      <c:pt idx="3">
                        <c:v>4.5870348068306894</c:v>
                      </c:pt>
                      <c:pt idx="4">
                        <c:v>40.870901231637987</c:v>
                      </c:pt>
                      <c:pt idx="5">
                        <c:v>18.640748758579278</c:v>
                      </c:pt>
                      <c:pt idx="6">
                        <c:v>32.91533536268804</c:v>
                      </c:pt>
                      <c:pt idx="7">
                        <c:v>31.779693832896811</c:v>
                      </c:pt>
                      <c:pt idx="8">
                        <c:v>54.62728750873476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IUCP!$A$13</c15:sqref>
                        </c15:formulaRef>
                      </c:ext>
                    </c:extLst>
                    <c:strCache>
                      <c:ptCount val="1"/>
                      <c:pt idx="0">
                        <c:v>El Oro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IUCP!$R$13:$Z$13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56.166576615716785</c:v>
                      </c:pt>
                      <c:pt idx="1">
                        <c:v>57.518343887056957</c:v>
                      </c:pt>
                      <c:pt idx="2">
                        <c:v>38.651746616714291</c:v>
                      </c:pt>
                      <c:pt idx="3">
                        <c:v>8.0078043334545566</c:v>
                      </c:pt>
                      <c:pt idx="4">
                        <c:v>65.352311105906381</c:v>
                      </c:pt>
                      <c:pt idx="5">
                        <c:v>36.895841818385279</c:v>
                      </c:pt>
                      <c:pt idx="6">
                        <c:v>47.677176737269406</c:v>
                      </c:pt>
                      <c:pt idx="7">
                        <c:v>32.184769402829097</c:v>
                      </c:pt>
                      <c:pt idx="8">
                        <c:v>63.969650910936835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IUCP!$A$15</c15:sqref>
                        </c15:formulaRef>
                      </c:ext>
                    </c:extLst>
                    <c:strCache>
                      <c:ptCount val="1"/>
                      <c:pt idx="0">
                        <c:v>Galápagos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IUCP!$R$15:$Z$15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99.431612141893638</c:v>
                      </c:pt>
                      <c:pt idx="1">
                        <c:v>96.001537531166178</c:v>
                      </c:pt>
                      <c:pt idx="2">
                        <c:v>85.428431025985091</c:v>
                      </c:pt>
                      <c:pt idx="3">
                        <c:v>62.557874782771187</c:v>
                      </c:pt>
                      <c:pt idx="4">
                        <c:v>63.66003685419394</c:v>
                      </c:pt>
                      <c:pt idx="5">
                        <c:v>59.121762109931453</c:v>
                      </c:pt>
                      <c:pt idx="6">
                        <c:v>75.270802241136735</c:v>
                      </c:pt>
                      <c:pt idx="7">
                        <c:v>68.814263357341787</c:v>
                      </c:pt>
                      <c:pt idx="8">
                        <c:v>99.28314182376586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IUCP!$A$16</c15:sqref>
                        </c15:formulaRef>
                      </c:ext>
                    </c:extLst>
                    <c:strCache>
                      <c:ptCount val="1"/>
                      <c:pt idx="0">
                        <c:v>Guayas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IUCP!$R$16:$Z$16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27.362711249652605</c:v>
                      </c:pt>
                      <c:pt idx="1">
                        <c:v>56.060835736158097</c:v>
                      </c:pt>
                      <c:pt idx="2">
                        <c:v>51.697710942069214</c:v>
                      </c:pt>
                      <c:pt idx="3">
                        <c:v>34.607119249518696</c:v>
                      </c:pt>
                      <c:pt idx="4">
                        <c:v>61.892704021096129</c:v>
                      </c:pt>
                      <c:pt idx="5">
                        <c:v>58.076467498987896</c:v>
                      </c:pt>
                      <c:pt idx="6">
                        <c:v>71.068924611856019</c:v>
                      </c:pt>
                      <c:pt idx="7">
                        <c:v>41.685116987361212</c:v>
                      </c:pt>
                      <c:pt idx="8">
                        <c:v>64.797440311328643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IUCP!$A$18</c15:sqref>
                        </c15:formulaRef>
                      </c:ext>
                    </c:extLst>
                    <c:strCache>
                      <c:ptCount val="1"/>
                      <c:pt idx="0">
                        <c:v>Loja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IUCP!$R$18:$Z$18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65.928945993351988</c:v>
                      </c:pt>
                      <c:pt idx="1">
                        <c:v>51.702439435372995</c:v>
                      </c:pt>
                      <c:pt idx="2">
                        <c:v>52.485728333187915</c:v>
                      </c:pt>
                      <c:pt idx="3">
                        <c:v>37.993093450653518</c:v>
                      </c:pt>
                      <c:pt idx="4">
                        <c:v>65.994186773477566</c:v>
                      </c:pt>
                      <c:pt idx="5">
                        <c:v>30.938624995616571</c:v>
                      </c:pt>
                      <c:pt idx="6">
                        <c:v>14.533925758025731</c:v>
                      </c:pt>
                      <c:pt idx="7">
                        <c:v>26.017643264831271</c:v>
                      </c:pt>
                      <c:pt idx="8">
                        <c:v>48.648527750299756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IUCP!$A$19</c15:sqref>
                        </c15:formulaRef>
                      </c:ext>
                    </c:extLst>
                    <c:strCache>
                      <c:ptCount val="1"/>
                      <c:pt idx="0">
                        <c:v>Los Ríos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IUCP!$R$19:$Z$19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15.99765596838359</c:v>
                      </c:pt>
                      <c:pt idx="1">
                        <c:v>14.127878945218376</c:v>
                      </c:pt>
                      <c:pt idx="2">
                        <c:v>14.216497764391907</c:v>
                      </c:pt>
                      <c:pt idx="3">
                        <c:v>4.7595876528309766</c:v>
                      </c:pt>
                      <c:pt idx="4">
                        <c:v>21.040619404076423</c:v>
                      </c:pt>
                      <c:pt idx="5">
                        <c:v>25.328883657217496</c:v>
                      </c:pt>
                      <c:pt idx="6">
                        <c:v>30.412953489987654</c:v>
                      </c:pt>
                      <c:pt idx="7">
                        <c:v>25.781111137018694</c:v>
                      </c:pt>
                      <c:pt idx="8">
                        <c:v>59.722197817625769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IUCP!$A$20</c15:sqref>
                        </c15:formulaRef>
                      </c:ext>
                    </c:extLst>
                    <c:strCache>
                      <c:ptCount val="1"/>
                      <c:pt idx="0">
                        <c:v>Manabí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IUCP!$R$20:$Z$20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29.530864358107962</c:v>
                      </c:pt>
                      <c:pt idx="1">
                        <c:v>28.528210305702554</c:v>
                      </c:pt>
                      <c:pt idx="2">
                        <c:v>35.49686223775106</c:v>
                      </c:pt>
                      <c:pt idx="3">
                        <c:v>11.885191092927093</c:v>
                      </c:pt>
                      <c:pt idx="4">
                        <c:v>28.002044378235787</c:v>
                      </c:pt>
                      <c:pt idx="5">
                        <c:v>29.138127403208873</c:v>
                      </c:pt>
                      <c:pt idx="6">
                        <c:v>30.318756193921089</c:v>
                      </c:pt>
                      <c:pt idx="7">
                        <c:v>24.662372707678564</c:v>
                      </c:pt>
                      <c:pt idx="8">
                        <c:v>67.457124395725998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IUCP!$A$21</c15:sqref>
                        </c15:formulaRef>
                      </c:ext>
                    </c:extLst>
                    <c:strCache>
                      <c:ptCount val="1"/>
                      <c:pt idx="0">
                        <c:v>Morona Santiago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IUCP!$R$21:$Z$21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18.981852094883084</c:v>
                      </c:pt>
                      <c:pt idx="1">
                        <c:v>8.2373912138431162</c:v>
                      </c:pt>
                      <c:pt idx="2">
                        <c:v>16.259163027742584</c:v>
                      </c:pt>
                      <c:pt idx="3">
                        <c:v>0</c:v>
                      </c:pt>
                      <c:pt idx="4">
                        <c:v>21.797923436147251</c:v>
                      </c:pt>
                      <c:pt idx="5">
                        <c:v>7.7501103587951174</c:v>
                      </c:pt>
                      <c:pt idx="6">
                        <c:v>7.1954267887088337</c:v>
                      </c:pt>
                      <c:pt idx="7">
                        <c:v>26.751947212615537</c:v>
                      </c:pt>
                      <c:pt idx="8">
                        <c:v>3.9596484767397215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IUCP!$A$22</c15:sqref>
                        </c15:formulaRef>
                      </c:ext>
                    </c:extLst>
                    <c:strCache>
                      <c:ptCount val="1"/>
                      <c:pt idx="0">
                        <c:v>Napo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IUCP!$R$22:$Z$22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52.407500685269589</c:v>
                      </c:pt>
                      <c:pt idx="1">
                        <c:v>33.530604521232284</c:v>
                      </c:pt>
                      <c:pt idx="2">
                        <c:v>28.816603419225864</c:v>
                      </c:pt>
                      <c:pt idx="3" formatCode="#,###.00">
                        <c:v>0.4103777282697772</c:v>
                      </c:pt>
                      <c:pt idx="4">
                        <c:v>32.692870703915311</c:v>
                      </c:pt>
                      <c:pt idx="5" formatCode="#,###.00">
                        <c:v>4.1641326887498415</c:v>
                      </c:pt>
                      <c:pt idx="6">
                        <c:v>15.26350412189344</c:v>
                      </c:pt>
                      <c:pt idx="7">
                        <c:v>26.980665093731059</c:v>
                      </c:pt>
                      <c:pt idx="8">
                        <c:v>19.752461178941445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IUCP!$A$23</c15:sqref>
                        </c15:formulaRef>
                      </c:ext>
                    </c:extLst>
                    <c:strCache>
                      <c:ptCount val="1"/>
                      <c:pt idx="0">
                        <c:v>Orellana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IUCP!$R$23:$Z$23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21.380991298781339</c:v>
                      </c:pt>
                      <c:pt idx="1">
                        <c:v>39.500569084725555</c:v>
                      </c:pt>
                      <c:pt idx="2">
                        <c:v>27.709127725185276</c:v>
                      </c:pt>
                      <c:pt idx="3">
                        <c:v>4.0538388198231949</c:v>
                      </c:pt>
                      <c:pt idx="4">
                        <c:v>37.050339241645716</c:v>
                      </c:pt>
                      <c:pt idx="5">
                        <c:v>21.314028853877996</c:v>
                      </c:pt>
                      <c:pt idx="6">
                        <c:v>12.883892935863596</c:v>
                      </c:pt>
                      <c:pt idx="7">
                        <c:v>32.046851718006693</c:v>
                      </c:pt>
                      <c:pt idx="8">
                        <c:v>30.686242278600446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IUCP!$A$24</c15:sqref>
                        </c15:formulaRef>
                      </c:ext>
                    </c:extLst>
                    <c:strCache>
                      <c:ptCount val="1"/>
                      <c:pt idx="0">
                        <c:v>Pastaza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IUCP!$R$24:$Z$24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31.421477930947031</c:v>
                      </c:pt>
                      <c:pt idx="1">
                        <c:v>12.5592737147003</c:v>
                      </c:pt>
                      <c:pt idx="2">
                        <c:v>16.521477135976887</c:v>
                      </c:pt>
                      <c:pt idx="3">
                        <c:v>12.927717264884041</c:v>
                      </c:pt>
                      <c:pt idx="4">
                        <c:v>23.431763489055637</c:v>
                      </c:pt>
                      <c:pt idx="5">
                        <c:v>19.114904959549861</c:v>
                      </c:pt>
                      <c:pt idx="6">
                        <c:v>13.904730123147628</c:v>
                      </c:pt>
                      <c:pt idx="7">
                        <c:v>28.93205170244957</c:v>
                      </c:pt>
                      <c:pt idx="8">
                        <c:v>3.1246995556532475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IUCP!$A$25</c15:sqref>
                        </c15:formulaRef>
                      </c:ext>
                    </c:extLst>
                    <c:strCache>
                      <c:ptCount val="1"/>
                      <c:pt idx="0">
                        <c:v>Pichincha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IUCP!$R$25:$Z$25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85.941699169929464</c:v>
                      </c:pt>
                      <c:pt idx="1">
                        <c:v>82.850277757627765</c:v>
                      </c:pt>
                      <c:pt idx="2">
                        <c:v>92.072879714133421</c:v>
                      </c:pt>
                      <c:pt idx="3">
                        <c:v>90.557910981326046</c:v>
                      </c:pt>
                      <c:pt idx="4">
                        <c:v>99.670043714858693</c:v>
                      </c:pt>
                      <c:pt idx="5">
                        <c:v>88.836758715125171</c:v>
                      </c:pt>
                      <c:pt idx="6">
                        <c:v>94.539086822624924</c:v>
                      </c:pt>
                      <c:pt idx="7">
                        <c:v>74.993088653351151</c:v>
                      </c:pt>
                      <c:pt idx="8">
                        <c:v>66.089451383949296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IUCP!$A$26</c15:sqref>
                        </c15:formulaRef>
                      </c:ext>
                    </c:extLst>
                    <c:strCache>
                      <c:ptCount val="1"/>
                      <c:pt idx="0">
                        <c:v>Santa Elena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IUCP!$R$26:$Z$26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19.352203091753182</c:v>
                      </c:pt>
                      <c:pt idx="1">
                        <c:v>30.708371092443951</c:v>
                      </c:pt>
                      <c:pt idx="2">
                        <c:v>33.864635466651819</c:v>
                      </c:pt>
                      <c:pt idx="3">
                        <c:v>5.6352784334878194</c:v>
                      </c:pt>
                      <c:pt idx="4">
                        <c:v>38.46996748413045</c:v>
                      </c:pt>
                      <c:pt idx="5">
                        <c:v>18.805749854189436</c:v>
                      </c:pt>
                      <c:pt idx="6">
                        <c:v>17.398137981756175</c:v>
                      </c:pt>
                      <c:pt idx="7">
                        <c:v>25.875065895377325</c:v>
                      </c:pt>
                      <c:pt idx="8">
                        <c:v>67.610680020254648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IUCP!$A$27</c15:sqref>
                        </c15:formulaRef>
                      </c:ext>
                    </c:extLst>
                    <c:strCache>
                      <c:ptCount val="1"/>
                      <c:pt idx="0">
                        <c:v>Santo Domingo de los Tsáchilas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IUCP!$R$27:$Z$27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45.690741608652068</c:v>
                      </c:pt>
                      <c:pt idx="1">
                        <c:v>53.923168008140941</c:v>
                      </c:pt>
                      <c:pt idx="2">
                        <c:v>33.151273335510488</c:v>
                      </c:pt>
                      <c:pt idx="3">
                        <c:v>4.7482274202019914</c:v>
                      </c:pt>
                      <c:pt idx="4">
                        <c:v>55.091718597170043</c:v>
                      </c:pt>
                      <c:pt idx="5">
                        <c:v>33.680023663830212</c:v>
                      </c:pt>
                      <c:pt idx="6">
                        <c:v>33.123987185021541</c:v>
                      </c:pt>
                      <c:pt idx="7">
                        <c:v>30.398184637961002</c:v>
                      </c:pt>
                      <c:pt idx="8">
                        <c:v>68.732258213890276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IUCP!$A$29</c15:sqref>
                        </c15:formulaRef>
                      </c:ext>
                    </c:extLst>
                    <c:strCache>
                      <c:ptCount val="1"/>
                      <c:pt idx="0">
                        <c:v>Tungurahua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IUCP!$R$29:$Z$29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64.907315298638082</c:v>
                      </c:pt>
                      <c:pt idx="1">
                        <c:v>53.647842600072927</c:v>
                      </c:pt>
                      <c:pt idx="2">
                        <c:v>29.906221722086912</c:v>
                      </c:pt>
                      <c:pt idx="3">
                        <c:v>16.831449647276933</c:v>
                      </c:pt>
                      <c:pt idx="4">
                        <c:v>75.943991585226428</c:v>
                      </c:pt>
                      <c:pt idx="5">
                        <c:v>37.847781301777694</c:v>
                      </c:pt>
                      <c:pt idx="6">
                        <c:v>27.906181599161176</c:v>
                      </c:pt>
                      <c:pt idx="7">
                        <c:v>37.188843053893322</c:v>
                      </c:pt>
                      <c:pt idx="8">
                        <c:v>59.05179201765624</c:v>
                      </c:pt>
                    </c:numCache>
                  </c:numRef>
                </c:val>
              </c15:ser>
            </c15:filteredRadarSeries>
            <c15:filteredRad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IUCP!$A$30</c15:sqref>
                        </c15:formulaRef>
                      </c:ext>
                    </c:extLst>
                    <c:strCache>
                      <c:ptCount val="1"/>
                      <c:pt idx="0">
                        <c:v>Zamora Chinchipe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IUCP!$R$6:$Z$6</c15:sqref>
                        </c15:formulaRef>
                      </c:ext>
                    </c:extLst>
                    <c:strCache>
                      <c:ptCount val="9"/>
                      <c:pt idx="0">
                        <c:v>Pilar 1. Educación</c:v>
                      </c:pt>
                      <c:pt idx="1">
                        <c:v>Pilar 2. Tecnología de la Información y Comunicación</c:v>
                      </c:pt>
                      <c:pt idx="2">
                        <c:v>Pilar 3. Seguridad Social</c:v>
                      </c:pt>
                      <c:pt idx="3">
                        <c:v>Pilar 4. Ciencia, Tecnología e Innovación</c:v>
                      </c:pt>
                      <c:pt idx="4">
                        <c:v>Pilar 5. Infraestructura y Localización</c:v>
                      </c:pt>
                      <c:pt idx="5">
                        <c:v>Pilar 6. Sistema Financiero</c:v>
                      </c:pt>
                      <c:pt idx="6">
                        <c:v>Pilar 7. Estructura de Mercado y Producción</c:v>
                      </c:pt>
                      <c:pt idx="7">
                        <c:v>Pilar 8. Sistema Tributario</c:v>
                      </c:pt>
                      <c:pt idx="8">
                        <c:v>Pilar 9. Pobreza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IUCP!$R$30:$Z$30</c15:sqref>
                        </c15:formulaRef>
                      </c:ext>
                    </c:extLst>
                    <c:numCache>
                      <c:formatCode>#,##0.00</c:formatCode>
                      <c:ptCount val="9"/>
                      <c:pt idx="0">
                        <c:v>32.601242075094916</c:v>
                      </c:pt>
                      <c:pt idx="1">
                        <c:v>33.886204617230561</c:v>
                      </c:pt>
                      <c:pt idx="2">
                        <c:v>32.068580399579673</c:v>
                      </c:pt>
                      <c:pt idx="3" formatCode="#,###.00">
                        <c:v>0.28500662145716366</c:v>
                      </c:pt>
                      <c:pt idx="4">
                        <c:v>43.661991884850067</c:v>
                      </c:pt>
                      <c:pt idx="5">
                        <c:v>14.186335533112398</c:v>
                      </c:pt>
                      <c:pt idx="6">
                        <c:v>5.1254963692477897</c:v>
                      </c:pt>
                      <c:pt idx="7">
                        <c:v>47.76754135232239</c:v>
                      </c:pt>
                      <c:pt idx="8">
                        <c:v>42.582913590574563</c:v>
                      </c:pt>
                    </c:numCache>
                  </c:numRef>
                </c:val>
              </c15:ser>
            </c15:filteredRadarSeries>
          </c:ext>
        </c:extLst>
      </c:radarChart>
      <c:catAx>
        <c:axId val="8947827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9479808"/>
        <c:crosses val="autoZero"/>
        <c:auto val="1"/>
        <c:lblAlgn val="ctr"/>
        <c:lblOffset val="100"/>
      </c:catAx>
      <c:valAx>
        <c:axId val="8947980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947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1658708157688785E-3"/>
          <c:y val="0.91734744094081977"/>
          <c:w val="0.97979483814523194"/>
          <c:h val="5.5183116645303079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2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757327768317207E-2"/>
          <c:y val="0.12736433807057759"/>
          <c:w val="0.9631338789097027"/>
          <c:h val="0.59377131476277523"/>
        </c:manualLayout>
      </c:layout>
      <c:barChart>
        <c:barDir val="col"/>
        <c:grouping val="stacked"/>
        <c:ser>
          <c:idx val="3"/>
          <c:order val="0"/>
          <c:tx>
            <c:strRef>
              <c:f>Empleo!$N$9</c:f>
              <c:strCache>
                <c:ptCount val="1"/>
                <c:pt idx="0">
                  <c:v>Tasa de Empleo Inadecuado</c:v>
                </c:pt>
              </c:strCache>
            </c:strRef>
          </c:tx>
          <c:spPr>
            <a:solidFill>
              <a:srgbClr val="44546A">
                <a:lumMod val="40000"/>
                <a:lumOff val="60000"/>
              </a:srgb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Empleo!$A$10:$A$14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Empleo!$N$10:$N$14</c:f>
              <c:numCache>
                <c:formatCode>0.0%</c:formatCode>
                <c:ptCount val="4"/>
                <c:pt idx="0">
                  <c:v>0.47240790432450641</c:v>
                </c:pt>
                <c:pt idx="1">
                  <c:v>0.55216940027509964</c:v>
                </c:pt>
                <c:pt idx="2">
                  <c:v>0.55452190049663508</c:v>
                </c:pt>
                <c:pt idx="3">
                  <c:v>0.51942360570936097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66F-43D3-ABDC-D5B9EEA6BFC1}"/>
            </c:ext>
          </c:extLst>
        </c:ser>
        <c:ser>
          <c:idx val="1"/>
          <c:order val="1"/>
          <c:tx>
            <c:strRef>
              <c:f>Empleo!$L$9</c:f>
              <c:strCache>
                <c:ptCount val="1"/>
                <c:pt idx="0">
                  <c:v>Tasa de Empleo adecuado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dLbls>
            <c:spPr>
              <a:noFill/>
              <a:ln w="12700" cap="flat" cmpd="sng" algn="ctr">
                <a:noFill/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Empleo!$A$10:$A$14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Empleo!$L$10:$L$14</c:f>
              <c:numCache>
                <c:formatCode>0.0%</c:formatCode>
                <c:ptCount val="4"/>
                <c:pt idx="0">
                  <c:v>0.46744534975372121</c:v>
                </c:pt>
                <c:pt idx="1">
                  <c:v>0.38632527049241289</c:v>
                </c:pt>
                <c:pt idx="2">
                  <c:v>0.37848697955530086</c:v>
                </c:pt>
                <c:pt idx="3">
                  <c:v>0.40311778837896434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B1F-4B29-9CE3-A05829912510}"/>
            </c:ext>
          </c:extLst>
        </c:ser>
        <c:ser>
          <c:idx val="2"/>
          <c:order val="2"/>
          <c:tx>
            <c:strRef>
              <c:f>Empleo!$M$9</c:f>
              <c:strCache>
                <c:ptCount val="1"/>
                <c:pt idx="0">
                  <c:v>Tasa de Empleo no Clasificado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dLbls>
            <c:spPr>
              <a:noFill/>
              <a:ln w="12700" cap="flat" cmpd="sng" algn="ctr">
                <a:noFill/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Empleo!$A$10:$A$14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Empleo!$M$10:$M$14</c:f>
              <c:numCache>
                <c:formatCode>0.0%</c:formatCode>
                <c:ptCount val="4"/>
                <c:pt idx="0">
                  <c:v>1.5925534159890087E-3</c:v>
                </c:pt>
                <c:pt idx="1">
                  <c:v>3.9040020792487011E-3</c:v>
                </c:pt>
                <c:pt idx="2">
                  <c:v>9.6183817447855792E-4</c:v>
                </c:pt>
                <c:pt idx="3">
                  <c:v>5.4600160861607773E-4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B1F-4B29-9CE3-A05829912510}"/>
            </c:ext>
          </c:extLst>
        </c:ser>
        <c:dLbls/>
        <c:gapWidth val="33"/>
        <c:overlap val="100"/>
        <c:axId val="75847552"/>
        <c:axId val="75849088"/>
      </c:barChart>
      <c:lineChart>
        <c:grouping val="standard"/>
        <c:ser>
          <c:idx val="0"/>
          <c:order val="3"/>
          <c:tx>
            <c:strRef>
              <c:f>Empleo!$K$9</c:f>
              <c:strCache>
                <c:ptCount val="1"/>
                <c:pt idx="0">
                  <c:v>Tasa de Empleo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 w="12700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Empleo!$A$10:$A$13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Empleo!$K$10:$K$14</c:f>
              <c:numCache>
                <c:formatCode>0.0%</c:formatCode>
                <c:ptCount val="4"/>
                <c:pt idx="0">
                  <c:v>0.94144580749421714</c:v>
                </c:pt>
                <c:pt idx="1">
                  <c:v>0.94239867284676015</c:v>
                </c:pt>
                <c:pt idx="2">
                  <c:v>0.93397071822641353</c:v>
                </c:pt>
                <c:pt idx="3">
                  <c:v>0.92308739569694342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1F-4B29-9CE3-A05829912510}"/>
            </c:ext>
          </c:extLst>
        </c:ser>
        <c:dLbls/>
        <c:marker val="1"/>
        <c:axId val="75864704"/>
        <c:axId val="75863168"/>
      </c:lineChart>
      <c:catAx>
        <c:axId val="7584755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5849088"/>
        <c:crosses val="autoZero"/>
        <c:auto val="1"/>
        <c:lblAlgn val="ctr"/>
        <c:lblOffset val="100"/>
      </c:catAx>
      <c:valAx>
        <c:axId val="75849088"/>
        <c:scaling>
          <c:orientation val="minMax"/>
        </c:scaling>
        <c:delete val="1"/>
        <c:axPos val="l"/>
        <c:numFmt formatCode="0.0%" sourceLinked="1"/>
        <c:majorTickMark val="none"/>
        <c:tickLblPos val="nextTo"/>
        <c:crossAx val="75847552"/>
        <c:crosses val="autoZero"/>
        <c:crossBetween val="between"/>
      </c:valAx>
      <c:valAx>
        <c:axId val="75863168"/>
        <c:scaling>
          <c:orientation val="minMax"/>
        </c:scaling>
        <c:delete val="1"/>
        <c:axPos val="r"/>
        <c:numFmt formatCode="0.0%" sourceLinked="1"/>
        <c:tickLblPos val="nextTo"/>
        <c:crossAx val="75864704"/>
        <c:crosses val="max"/>
        <c:crossBetween val="between"/>
      </c:valAx>
      <c:catAx>
        <c:axId val="75864704"/>
        <c:scaling>
          <c:orientation val="minMax"/>
        </c:scaling>
        <c:delete val="1"/>
        <c:axPos val="b"/>
        <c:numFmt formatCode="General" sourceLinked="1"/>
        <c:tickLblPos val="nextTo"/>
        <c:crossAx val="75863168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4209828858288904"/>
          <c:w val="0.98641526845284078"/>
          <c:h val="0.15790171141711307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es-EC"/>
    </a:p>
  </c:txPr>
  <c:externalData r:id="rId2"/>
  <c:userShapes r:id="rId3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8244876326123094E-2"/>
          <c:y val="5.0848390160854046E-3"/>
          <c:w val="0.9631338789097027"/>
          <c:h val="0.77540762408973463"/>
        </c:manualLayout>
      </c:layout>
      <c:barChart>
        <c:barDir val="col"/>
        <c:grouping val="stacked"/>
        <c:ser>
          <c:idx val="2"/>
          <c:order val="0"/>
          <c:tx>
            <c:strRef>
              <c:f>Empleo!$N$9</c:f>
              <c:strCache>
                <c:ptCount val="1"/>
                <c:pt idx="0">
                  <c:v>Tasa de Empleo Inadecuado</c:v>
                </c:pt>
              </c:strCache>
            </c:strRef>
          </c:tx>
          <c:spPr>
            <a:solidFill>
              <a:srgbClr val="44546A">
                <a:lumMod val="40000"/>
                <a:lumOff val="60000"/>
              </a:srgbClr>
            </a:solidFill>
            <a:ln>
              <a:noFill/>
            </a:ln>
            <a:effectLst/>
          </c:spPr>
          <c:dLbls>
            <c:spPr>
              <a:noFill/>
              <a:ln w="12700" cap="flat" cmpd="sng" algn="ctr">
                <a:noFill/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Empleo!$A$10:$A$21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2018*</c:v>
                </c:pt>
              </c:strCache>
            </c:strRef>
          </c:cat>
          <c:val>
            <c:numRef>
              <c:f>Empleo!$N$10:$N$21</c:f>
              <c:numCache>
                <c:formatCode>0.0%</c:formatCode>
                <c:ptCount val="5"/>
                <c:pt idx="0">
                  <c:v>0.60468554286561271</c:v>
                </c:pt>
                <c:pt idx="1">
                  <c:v>0.62951553771243918</c:v>
                </c:pt>
                <c:pt idx="2">
                  <c:v>0.61624711552882649</c:v>
                </c:pt>
                <c:pt idx="3">
                  <c:v>0.67404436186837158</c:v>
                </c:pt>
                <c:pt idx="4">
                  <c:v>0.69543842094054764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B1F-4B29-9CE3-A05829912510}"/>
            </c:ext>
          </c:extLst>
        </c:ser>
        <c:ser>
          <c:idx val="0"/>
          <c:order val="1"/>
          <c:tx>
            <c:strRef>
              <c:f>Empleo!$L$9</c:f>
              <c:strCache>
                <c:ptCount val="1"/>
                <c:pt idx="0">
                  <c:v>Tasa de Empleo adecuado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dLbls>
            <c:spPr>
              <a:noFill/>
              <a:ln w="12700" cap="flat" cmpd="sng" algn="ctr">
                <a:noFill/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Empleo!$A$10:$A$21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2018*</c:v>
                </c:pt>
              </c:strCache>
            </c:strRef>
          </c:cat>
          <c:val>
            <c:numRef>
              <c:f>Empleo!$L$10:$L$21</c:f>
              <c:numCache>
                <c:formatCode>0.0%</c:formatCode>
                <c:ptCount val="5"/>
                <c:pt idx="0">
                  <c:v>0.35295182474614589</c:v>
                </c:pt>
                <c:pt idx="1">
                  <c:v>0.31834640956227489</c:v>
                </c:pt>
                <c:pt idx="2">
                  <c:v>0.3234262558009014</c:v>
                </c:pt>
                <c:pt idx="3">
                  <c:v>0.27335520991101847</c:v>
                </c:pt>
                <c:pt idx="4">
                  <c:v>0.24648189398511108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1F-4B29-9CE3-A05829912510}"/>
            </c:ext>
          </c:extLst>
        </c:ser>
        <c:ser>
          <c:idx val="1"/>
          <c:order val="2"/>
          <c:tx>
            <c:strRef>
              <c:f>Empleo!$M$9</c:f>
              <c:strCache>
                <c:ptCount val="1"/>
                <c:pt idx="0">
                  <c:v>Tasa de Empleo no Clasificado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dLbls>
            <c:spPr>
              <a:noFill/>
              <a:ln w="12700" cap="flat" cmpd="sng" algn="ctr">
                <a:noFill/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Empleo!$A$10:$A$21</c:f>
              <c:strCach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2018*</c:v>
                </c:pt>
              </c:strCache>
            </c:strRef>
          </c:cat>
          <c:val>
            <c:numRef>
              <c:f>Empleo!$M$10:$M$21</c:f>
              <c:numCache>
                <c:formatCode>0.0%</c:formatCode>
                <c:ptCount val="5"/>
                <c:pt idx="0">
                  <c:v>5.3904348027895774E-3</c:v>
                </c:pt>
                <c:pt idx="1">
                  <c:v>9.1850733361117202E-3</c:v>
                </c:pt>
                <c:pt idx="2">
                  <c:v>3.0044617321136305E-3</c:v>
                </c:pt>
                <c:pt idx="3">
                  <c:v>2.7191506043423272E-4</c:v>
                </c:pt>
                <c:pt idx="4">
                  <c:v>1.982797526035275E-4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B1F-4B29-9CE3-A05829912510}"/>
            </c:ext>
          </c:extLst>
        </c:ser>
        <c:dLbls/>
        <c:gapWidth val="33"/>
        <c:overlap val="100"/>
        <c:axId val="77339648"/>
        <c:axId val="77349632"/>
      </c:barChart>
      <c:lineChart>
        <c:grouping val="standard"/>
        <c:ser>
          <c:idx val="3"/>
          <c:order val="3"/>
          <c:tx>
            <c:strRef>
              <c:f>Empleo!$K$9</c:f>
              <c:strCache>
                <c:ptCount val="1"/>
                <c:pt idx="0">
                  <c:v>Tasa de Empleo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solidFill>
                  <a:srgbClr val="C00000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Empleo!$A$10:$A$19</c:f>
              <c:numCache>
                <c:formatCode>General</c:formatCode>
                <c:ptCount val="3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</c:numCache>
            </c:numRef>
          </c:cat>
          <c:val>
            <c:numRef>
              <c:f>Empleo!$K$10:$K$21</c:f>
              <c:numCache>
                <c:formatCode>0.0%</c:formatCode>
                <c:ptCount val="5"/>
                <c:pt idx="0">
                  <c:v>0.96302780241454855</c:v>
                </c:pt>
                <c:pt idx="1">
                  <c:v>0.95704702061082603</c:v>
                </c:pt>
                <c:pt idx="2">
                  <c:v>0.9426778330618425</c:v>
                </c:pt>
                <c:pt idx="3">
                  <c:v>0.94767148683982505</c:v>
                </c:pt>
                <c:pt idx="4">
                  <c:v>0.9421185946782622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98C-4FC1-A279-B0BD0D47F270}"/>
            </c:ext>
          </c:extLst>
        </c:ser>
        <c:dLbls/>
        <c:marker val="1"/>
        <c:axId val="77357056"/>
        <c:axId val="77351168"/>
      </c:lineChart>
      <c:catAx>
        <c:axId val="7733964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77349632"/>
        <c:crosses val="autoZero"/>
        <c:auto val="1"/>
        <c:lblAlgn val="ctr"/>
        <c:lblOffset val="100"/>
      </c:catAx>
      <c:valAx>
        <c:axId val="77349632"/>
        <c:scaling>
          <c:orientation val="minMax"/>
        </c:scaling>
        <c:delete val="1"/>
        <c:axPos val="l"/>
        <c:numFmt formatCode="0.0%" sourceLinked="1"/>
        <c:majorTickMark val="none"/>
        <c:tickLblPos val="nextTo"/>
        <c:crossAx val="77339648"/>
        <c:crosses val="autoZero"/>
        <c:crossBetween val="between"/>
      </c:valAx>
      <c:valAx>
        <c:axId val="77351168"/>
        <c:scaling>
          <c:orientation val="minMax"/>
        </c:scaling>
        <c:delete val="1"/>
        <c:axPos val="r"/>
        <c:numFmt formatCode="0.0%" sourceLinked="1"/>
        <c:tickLblPos val="nextTo"/>
        <c:crossAx val="77357056"/>
        <c:crosses val="max"/>
        <c:crossBetween val="between"/>
      </c:valAx>
      <c:catAx>
        <c:axId val="77357056"/>
        <c:scaling>
          <c:orientation val="minMax"/>
        </c:scaling>
        <c:delete val="1"/>
        <c:axPos val="b"/>
        <c:numFmt formatCode="General" sourceLinked="1"/>
        <c:tickLblPos val="nextTo"/>
        <c:crossAx val="77351168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6605217389977462"/>
          <c:w val="0.99499429597958533"/>
          <c:h val="0.13118360050493086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es-EC"/>
    </a:p>
  </c:txPr>
  <c:externalData r:id="rId2"/>
  <c:userShapes r:id="rId3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6757327768317207E-2"/>
          <c:y val="0.16122429740414393"/>
          <c:w val="0.9631338789097027"/>
          <c:h val="0.58530706489221096"/>
        </c:manualLayout>
      </c:layout>
      <c:barChart>
        <c:barDir val="col"/>
        <c:grouping val="stacked"/>
        <c:ser>
          <c:idx val="3"/>
          <c:order val="0"/>
          <c:tx>
            <c:strRef>
              <c:f>Empleo!$N$9</c:f>
              <c:strCache>
                <c:ptCount val="1"/>
                <c:pt idx="0">
                  <c:v>Tasa de Empleo Inadecuado</c:v>
                </c:pt>
              </c:strCache>
            </c:strRef>
          </c:tx>
          <c:spPr>
            <a:solidFill>
              <a:srgbClr val="44546A">
                <a:lumMod val="40000"/>
                <a:lumOff val="60000"/>
              </a:srgbClr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Empleo!$A$10:$A$21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  <c:extLst/>
            </c:strRef>
          </c:cat>
          <c:val>
            <c:numRef>
              <c:f>Empleo!$N$10:$N$21</c:f>
              <c:numCache>
                <c:formatCode>0.0%</c:formatCode>
                <c:ptCount val="4"/>
                <c:pt idx="0">
                  <c:v>0.50824412384503082</c:v>
                </c:pt>
                <c:pt idx="1">
                  <c:v>0.52416168525023032</c:v>
                </c:pt>
                <c:pt idx="2">
                  <c:v>0.57737464615342882</c:v>
                </c:pt>
                <c:pt idx="3">
                  <c:v>0.54275876801369127</c:v>
                </c:pt>
              </c:numCache>
              <c:extLst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411-4E0D-A71C-CCA9AA4C7E93}"/>
            </c:ext>
          </c:extLst>
        </c:ser>
        <c:ser>
          <c:idx val="1"/>
          <c:order val="1"/>
          <c:tx>
            <c:strRef>
              <c:f>Empleo!$L$9</c:f>
              <c:strCache>
                <c:ptCount val="1"/>
                <c:pt idx="0">
                  <c:v>Tasa de Empleo adecuado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dLbls>
            <c:spPr>
              <a:noFill/>
              <a:ln w="12700" cap="flat" cmpd="sng" algn="ctr">
                <a:noFill/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Empleo!$A$10:$A$21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  <c:extLst/>
            </c:strRef>
          </c:cat>
          <c:val>
            <c:numRef>
              <c:f>Empleo!$L$10:$L$21</c:f>
              <c:numCache>
                <c:formatCode>0.0%</c:formatCode>
                <c:ptCount val="4"/>
                <c:pt idx="0">
                  <c:v>0.43825151093397446</c:v>
                </c:pt>
                <c:pt idx="1">
                  <c:v>0.41525437604702026</c:v>
                </c:pt>
                <c:pt idx="2">
                  <c:v>0.36612515800129886</c:v>
                </c:pt>
                <c:pt idx="3">
                  <c:v>0.40147355349461378</c:v>
                </c:pt>
              </c:numCache>
              <c:extLst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B1F-4B29-9CE3-A05829912510}"/>
            </c:ext>
          </c:extLst>
        </c:ser>
        <c:ser>
          <c:idx val="2"/>
          <c:order val="3"/>
          <c:tx>
            <c:strRef>
              <c:f>Empleo!$M$9</c:f>
              <c:strCache>
                <c:ptCount val="1"/>
                <c:pt idx="0">
                  <c:v>Tasa de Empleo no Clasificado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dLbls>
            <c:spPr>
              <a:noFill/>
              <a:ln w="12700" cap="flat" cmpd="sng" algn="ctr">
                <a:noFill/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Empleo!$A$10:$A$21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  <c:extLst/>
            </c:strRef>
          </c:cat>
          <c:val>
            <c:numRef>
              <c:f>Empleo!$M$10:$M$21</c:f>
              <c:numCache>
                <c:formatCode>0.0%</c:formatCode>
                <c:ptCount val="4"/>
                <c:pt idx="0">
                  <c:v>9.7793515334921428E-4</c:v>
                </c:pt>
                <c:pt idx="1">
                  <c:v>3.9191416085262842E-3</c:v>
                </c:pt>
                <c:pt idx="2">
                  <c:v>3.8838839862800818E-3</c:v>
                </c:pt>
                <c:pt idx="3">
                  <c:v>1.9863351900588806E-3</c:v>
                </c:pt>
              </c:numCache>
              <c:extLst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B1F-4B29-9CE3-A05829912510}"/>
            </c:ext>
          </c:extLst>
        </c:ser>
        <c:dLbls/>
        <c:gapWidth val="33"/>
        <c:overlap val="100"/>
        <c:axId val="80253312"/>
        <c:axId val="80254848"/>
      </c:barChart>
      <c:lineChart>
        <c:grouping val="standard"/>
        <c:ser>
          <c:idx val="0"/>
          <c:order val="2"/>
          <c:tx>
            <c:strRef>
              <c:f>Empleo!$K$9</c:f>
              <c:strCache>
                <c:ptCount val="1"/>
                <c:pt idx="0">
                  <c:v>Tasa de Empleo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Empleo!$A$10:$A$20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  <c:extLst/>
            </c:numRef>
          </c:cat>
          <c:val>
            <c:numRef>
              <c:f>Empleo!$K$10:$K$21</c:f>
              <c:numCache>
                <c:formatCode>0.0%</c:formatCode>
                <c:ptCount val="4"/>
                <c:pt idx="0">
                  <c:v>0.9474735699323541</c:v>
                </c:pt>
                <c:pt idx="1">
                  <c:v>0.94333520290577788</c:v>
                </c:pt>
                <c:pt idx="2">
                  <c:v>0.94738368814100538</c:v>
                </c:pt>
                <c:pt idx="3">
                  <c:v>0.94621865669836103</c:v>
                </c:pt>
              </c:numCache>
              <c:extLst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1F-4B29-9CE3-A05829912510}"/>
            </c:ext>
          </c:extLst>
        </c:ser>
        <c:dLbls/>
        <c:marker val="1"/>
        <c:axId val="80548992"/>
        <c:axId val="80256384"/>
      </c:lineChart>
      <c:catAx>
        <c:axId val="8025331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0254848"/>
        <c:crosses val="autoZero"/>
        <c:auto val="1"/>
        <c:lblAlgn val="ctr"/>
        <c:lblOffset val="100"/>
      </c:catAx>
      <c:valAx>
        <c:axId val="80254848"/>
        <c:scaling>
          <c:orientation val="minMax"/>
        </c:scaling>
        <c:delete val="1"/>
        <c:axPos val="l"/>
        <c:numFmt formatCode="0.0%" sourceLinked="1"/>
        <c:majorTickMark val="none"/>
        <c:tickLblPos val="nextTo"/>
        <c:crossAx val="80253312"/>
        <c:crosses val="autoZero"/>
        <c:crossBetween val="between"/>
      </c:valAx>
      <c:valAx>
        <c:axId val="80256384"/>
        <c:scaling>
          <c:orientation val="minMax"/>
        </c:scaling>
        <c:delete val="1"/>
        <c:axPos val="r"/>
        <c:numFmt formatCode="0.0%" sourceLinked="1"/>
        <c:tickLblPos val="nextTo"/>
        <c:crossAx val="80548992"/>
        <c:crosses val="max"/>
        <c:crossBetween val="between"/>
      </c:valAx>
      <c:catAx>
        <c:axId val="80548992"/>
        <c:scaling>
          <c:orientation val="minMax"/>
        </c:scaling>
        <c:delete val="1"/>
        <c:axPos val="b"/>
        <c:numFmt formatCode="General" sourceLinked="1"/>
        <c:tickLblPos val="nextTo"/>
        <c:crossAx val="80256384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4155059795047059E-3"/>
          <c:y val="0.86410157153278555"/>
          <c:w val="0.98485293729798451"/>
          <c:h val="0.13589842846721609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es-EC"/>
    </a:p>
  </c:txPr>
  <c:externalData r:id="rId2"/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'Crecimiento región'!$C$2</c:f>
              <c:strCache>
                <c:ptCount val="1"/>
                <c:pt idx="0">
                  <c:v>2017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6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7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'Crecimiento región'!$B$3:$B$10</c:f>
              <c:strCache>
                <c:ptCount val="8"/>
                <c:pt idx="0">
                  <c:v>México</c:v>
                </c:pt>
                <c:pt idx="1">
                  <c:v>Venezuela</c:v>
                </c:pt>
                <c:pt idx="2">
                  <c:v>Brasil</c:v>
                </c:pt>
                <c:pt idx="3">
                  <c:v>Argentina</c:v>
                </c:pt>
                <c:pt idx="4">
                  <c:v>Colombia</c:v>
                </c:pt>
                <c:pt idx="5">
                  <c:v>Ecuador</c:v>
                </c:pt>
                <c:pt idx="6">
                  <c:v>Perú</c:v>
                </c:pt>
                <c:pt idx="7">
                  <c:v>Chile</c:v>
                </c:pt>
              </c:strCache>
            </c:strRef>
          </c:cat>
          <c:val>
            <c:numRef>
              <c:f>'Crecimiento región'!$C$3:$C$10</c:f>
              <c:numCache>
                <c:formatCode>0%</c:formatCode>
                <c:ptCount val="8"/>
                <c:pt idx="0" formatCode="0.00%">
                  <c:v>2.3E-2</c:v>
                </c:pt>
                <c:pt idx="1">
                  <c:v>-0.12000000000000002</c:v>
                </c:pt>
                <c:pt idx="2" formatCode="0.00%">
                  <c:v>9.0000000000000028E-3</c:v>
                </c:pt>
                <c:pt idx="3" formatCode="0.00%">
                  <c:v>2.5000000000000001E-2</c:v>
                </c:pt>
                <c:pt idx="4" formatCode="0.00%">
                  <c:v>1.7999999999999999E-2</c:v>
                </c:pt>
                <c:pt idx="5" formatCode="0.00%">
                  <c:v>3.0000000000000002E-2</c:v>
                </c:pt>
                <c:pt idx="6" formatCode="0.00%">
                  <c:v>2.5000000000000001E-2</c:v>
                </c:pt>
                <c:pt idx="7" formatCode="0.00%">
                  <c:v>1.3999999999999999E-2</c:v>
                </c:pt>
              </c:numCache>
            </c:numRef>
          </c:val>
        </c:ser>
        <c:dLbls/>
        <c:gapWidth val="50"/>
        <c:axId val="168871424"/>
        <c:axId val="168873984"/>
      </c:barChart>
      <c:catAx>
        <c:axId val="16887142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68873984"/>
        <c:crosses val="autoZero"/>
        <c:auto val="1"/>
        <c:lblAlgn val="ctr"/>
        <c:lblOffset val="100"/>
      </c:catAx>
      <c:valAx>
        <c:axId val="168873984"/>
        <c:scaling>
          <c:orientation val="minMax"/>
        </c:scaling>
        <c:delete val="1"/>
        <c:axPos val="l"/>
        <c:numFmt formatCode="0.00%" sourceLinked="1"/>
        <c:majorTickMark val="none"/>
        <c:tickLblPos val="nextTo"/>
        <c:crossAx val="16887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s-EC"/>
    </a:p>
  </c:txPr>
  <c:externalData r:id="rId1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1.6757327768317148E-2"/>
          <c:y val="0.24305796682098765"/>
          <c:w val="0.96313387890970237"/>
          <c:h val="0.53250535517808961"/>
        </c:manualLayout>
      </c:layout>
      <c:barChart>
        <c:barDir val="col"/>
        <c:grouping val="stacked"/>
        <c:ser>
          <c:idx val="3"/>
          <c:order val="0"/>
          <c:tx>
            <c:strRef>
              <c:f>Empleo!$N$9</c:f>
              <c:strCache>
                <c:ptCount val="1"/>
                <c:pt idx="0">
                  <c:v>Tasa de Empleo Inadecuado</c:v>
                </c:pt>
              </c:strCache>
            </c:strRef>
          </c:tx>
          <c:spPr>
            <a:solidFill>
              <a:srgbClr val="ADB9CA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3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Empleo!$A$10:$A$21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  <c:extLst/>
            </c:strRef>
          </c:cat>
          <c:val>
            <c:numRef>
              <c:f>Empleo!$N$10:$N$21</c:f>
              <c:numCache>
                <c:formatCode>0.0%</c:formatCode>
                <c:ptCount val="4"/>
                <c:pt idx="0">
                  <c:v>0.53982981286767773</c:v>
                </c:pt>
                <c:pt idx="1">
                  <c:v>0.56398878137633912</c:v>
                </c:pt>
                <c:pt idx="2">
                  <c:v>0.56554392902311235</c:v>
                </c:pt>
                <c:pt idx="3">
                  <c:v>0.58593569378223642</c:v>
                </c:pt>
              </c:numCache>
              <c:extLst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924-40C6-842C-51AB496EA4A7}"/>
            </c:ext>
          </c:extLst>
        </c:ser>
        <c:ser>
          <c:idx val="1"/>
          <c:order val="2"/>
          <c:tx>
            <c:strRef>
              <c:f>Empleo!$L$9</c:f>
              <c:strCache>
                <c:ptCount val="1"/>
                <c:pt idx="0">
                  <c:v>Tasa de Empleo adecuado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dLbls>
            <c:spPr>
              <a:noFill/>
              <a:ln w="12700" cap="flat" cmpd="sng" algn="ctr">
                <a:noFill/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3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Empleo!$A$10:$A$21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  <c:extLst/>
            </c:strRef>
          </c:cat>
          <c:val>
            <c:numRef>
              <c:f>Empleo!$L$10:$L$21</c:f>
              <c:numCache>
                <c:formatCode>0.0%</c:formatCode>
                <c:ptCount val="4"/>
                <c:pt idx="0">
                  <c:v>0.39333926418304294</c:v>
                </c:pt>
                <c:pt idx="1">
                  <c:v>0.35529147830488511</c:v>
                </c:pt>
                <c:pt idx="2">
                  <c:v>0.33996853126400556</c:v>
                </c:pt>
                <c:pt idx="3">
                  <c:v>0.33514073491421253</c:v>
                </c:pt>
              </c:numCache>
              <c:extLst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B1F-4B29-9CE3-A05829912510}"/>
            </c:ext>
          </c:extLst>
        </c:ser>
        <c:ser>
          <c:idx val="2"/>
          <c:order val="3"/>
          <c:tx>
            <c:strRef>
              <c:f>Empleo!$M$9</c:f>
              <c:strCache>
                <c:ptCount val="1"/>
                <c:pt idx="0">
                  <c:v>Tasa de Empleo no Clasificado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spPr>
              <a:noFill/>
              <a:ln w="12700" cap="flat" cmpd="sng" algn="ctr">
                <a:noFill/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3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Empleo!$A$10:$A$21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  <c:extLst/>
            </c:strRef>
          </c:cat>
          <c:val>
            <c:numRef>
              <c:f>Empleo!$M$10:$M$21</c:f>
              <c:numCache>
                <c:formatCode>0.0%</c:formatCode>
                <c:ptCount val="4"/>
                <c:pt idx="0">
                  <c:v>3.8670725521107322E-4</c:v>
                </c:pt>
                <c:pt idx="1">
                  <c:v>2.3610510206029034E-3</c:v>
                </c:pt>
                <c:pt idx="2">
                  <c:v>5.8702577069324191E-3</c:v>
                </c:pt>
                <c:pt idx="3">
                  <c:v>7.72997934053509E-4</c:v>
                </c:pt>
              </c:numCache>
              <c:extLst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EB1F-4B29-9CE3-A05829912510}"/>
            </c:ext>
          </c:extLst>
        </c:ser>
        <c:dLbls/>
        <c:gapWidth val="33"/>
        <c:overlap val="100"/>
        <c:axId val="81397248"/>
        <c:axId val="81398784"/>
      </c:barChart>
      <c:lineChart>
        <c:grouping val="standard"/>
        <c:ser>
          <c:idx val="0"/>
          <c:order val="1"/>
          <c:tx>
            <c:strRef>
              <c:f>Empleo!$K$9</c:f>
              <c:strCache>
                <c:ptCount val="1"/>
                <c:pt idx="0">
                  <c:v>Tasa de Empleo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3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dLblPos val="t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Empleo!$A$10:$A$20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  <c:extLst/>
            </c:numRef>
          </c:cat>
          <c:val>
            <c:numRef>
              <c:f>Empleo!$K$10:$K$21</c:f>
              <c:numCache>
                <c:formatCode>0.0%</c:formatCode>
                <c:ptCount val="4"/>
                <c:pt idx="0">
                  <c:v>0.93355578430593256</c:v>
                </c:pt>
                <c:pt idx="1">
                  <c:v>0.92164131070182598</c:v>
                </c:pt>
                <c:pt idx="2">
                  <c:v>0.91138271799404891</c:v>
                </c:pt>
                <c:pt idx="3">
                  <c:v>0.92184942663050407</c:v>
                </c:pt>
              </c:numCache>
              <c:extLst/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B1F-4B29-9CE3-A05829912510}"/>
            </c:ext>
          </c:extLst>
        </c:ser>
        <c:dLbls/>
        <c:marker val="1"/>
        <c:axId val="81414400"/>
        <c:axId val="81412864"/>
      </c:lineChart>
      <c:catAx>
        <c:axId val="8139724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398784"/>
        <c:crosses val="autoZero"/>
        <c:auto val="1"/>
        <c:lblAlgn val="ctr"/>
        <c:lblOffset val="100"/>
      </c:catAx>
      <c:valAx>
        <c:axId val="81398784"/>
        <c:scaling>
          <c:orientation val="minMax"/>
        </c:scaling>
        <c:delete val="1"/>
        <c:axPos val="l"/>
        <c:numFmt formatCode="0.0%" sourceLinked="1"/>
        <c:majorTickMark val="none"/>
        <c:tickLblPos val="nextTo"/>
        <c:crossAx val="81397248"/>
        <c:crosses val="autoZero"/>
        <c:crossBetween val="between"/>
      </c:valAx>
      <c:valAx>
        <c:axId val="81412864"/>
        <c:scaling>
          <c:orientation val="minMax"/>
        </c:scaling>
        <c:delete val="1"/>
        <c:axPos val="r"/>
        <c:numFmt formatCode="0.0%" sourceLinked="1"/>
        <c:tickLblPos val="nextTo"/>
        <c:crossAx val="81414400"/>
        <c:crosses val="max"/>
        <c:crossBetween val="between"/>
      </c:valAx>
      <c:catAx>
        <c:axId val="81414400"/>
        <c:scaling>
          <c:orientation val="minMax"/>
        </c:scaling>
        <c:delete val="1"/>
        <c:axPos val="b"/>
        <c:numFmt formatCode="General" sourceLinked="1"/>
        <c:tickLblPos val="nextTo"/>
        <c:crossAx val="81412864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834449253818607"/>
          <c:w val="0.9809398570914164"/>
          <c:h val="0.10273348842236188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1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2.3575393162292201E-2"/>
          <c:y val="0.12037037037037036"/>
          <c:w val="0.95284921367541586"/>
          <c:h val="0.62374854184893569"/>
        </c:manualLayout>
      </c:layout>
      <c:barChart>
        <c:barDir val="col"/>
        <c:grouping val="clustered"/>
        <c:ser>
          <c:idx val="0"/>
          <c:order val="0"/>
          <c:tx>
            <c:strRef>
              <c:f>'Hoja2 (2)'!$B$16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'Hoja2 (2)'!$C$15:$F$15</c:f>
              <c:strCache>
                <c:ptCount val="4"/>
                <c:pt idx="0">
                  <c:v>Esmeraldas</c:v>
                </c:pt>
                <c:pt idx="1">
                  <c:v>Sucumbíos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'Hoja2 (2)'!$C$16:$F$16</c:f>
              <c:numCache>
                <c:formatCode>0.0%</c:formatCode>
                <c:ptCount val="4"/>
                <c:pt idx="0">
                  <c:v>0.16872677546367393</c:v>
                </c:pt>
                <c:pt idx="1">
                  <c:v>8.8970668825533991E-2</c:v>
                </c:pt>
                <c:pt idx="2">
                  <c:v>0.16250357063071877</c:v>
                </c:pt>
                <c:pt idx="3">
                  <c:v>0.13965569421405857</c:v>
                </c:pt>
              </c:numCache>
            </c:numRef>
          </c:val>
        </c:ser>
        <c:ser>
          <c:idx val="1"/>
          <c:order val="1"/>
          <c:tx>
            <c:strRef>
              <c:f>'Hoja2 (2)'!$B$17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'Hoja2 (2)'!$C$15:$F$15</c:f>
              <c:strCache>
                <c:ptCount val="4"/>
                <c:pt idx="0">
                  <c:v>Esmeraldas</c:v>
                </c:pt>
                <c:pt idx="1">
                  <c:v>Sucumbíos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'Hoja2 (2)'!$C$17:$F$17</c:f>
              <c:numCache>
                <c:formatCode>0.0%</c:formatCode>
                <c:ptCount val="4"/>
                <c:pt idx="0">
                  <c:v>0.14176264830058638</c:v>
                </c:pt>
                <c:pt idx="1">
                  <c:v>0.17715196840434919</c:v>
                </c:pt>
                <c:pt idx="2">
                  <c:v>0.14890058509359849</c:v>
                </c:pt>
                <c:pt idx="3">
                  <c:v>0.12137688813468922</c:v>
                </c:pt>
              </c:numCache>
            </c:numRef>
          </c:val>
        </c:ser>
        <c:ser>
          <c:idx val="2"/>
          <c:order val="2"/>
          <c:tx>
            <c:strRef>
              <c:f>'Hoja2 (2)'!$B$18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'Hoja2 (2)'!$C$15:$F$15</c:f>
              <c:strCache>
                <c:ptCount val="4"/>
                <c:pt idx="0">
                  <c:v>Esmeraldas</c:v>
                </c:pt>
                <c:pt idx="1">
                  <c:v>Sucumbíos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'Hoja2 (2)'!$C$18:$F$18</c:f>
              <c:numCache>
                <c:formatCode>0.0%</c:formatCode>
                <c:ptCount val="4"/>
                <c:pt idx="0">
                  <c:v>0.17778623021729026</c:v>
                </c:pt>
                <c:pt idx="1">
                  <c:v>0.1446507188347671</c:v>
                </c:pt>
                <c:pt idx="2">
                  <c:v>0.18113828964065162</c:v>
                </c:pt>
                <c:pt idx="3">
                  <c:v>0.20648198825782474</c:v>
                </c:pt>
              </c:numCache>
            </c:numRef>
          </c:val>
        </c:ser>
        <c:ser>
          <c:idx val="3"/>
          <c:order val="3"/>
          <c:tx>
            <c:strRef>
              <c:f>'Hoja2 (2)'!$B$19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'Hoja2 (2)'!$C$15:$F$15</c:f>
              <c:strCache>
                <c:ptCount val="4"/>
                <c:pt idx="0">
                  <c:v>Esmeraldas</c:v>
                </c:pt>
                <c:pt idx="1">
                  <c:v>Sucumbíos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'Hoja2 (2)'!$C$19:$F$19</c:f>
              <c:numCache>
                <c:formatCode>0.0%</c:formatCode>
                <c:ptCount val="4"/>
                <c:pt idx="0">
                  <c:v>0.20134702745577795</c:v>
                </c:pt>
                <c:pt idx="1">
                  <c:v>0.13775121919825506</c:v>
                </c:pt>
                <c:pt idx="2">
                  <c:v>0.2306914262789109</c:v>
                </c:pt>
                <c:pt idx="3">
                  <c:v>0.18931778324053458</c:v>
                </c:pt>
              </c:numCache>
            </c:numRef>
          </c:val>
        </c:ser>
        <c:dLbls/>
        <c:gapWidth val="219"/>
        <c:axId val="81450496"/>
        <c:axId val="81452032"/>
      </c:barChart>
      <c:catAx>
        <c:axId val="8145049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452032"/>
        <c:crosses val="autoZero"/>
        <c:auto val="1"/>
        <c:lblAlgn val="ctr"/>
        <c:lblOffset val="100"/>
      </c:catAx>
      <c:valAx>
        <c:axId val="81452032"/>
        <c:scaling>
          <c:orientation val="minMax"/>
        </c:scaling>
        <c:delete val="1"/>
        <c:axPos val="l"/>
        <c:numFmt formatCode="0.0%" sourceLinked="1"/>
        <c:majorTickMark val="none"/>
        <c:tickLblPos val="nextTo"/>
        <c:crossAx val="8145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s-EC"/>
    </a:p>
  </c:txPr>
  <c:externalData r:id="rId1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'Hoja2 (2)'!$B$25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'Hoja2 (2)'!$C$15:$F$15</c:f>
              <c:strCache>
                <c:ptCount val="4"/>
                <c:pt idx="0">
                  <c:v>Esmeraldas</c:v>
                </c:pt>
                <c:pt idx="1">
                  <c:v>Sucumbíos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'Hoja2 (2)'!$C$25:$F$25</c:f>
              <c:numCache>
                <c:formatCode>0.0%</c:formatCode>
                <c:ptCount val="4"/>
                <c:pt idx="0">
                  <c:v>6.6444215694069775E-2</c:v>
                </c:pt>
                <c:pt idx="1">
                  <c:v>5.8554192505782643E-2</c:v>
                </c:pt>
                <c:pt idx="2">
                  <c:v>3.6972197585450901E-2</c:v>
                </c:pt>
                <c:pt idx="3">
                  <c:v>5.2526430067644132E-2</c:v>
                </c:pt>
              </c:numCache>
            </c:numRef>
          </c:val>
        </c:ser>
        <c:ser>
          <c:idx val="1"/>
          <c:order val="1"/>
          <c:tx>
            <c:strRef>
              <c:f>'Hoja2 (2)'!$B$26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'Hoja2 (2)'!$C$15:$F$15</c:f>
              <c:strCache>
                <c:ptCount val="4"/>
                <c:pt idx="0">
                  <c:v>Esmeraldas</c:v>
                </c:pt>
                <c:pt idx="1">
                  <c:v>Sucumbíos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'Hoja2 (2)'!$C$26:$F$26</c:f>
              <c:numCache>
                <c:formatCode>0.0%</c:formatCode>
                <c:ptCount val="4"/>
                <c:pt idx="0">
                  <c:v>7.8358689298173287E-2</c:v>
                </c:pt>
                <c:pt idx="1">
                  <c:v>5.7601327153237666E-2</c:v>
                </c:pt>
                <c:pt idx="2">
                  <c:v>4.2952979389175402E-2</c:v>
                </c:pt>
                <c:pt idx="3">
                  <c:v>5.6664797094223583E-2</c:v>
                </c:pt>
              </c:numCache>
            </c:numRef>
          </c:val>
        </c:ser>
        <c:ser>
          <c:idx val="2"/>
          <c:order val="2"/>
          <c:tx>
            <c:strRef>
              <c:f>'Hoja2 (2)'!$B$27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'Hoja2 (2)'!$C$15:$F$15</c:f>
              <c:strCache>
                <c:ptCount val="4"/>
                <c:pt idx="0">
                  <c:v>Esmeraldas</c:v>
                </c:pt>
                <c:pt idx="1">
                  <c:v>Sucumbíos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'Hoja2 (2)'!$C$27:$F$27</c:f>
              <c:numCache>
                <c:formatCode>0.0%</c:formatCode>
                <c:ptCount val="4"/>
                <c:pt idx="0">
                  <c:v>8.8617282005950718E-2</c:v>
                </c:pt>
                <c:pt idx="1">
                  <c:v>6.6029281773586274E-2</c:v>
                </c:pt>
                <c:pt idx="2">
                  <c:v>5.7322166938159017E-2</c:v>
                </c:pt>
                <c:pt idx="3">
                  <c:v>5.261631185899527E-2</c:v>
                </c:pt>
              </c:numCache>
            </c:numRef>
          </c:val>
        </c:ser>
        <c:ser>
          <c:idx val="3"/>
          <c:order val="3"/>
          <c:tx>
            <c:strRef>
              <c:f>'Hoja2 (2)'!$B$28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anchor="ctr" anchorCtr="1"/>
              <a:lstStyle/>
              <a:p>
                <a:pPr>
                  <a:defRPr lang="es-ES"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'Hoja2 (2)'!$C$15:$F$15</c:f>
              <c:strCache>
                <c:ptCount val="4"/>
                <c:pt idx="0">
                  <c:v>Esmeraldas</c:v>
                </c:pt>
                <c:pt idx="1">
                  <c:v>Sucumbíos</c:v>
                </c:pt>
                <c:pt idx="2">
                  <c:v>Carchi</c:v>
                </c:pt>
                <c:pt idx="3">
                  <c:v>Imbabura</c:v>
                </c:pt>
              </c:strCache>
            </c:strRef>
          </c:cat>
          <c:val>
            <c:numRef>
              <c:f>'Hoja2 (2)'!$C$28:$F$28</c:f>
              <c:numCache>
                <c:formatCode>0.0%</c:formatCode>
                <c:ptCount val="4"/>
                <c:pt idx="0">
                  <c:v>7.8150573369498669E-2</c:v>
                </c:pt>
                <c:pt idx="1">
                  <c:v>7.6912604303057602E-2</c:v>
                </c:pt>
                <c:pt idx="2">
                  <c:v>5.2328513160176109E-2</c:v>
                </c:pt>
                <c:pt idx="3">
                  <c:v>5.3781343301639459E-2</c:v>
                </c:pt>
              </c:numCache>
            </c:numRef>
          </c:val>
        </c:ser>
        <c:dLbls/>
        <c:gapWidth val="219"/>
        <c:axId val="81639680"/>
        <c:axId val="81645568"/>
      </c:barChart>
      <c:catAx>
        <c:axId val="816396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645568"/>
        <c:crosses val="autoZero"/>
        <c:auto val="1"/>
        <c:lblAlgn val="ctr"/>
        <c:lblOffset val="100"/>
      </c:catAx>
      <c:valAx>
        <c:axId val="81645568"/>
        <c:scaling>
          <c:orientation val="minMax"/>
        </c:scaling>
        <c:delete val="1"/>
        <c:axPos val="l"/>
        <c:numFmt formatCode="0.0%" sourceLinked="1"/>
        <c:majorTickMark val="none"/>
        <c:tickLblPos val="nextTo"/>
        <c:crossAx val="81639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s-EC"/>
    </a:p>
  </c:txPr>
  <c:externalData r:id="rId1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ser>
          <c:idx val="3"/>
          <c:order val="0"/>
          <c:tx>
            <c:strRef>
              <c:f>Pobreza!$B$42</c:f>
              <c:strCache>
                <c:ptCount val="1"/>
                <c:pt idx="0">
                  <c:v>Carchi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dLbl>
              <c:idx val="10"/>
              <c:layout/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Pobreza!$C$38:$M$38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Pobreza!$C$42:$M$42</c:f>
              <c:numCache>
                <c:formatCode>0.0%</c:formatCode>
                <c:ptCount val="11"/>
                <c:pt idx="0">
                  <c:v>0.46229312143753076</c:v>
                </c:pt>
                <c:pt idx="1">
                  <c:v>0.46330286286158712</c:v>
                </c:pt>
                <c:pt idx="2">
                  <c:v>0.52860395805266513</c:v>
                </c:pt>
                <c:pt idx="3">
                  <c:v>0.4505424168065823</c:v>
                </c:pt>
                <c:pt idx="4">
                  <c:v>0.4436394767925062</c:v>
                </c:pt>
                <c:pt idx="5">
                  <c:v>0.37260407556230785</c:v>
                </c:pt>
                <c:pt idx="6">
                  <c:v>0.29047529989331733</c:v>
                </c:pt>
                <c:pt idx="7">
                  <c:v>0.30234120913350859</c:v>
                </c:pt>
                <c:pt idx="8">
                  <c:v>0.33504691755734928</c:v>
                </c:pt>
                <c:pt idx="9">
                  <c:v>0.35156529213379828</c:v>
                </c:pt>
                <c:pt idx="10">
                  <c:v>0.32931678174196166</c:v>
                </c:pt>
              </c:numCache>
            </c:numRef>
          </c:val>
        </c:ser>
        <c:ser>
          <c:idx val="7"/>
          <c:order val="1"/>
          <c:tx>
            <c:strRef>
              <c:f>Pobreza!$B$46</c:f>
              <c:strCache>
                <c:ptCount val="1"/>
                <c:pt idx="0">
                  <c:v>Esmeraldas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3.4552846265771429E-3"/>
                  <c:y val="-2.564243567394573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Pobreza!$C$38:$M$38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Pobreza!$C$46:$M$46</c:f>
              <c:numCache>
                <c:formatCode>0.0%</c:formatCode>
                <c:ptCount val="11"/>
                <c:pt idx="0">
                  <c:v>0.52107009596422937</c:v>
                </c:pt>
                <c:pt idx="1">
                  <c:v>0.56322702624945664</c:v>
                </c:pt>
                <c:pt idx="2">
                  <c:v>0.53900833256506608</c:v>
                </c:pt>
                <c:pt idx="3">
                  <c:v>0.51261819657662666</c:v>
                </c:pt>
                <c:pt idx="4">
                  <c:v>0.43662025140300492</c:v>
                </c:pt>
                <c:pt idx="5">
                  <c:v>0.46154656653633069</c:v>
                </c:pt>
                <c:pt idx="6">
                  <c:v>0.46099800566128707</c:v>
                </c:pt>
                <c:pt idx="7">
                  <c:v>0.41311054940135572</c:v>
                </c:pt>
                <c:pt idx="8">
                  <c:v>0.46255704742787085</c:v>
                </c:pt>
                <c:pt idx="9">
                  <c:v>0.43067052960121388</c:v>
                </c:pt>
                <c:pt idx="10">
                  <c:v>0.41951603201381432</c:v>
                </c:pt>
              </c:numCache>
            </c:numRef>
          </c:val>
        </c:ser>
        <c:ser>
          <c:idx val="9"/>
          <c:order val="2"/>
          <c:tx>
            <c:strRef>
              <c:f>Pobreza!$B$48</c:f>
              <c:strCache>
                <c:ptCount val="1"/>
                <c:pt idx="0">
                  <c:v>Imbabura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Lbls>
            <c:dLbl>
              <c:idx val="10"/>
              <c:layout>
                <c:manualLayout>
                  <c:x val="-3.4552846265771429E-3"/>
                  <c:y val="-1.851851124453917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Pobreza!$C$38:$M$38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Pobreza!$C$48:$M$48</c:f>
              <c:numCache>
                <c:formatCode>0.0%</c:formatCode>
                <c:ptCount val="11"/>
                <c:pt idx="0">
                  <c:v>0.43543925314244603</c:v>
                </c:pt>
                <c:pt idx="1">
                  <c:v>0.46754511211953209</c:v>
                </c:pt>
                <c:pt idx="2">
                  <c:v>0.44397627724948729</c:v>
                </c:pt>
                <c:pt idx="3">
                  <c:v>0.37252325098584771</c:v>
                </c:pt>
                <c:pt idx="4">
                  <c:v>0.35851626152666988</c:v>
                </c:pt>
                <c:pt idx="5">
                  <c:v>0.34709593852424792</c:v>
                </c:pt>
                <c:pt idx="6">
                  <c:v>0.28486705643837879</c:v>
                </c:pt>
                <c:pt idx="7">
                  <c:v>0.24927591936903903</c:v>
                </c:pt>
                <c:pt idx="8">
                  <c:v>0.26587323787776268</c:v>
                </c:pt>
                <c:pt idx="9">
                  <c:v>0.27815058042052893</c:v>
                </c:pt>
                <c:pt idx="10">
                  <c:v>0.23335723007060721</c:v>
                </c:pt>
              </c:numCache>
            </c:numRef>
          </c:val>
        </c:ser>
        <c:ser>
          <c:idx val="20"/>
          <c:order val="3"/>
          <c:tx>
            <c:strRef>
              <c:f>Pobreza!$B$59</c:f>
              <c:strCache>
                <c:ptCount val="1"/>
                <c:pt idx="0">
                  <c:v>Sucumbíos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noFill/>
              </a:ln>
              <a:effectLst/>
            </c:spPr>
          </c:marker>
          <c:dLbls>
            <c:dLbl>
              <c:idx val="10"/>
              <c:layout/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Pobreza!$C$38:$M$38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Pobreza!$C$59:$M$59</c:f>
              <c:numCache>
                <c:formatCode>0.0%</c:formatCode>
                <c:ptCount val="11"/>
                <c:pt idx="0">
                  <c:v>0.45211301779999674</c:v>
                </c:pt>
                <c:pt idx="1">
                  <c:v>0.39816750270944962</c:v>
                </c:pt>
                <c:pt idx="2">
                  <c:v>0.50369241663831266</c:v>
                </c:pt>
                <c:pt idx="3">
                  <c:v>0.37282871954852337</c:v>
                </c:pt>
                <c:pt idx="4">
                  <c:v>0.37782285922312553</c:v>
                </c:pt>
                <c:pt idx="5">
                  <c:v>0.36262010655414684</c:v>
                </c:pt>
                <c:pt idx="6">
                  <c:v>0.34982449446937491</c:v>
                </c:pt>
                <c:pt idx="7">
                  <c:v>0.31838720748217264</c:v>
                </c:pt>
                <c:pt idx="8">
                  <c:v>0.39339235279268736</c:v>
                </c:pt>
                <c:pt idx="9">
                  <c:v>0.37904738112277953</c:v>
                </c:pt>
                <c:pt idx="10">
                  <c:v>0.39372883941645265</c:v>
                </c:pt>
              </c:numCache>
            </c:numRef>
          </c:val>
        </c:ser>
        <c:ser>
          <c:idx val="25"/>
          <c:order val="4"/>
          <c:tx>
            <c:strRef>
              <c:f>Pobreza!$B$64</c:f>
              <c:strCache>
                <c:ptCount val="1"/>
                <c:pt idx="0">
                  <c:v>Nacional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10"/>
              <c:layout>
                <c:manualLayout>
                  <c:x val="-2.3035230843847618E-3"/>
                  <c:y val="2.3148188155034569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Pobreza!$C$38:$M$38</c:f>
              <c:strCach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strCache>
            </c:strRef>
          </c:cat>
          <c:val>
            <c:numRef>
              <c:f>Pobreza!$C$64:$M$64</c:f>
              <c:numCache>
                <c:formatCode>0.0%</c:formatCode>
                <c:ptCount val="11"/>
                <c:pt idx="0">
                  <c:v>0.36740069173355222</c:v>
                </c:pt>
                <c:pt idx="1">
                  <c:v>0.35091006825069621</c:v>
                </c:pt>
                <c:pt idx="2">
                  <c:v>0.36027823354747096</c:v>
                </c:pt>
                <c:pt idx="3">
                  <c:v>0.32761587648741991</c:v>
                </c:pt>
                <c:pt idx="4">
                  <c:v>0.28635565674070385</c:v>
                </c:pt>
                <c:pt idx="5">
                  <c:v>0.27310120911670516</c:v>
                </c:pt>
                <c:pt idx="6">
                  <c:v>0.2555254317360256</c:v>
                </c:pt>
                <c:pt idx="7">
                  <c:v>0.22489453905141918</c:v>
                </c:pt>
                <c:pt idx="8">
                  <c:v>0.23277247125938857</c:v>
                </c:pt>
                <c:pt idx="9">
                  <c:v>0.22919596047967808</c:v>
                </c:pt>
                <c:pt idx="10">
                  <c:v>0.21463012757204999</c:v>
                </c:pt>
              </c:numCache>
            </c:numRef>
          </c:val>
        </c:ser>
        <c:dLbls/>
        <c:marker val="1"/>
        <c:axId val="90879872"/>
        <c:axId val="9088140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Pobreza!$B$39</c15:sqref>
                        </c15:formulaRef>
                      </c:ext>
                    </c:extLst>
                    <c:strCache>
                      <c:ptCount val="1"/>
                      <c:pt idx="0">
                        <c:v>Azuay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Pobreza!$C$39:$M$39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0.31160250095690528</c:v>
                      </c:pt>
                      <c:pt idx="1">
                        <c:v>0.28209369785465133</c:v>
                      </c:pt>
                      <c:pt idx="2">
                        <c:v>0.29890297893073076</c:v>
                      </c:pt>
                      <c:pt idx="3">
                        <c:v>0.23877291569858061</c:v>
                      </c:pt>
                      <c:pt idx="4">
                        <c:v>0.23421124677650845</c:v>
                      </c:pt>
                      <c:pt idx="5">
                        <c:v>0.23644825885872184</c:v>
                      </c:pt>
                      <c:pt idx="6">
                        <c:v>0.18840235575094816</c:v>
                      </c:pt>
                      <c:pt idx="7">
                        <c:v>0.15060236393985638</c:v>
                      </c:pt>
                      <c:pt idx="8">
                        <c:v>0.15987379320124862</c:v>
                      </c:pt>
                      <c:pt idx="9">
                        <c:v>0.14963187897916477</c:v>
                      </c:pt>
                      <c:pt idx="10">
                        <c:v>0.18546649508271038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Pobreza!$B$40</c15:sqref>
                        </c15:formulaRef>
                      </c:ext>
                    </c:extLst>
                    <c:strCache>
                      <c:ptCount val="1"/>
                      <c:pt idx="0">
                        <c:v>Bolívar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Pobreza!$C$40:$M$40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0.646946079344486</c:v>
                      </c:pt>
                      <c:pt idx="1">
                        <c:v>0.65503148873963712</c:v>
                      </c:pt>
                      <c:pt idx="2">
                        <c:v>0.6494004229866801</c:v>
                      </c:pt>
                      <c:pt idx="3">
                        <c:v>0.63321188381741855</c:v>
                      </c:pt>
                      <c:pt idx="4">
                        <c:v>0.57496263880546727</c:v>
                      </c:pt>
                      <c:pt idx="5">
                        <c:v>0.61762339894622331</c:v>
                      </c:pt>
                      <c:pt idx="6">
                        <c:v>0.49052687163893094</c:v>
                      </c:pt>
                      <c:pt idx="7">
                        <c:v>0.4370509558774322</c:v>
                      </c:pt>
                      <c:pt idx="8">
                        <c:v>0.39526587309554834</c:v>
                      </c:pt>
                      <c:pt idx="9">
                        <c:v>0.36569860996722553</c:v>
                      </c:pt>
                      <c:pt idx="10">
                        <c:v>0.3611211427683283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Pobreza!$B$41</c15:sqref>
                        </c15:formulaRef>
                      </c:ext>
                    </c:extLst>
                    <c:strCache>
                      <c:ptCount val="1"/>
                      <c:pt idx="0">
                        <c:v>Cañar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Pobreza!$C$41:$M$41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0.44538699121456421</c:v>
                      </c:pt>
                      <c:pt idx="1">
                        <c:v>0.49165274912315304</c:v>
                      </c:pt>
                      <c:pt idx="2">
                        <c:v>0.42469831569602268</c:v>
                      </c:pt>
                      <c:pt idx="3">
                        <c:v>0.3910533317124848</c:v>
                      </c:pt>
                      <c:pt idx="4">
                        <c:v>0.46439212580241107</c:v>
                      </c:pt>
                      <c:pt idx="5">
                        <c:v>0.42061258465255269</c:v>
                      </c:pt>
                      <c:pt idx="6">
                        <c:v>0.31079800465722307</c:v>
                      </c:pt>
                      <c:pt idx="7">
                        <c:v>0.24619952807232756</c:v>
                      </c:pt>
                      <c:pt idx="8">
                        <c:v>0.22897654702885983</c:v>
                      </c:pt>
                      <c:pt idx="9">
                        <c:v>0.24393290420412825</c:v>
                      </c:pt>
                      <c:pt idx="10">
                        <c:v>0.29122389274406546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Pobreza!$B$43</c15:sqref>
                        </c15:formulaRef>
                      </c:ext>
                    </c:extLst>
                    <c:strCache>
                      <c:ptCount val="1"/>
                      <c:pt idx="0">
                        <c:v>Cotopaxi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Pobreza!$C$43:$M$43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0.49172471578989324</c:v>
                      </c:pt>
                      <c:pt idx="1">
                        <c:v>0.41643657443715326</c:v>
                      </c:pt>
                      <c:pt idx="2">
                        <c:v>0.48341889660505061</c:v>
                      </c:pt>
                      <c:pt idx="3">
                        <c:v>0.47824132344530473</c:v>
                      </c:pt>
                      <c:pt idx="4">
                        <c:v>0.4426143539176306</c:v>
                      </c:pt>
                      <c:pt idx="5">
                        <c:v>0.43965302690660402</c:v>
                      </c:pt>
                      <c:pt idx="6">
                        <c:v>0.28052703700135939</c:v>
                      </c:pt>
                      <c:pt idx="7">
                        <c:v>0.22065235133265718</c:v>
                      </c:pt>
                      <c:pt idx="8">
                        <c:v>0.26928322582015507</c:v>
                      </c:pt>
                      <c:pt idx="9">
                        <c:v>0.29886459279411248</c:v>
                      </c:pt>
                      <c:pt idx="10">
                        <c:v>0.27328938107818029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Pobreza!$B$44</c15:sqref>
                        </c15:formulaRef>
                      </c:ext>
                    </c:extLst>
                    <c:strCache>
                      <c:ptCount val="1"/>
                      <c:pt idx="0">
                        <c:v>Chimborazo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Pobreza!$C$44:$M$44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0.51522191662669903</c:v>
                      </c:pt>
                      <c:pt idx="1">
                        <c:v>0.5117508222436864</c:v>
                      </c:pt>
                      <c:pt idx="2">
                        <c:v>0.54927946570132913</c:v>
                      </c:pt>
                      <c:pt idx="3">
                        <c:v>0.53096485877287392</c:v>
                      </c:pt>
                      <c:pt idx="4">
                        <c:v>0.51942481515603878</c:v>
                      </c:pt>
                      <c:pt idx="5">
                        <c:v>0.551020165987819</c:v>
                      </c:pt>
                      <c:pt idx="6">
                        <c:v>0.41415845625468528</c:v>
                      </c:pt>
                      <c:pt idx="7">
                        <c:v>0.35290995102685468</c:v>
                      </c:pt>
                      <c:pt idx="8">
                        <c:v>0.43510352519846213</c:v>
                      </c:pt>
                      <c:pt idx="9">
                        <c:v>0.44036988014064804</c:v>
                      </c:pt>
                      <c:pt idx="10">
                        <c:v>0.36524748102187199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Pobreza!$B$45</c15:sqref>
                        </c15:formulaRef>
                      </c:ext>
                    </c:extLst>
                    <c:strCache>
                      <c:ptCount val="1"/>
                      <c:pt idx="0">
                        <c:v>El Oro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Pobreza!$C$45:$M$45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0.29236141285404171</c:v>
                      </c:pt>
                      <c:pt idx="1">
                        <c:v>0.27920255956547446</c:v>
                      </c:pt>
                      <c:pt idx="2">
                        <c:v>0.30340372905475921</c:v>
                      </c:pt>
                      <c:pt idx="3">
                        <c:v>0.24598401919783555</c:v>
                      </c:pt>
                      <c:pt idx="4">
                        <c:v>0.21688636799922742</c:v>
                      </c:pt>
                      <c:pt idx="5">
                        <c:v>0.15663141886119278</c:v>
                      </c:pt>
                      <c:pt idx="6">
                        <c:v>0.17479887416752302</c:v>
                      </c:pt>
                      <c:pt idx="7">
                        <c:v>0.17005777289081869</c:v>
                      </c:pt>
                      <c:pt idx="8">
                        <c:v>0.16400955148882113</c:v>
                      </c:pt>
                      <c:pt idx="9">
                        <c:v>0.18317042652566187</c:v>
                      </c:pt>
                      <c:pt idx="10">
                        <c:v>0.14608789852168935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Pobreza!$B$47</c15:sqref>
                        </c15:formulaRef>
                      </c:ext>
                    </c:extLst>
                    <c:strCache>
                      <c:ptCount val="1"/>
                      <c:pt idx="0">
                        <c:v>Guayas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Pobreza!$C$47:$M$47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0.3129572196598166</c:v>
                      </c:pt>
                      <c:pt idx="1">
                        <c:v>0.26747064028375095</c:v>
                      </c:pt>
                      <c:pt idx="2">
                        <c:v>0.3111594458370186</c:v>
                      </c:pt>
                      <c:pt idx="3">
                        <c:v>0.2742563821582949</c:v>
                      </c:pt>
                      <c:pt idx="4">
                        <c:v>0.1984602541022398</c:v>
                      </c:pt>
                      <c:pt idx="5">
                        <c:v>0.17783727138229599</c:v>
                      </c:pt>
                      <c:pt idx="6">
                        <c:v>0.23176474727415869</c:v>
                      </c:pt>
                      <c:pt idx="7">
                        <c:v>0.18511062106180004</c:v>
                      </c:pt>
                      <c:pt idx="8">
                        <c:v>0.17321859844605444</c:v>
                      </c:pt>
                      <c:pt idx="9">
                        <c:v>0.17724279573456345</c:v>
                      </c:pt>
                      <c:pt idx="10">
                        <c:v>0.15323832160789494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Pobreza!$B$49</c15:sqref>
                        </c15:formulaRef>
                      </c:ext>
                    </c:extLst>
                    <c:strCache>
                      <c:ptCount val="1"/>
                      <c:pt idx="0">
                        <c:v>Loja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Pobreza!$C$49:$M$49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0.50085446009029133</c:v>
                      </c:pt>
                      <c:pt idx="1">
                        <c:v>0.51561014900811075</c:v>
                      </c:pt>
                      <c:pt idx="2">
                        <c:v>0.42482377209174438</c:v>
                      </c:pt>
                      <c:pt idx="3">
                        <c:v>0.4148334389237322</c:v>
                      </c:pt>
                      <c:pt idx="4">
                        <c:v>0.40737041071935381</c:v>
                      </c:pt>
                      <c:pt idx="5">
                        <c:v>0.38693188595373451</c:v>
                      </c:pt>
                      <c:pt idx="6">
                        <c:v>0.31985406874143435</c:v>
                      </c:pt>
                      <c:pt idx="7">
                        <c:v>0.28285839001586044</c:v>
                      </c:pt>
                      <c:pt idx="8">
                        <c:v>0.23422623908175139</c:v>
                      </c:pt>
                      <c:pt idx="9">
                        <c:v>0.27544878519882199</c:v>
                      </c:pt>
                      <c:pt idx="10">
                        <c:v>0.31005484134260736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Pobreza!$B$50</c15:sqref>
                        </c15:formulaRef>
                      </c:ext>
                    </c:extLst>
                    <c:strCache>
                      <c:ptCount val="1"/>
                      <c:pt idx="0">
                        <c:v>Los Ríos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Pobreza!$C$50:$M$50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0.45002828531196343</c:v>
                      </c:pt>
                      <c:pt idx="1">
                        <c:v>0.40919571849392039</c:v>
                      </c:pt>
                      <c:pt idx="2">
                        <c:v>0.40785549617854666</c:v>
                      </c:pt>
                      <c:pt idx="3">
                        <c:v>0.36872748337438416</c:v>
                      </c:pt>
                      <c:pt idx="4">
                        <c:v>0.34662203650080597</c:v>
                      </c:pt>
                      <c:pt idx="5">
                        <c:v>0.33709926931542711</c:v>
                      </c:pt>
                      <c:pt idx="6">
                        <c:v>0.34417567167382512</c:v>
                      </c:pt>
                      <c:pt idx="7">
                        <c:v>0.32098816359169935</c:v>
                      </c:pt>
                      <c:pt idx="8">
                        <c:v>0.2920559621867872</c:v>
                      </c:pt>
                      <c:pt idx="9">
                        <c:v>0.25316046267591624</c:v>
                      </c:pt>
                      <c:pt idx="10">
                        <c:v>0.23331405901913935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Pobreza!$B$51</c15:sqref>
                        </c15:formulaRef>
                      </c:ext>
                    </c:extLst>
                    <c:strCache>
                      <c:ptCount val="1"/>
                      <c:pt idx="0">
                        <c:v>Manabí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Pobreza!$C$51:$M$51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0.52691178078551792</c:v>
                      </c:pt>
                      <c:pt idx="1">
                        <c:v>0.54960921115740713</c:v>
                      </c:pt>
                      <c:pt idx="2">
                        <c:v>0.42767712935774371</c:v>
                      </c:pt>
                      <c:pt idx="3">
                        <c:v>0.44327526879913459</c:v>
                      </c:pt>
                      <c:pt idx="4">
                        <c:v>0.35374542946472515</c:v>
                      </c:pt>
                      <c:pt idx="5">
                        <c:v>0.34973081668259204</c:v>
                      </c:pt>
                      <c:pt idx="6">
                        <c:v>0.36620923550042622</c:v>
                      </c:pt>
                      <c:pt idx="7">
                        <c:v>0.3079768263039655</c:v>
                      </c:pt>
                      <c:pt idx="8">
                        <c:v>0.33346239922382664</c:v>
                      </c:pt>
                      <c:pt idx="9">
                        <c:v>0.25230358686323878</c:v>
                      </c:pt>
                      <c:pt idx="10">
                        <c:v>0.19403479855895719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Pobreza!$B$52</c15:sqref>
                        </c15:formulaRef>
                      </c:ext>
                    </c:extLst>
                    <c:strCache>
                      <c:ptCount val="1"/>
                      <c:pt idx="0">
                        <c:v>Morona Santiago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Pobreza!$C$52:$M$52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0.56802037886992052</c:v>
                      </c:pt>
                      <c:pt idx="1">
                        <c:v>0.52099414181575887</c:v>
                      </c:pt>
                      <c:pt idx="2">
                        <c:v>0.62027321353210163</c:v>
                      </c:pt>
                      <c:pt idx="3">
                        <c:v>0.46963004921251172</c:v>
                      </c:pt>
                      <c:pt idx="4">
                        <c:v>0.58789771066651775</c:v>
                      </c:pt>
                      <c:pt idx="5">
                        <c:v>0.61786219512292129</c:v>
                      </c:pt>
                      <c:pt idx="6">
                        <c:v>0.45428784195104094</c:v>
                      </c:pt>
                      <c:pt idx="7">
                        <c:v>0.51776116445460363</c:v>
                      </c:pt>
                      <c:pt idx="8">
                        <c:v>0.50468894031419576</c:v>
                      </c:pt>
                      <c:pt idx="9">
                        <c:v>0.50598812563037443</c:v>
                      </c:pt>
                      <c:pt idx="10">
                        <c:v>0.47065946643114609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Pobreza!$B$53</c15:sqref>
                        </c15:formulaRef>
                      </c:ext>
                    </c:extLst>
                    <c:strCache>
                      <c:ptCount val="1"/>
                      <c:pt idx="0">
                        <c:v>Napo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Pobreza!$C$53:$M$53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0.67851420536088825</c:v>
                      </c:pt>
                      <c:pt idx="1">
                        <c:v>0.668941838633067</c:v>
                      </c:pt>
                      <c:pt idx="2">
                        <c:v>0.72932517770761551</c:v>
                      </c:pt>
                      <c:pt idx="3">
                        <c:v>0.68426581257786423</c:v>
                      </c:pt>
                      <c:pt idx="4">
                        <c:v>0.42578414120340197</c:v>
                      </c:pt>
                      <c:pt idx="5">
                        <c:v>0.28964315129800794</c:v>
                      </c:pt>
                      <c:pt idx="6">
                        <c:v>0.35825860940932691</c:v>
                      </c:pt>
                      <c:pt idx="7">
                        <c:v>0.40143899846660847</c:v>
                      </c:pt>
                      <c:pt idx="8">
                        <c:v>0.5109803761695858</c:v>
                      </c:pt>
                      <c:pt idx="9">
                        <c:v>0.49806378227180509</c:v>
                      </c:pt>
                      <c:pt idx="10">
                        <c:v>0.49084686273681483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Pobreza!$B$54</c15:sqref>
                        </c15:formulaRef>
                      </c:ext>
                    </c:extLst>
                    <c:strCache>
                      <c:ptCount val="1"/>
                      <c:pt idx="0">
                        <c:v>Pastaza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Pobreza!$C$54:$M$54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0.26511849413463973</c:v>
                      </c:pt>
                      <c:pt idx="1">
                        <c:v>0.22109293006694414</c:v>
                      </c:pt>
                      <c:pt idx="2">
                        <c:v>0.50235540002266443</c:v>
                      </c:pt>
                      <c:pt idx="3">
                        <c:v>0.39989982832350734</c:v>
                      </c:pt>
                      <c:pt idx="4">
                        <c:v>0.49283885151940171</c:v>
                      </c:pt>
                      <c:pt idx="5">
                        <c:v>0.42483197086091634</c:v>
                      </c:pt>
                      <c:pt idx="6">
                        <c:v>0.32487518417418143</c:v>
                      </c:pt>
                      <c:pt idx="7">
                        <c:v>0.37878332081515709</c:v>
                      </c:pt>
                      <c:pt idx="8">
                        <c:v>0.45782739774308923</c:v>
                      </c:pt>
                      <c:pt idx="9">
                        <c:v>0.56408086568446358</c:v>
                      </c:pt>
                      <c:pt idx="10">
                        <c:v>0.4195078896534114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Pobreza!$B$55</c15:sqref>
                        </c15:formulaRef>
                      </c:ext>
                    </c:extLst>
                    <c:strCache>
                      <c:ptCount val="1"/>
                      <c:pt idx="0">
                        <c:v>Pichincha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Pobreza!$C$55:$M$55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0.1926791164333761</c:v>
                      </c:pt>
                      <c:pt idx="1">
                        <c:v>0.18855414934501863</c:v>
                      </c:pt>
                      <c:pt idx="2">
                        <c:v>0.21029660636959727</c:v>
                      </c:pt>
                      <c:pt idx="3">
                        <c:v>0.19243234950456908</c:v>
                      </c:pt>
                      <c:pt idx="4">
                        <c:v>0.16193244388965039</c:v>
                      </c:pt>
                      <c:pt idx="5">
                        <c:v>0.1490792973239064</c:v>
                      </c:pt>
                      <c:pt idx="6">
                        <c:v>9.1327446351225194E-2</c:v>
                      </c:pt>
                      <c:pt idx="7">
                        <c:v>9.4403647984145592E-2</c:v>
                      </c:pt>
                      <c:pt idx="8">
                        <c:v>0.11270507922127215</c:v>
                      </c:pt>
                      <c:pt idx="9">
                        <c:v>0.13589899636127395</c:v>
                      </c:pt>
                      <c:pt idx="10">
                        <c:v>9.6173523865831778E-2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Pobreza!$B$56</c15:sqref>
                        </c15:formulaRef>
                      </c:ext>
                    </c:extLst>
                    <c:strCache>
                      <c:ptCount val="1"/>
                      <c:pt idx="0">
                        <c:v>Tungurahua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Pobreza!$C$56:$M$56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0.34751529469320741</c:v>
                      </c:pt>
                      <c:pt idx="1">
                        <c:v>0.33612516609939491</c:v>
                      </c:pt>
                      <c:pt idx="2">
                        <c:v>0.33342915203953116</c:v>
                      </c:pt>
                      <c:pt idx="3">
                        <c:v>0.29467396591737793</c:v>
                      </c:pt>
                      <c:pt idx="4">
                        <c:v>0.3181569216280854</c:v>
                      </c:pt>
                      <c:pt idx="5">
                        <c:v>0.27936715141818047</c:v>
                      </c:pt>
                      <c:pt idx="6">
                        <c:v>0.19980317424339483</c:v>
                      </c:pt>
                      <c:pt idx="7">
                        <c:v>0.20878058677548222</c:v>
                      </c:pt>
                      <c:pt idx="8">
                        <c:v>0.17853421916128084</c:v>
                      </c:pt>
                      <c:pt idx="9">
                        <c:v>0.21804921977976474</c:v>
                      </c:pt>
                      <c:pt idx="10">
                        <c:v>0.23060360240764621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Pobreza!$B$57</c15:sqref>
                        </c15:formulaRef>
                      </c:ext>
                    </c:extLst>
                    <c:strCache>
                      <c:ptCount val="1"/>
                      <c:pt idx="0">
                        <c:v>Zamora Chinchipe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</a:schemeClr>
                    </a:solidFill>
                    <a:ln w="9525">
                      <a:solidFill>
                        <a:schemeClr val="accent1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Pobreza!$C$57:$M$57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0.67468379149644264</c:v>
                      </c:pt>
                      <c:pt idx="1">
                        <c:v>0.58809648046491914</c:v>
                      </c:pt>
                      <c:pt idx="2">
                        <c:v>0.51737490489446669</c:v>
                      </c:pt>
                      <c:pt idx="3">
                        <c:v>0.44121752260044117</c:v>
                      </c:pt>
                      <c:pt idx="4">
                        <c:v>0.46554261665723889</c:v>
                      </c:pt>
                      <c:pt idx="5">
                        <c:v>0.40602822446134057</c:v>
                      </c:pt>
                      <c:pt idx="6">
                        <c:v>0.24268106136991646</c:v>
                      </c:pt>
                      <c:pt idx="7">
                        <c:v>0.34592953156196604</c:v>
                      </c:pt>
                      <c:pt idx="8">
                        <c:v>0.33851187108641828</c:v>
                      </c:pt>
                      <c:pt idx="9">
                        <c:v>0.36959341536831192</c:v>
                      </c:pt>
                      <c:pt idx="10">
                        <c:v>0.32836325464994126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Pobreza!$B$58</c15:sqref>
                        </c15:formulaRef>
                      </c:ext>
                    </c:extLst>
                    <c:strCache>
                      <c:ptCount val="1"/>
                      <c:pt idx="0">
                        <c:v>Galápagos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Pobreza!$C$58:$M$58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7" formatCode="0.0%">
                        <c:v>0</c:v>
                      </c:pt>
                      <c:pt idx="8" formatCode="0.0%">
                        <c:v>7.0466639261632571E-3</c:v>
                      </c:pt>
                      <c:pt idx="9" formatCode="0.0%">
                        <c:v>4.0038484174797825E-3</c:v>
                      </c:pt>
                      <c:pt idx="10" formatCode="0.0%">
                        <c:v>2.3437026465402753E-3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Pobreza!$B$60</c15:sqref>
                        </c15:formulaRef>
                      </c:ext>
                    </c:extLst>
                    <c:strCache>
                      <c:ptCount val="1"/>
                      <c:pt idx="0">
                        <c:v>Orellana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</a:schemeClr>
                    </a:solidFill>
                    <a:ln w="9525">
                      <a:solidFill>
                        <a:schemeClr val="accent4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Pobreza!$C$60:$M$60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0.5756069363663967</c:v>
                      </c:pt>
                      <c:pt idx="1">
                        <c:v>0.48608648807334387</c:v>
                      </c:pt>
                      <c:pt idx="2">
                        <c:v>0.67735323313382911</c:v>
                      </c:pt>
                      <c:pt idx="3">
                        <c:v>0.55243454950530468</c:v>
                      </c:pt>
                      <c:pt idx="4">
                        <c:v>0.49938450570405651</c:v>
                      </c:pt>
                      <c:pt idx="5">
                        <c:v>0.67036739892161501</c:v>
                      </c:pt>
                      <c:pt idx="6">
                        <c:v>0.36219616266755295</c:v>
                      </c:pt>
                      <c:pt idx="7">
                        <c:v>0.36776447681596702</c:v>
                      </c:pt>
                      <c:pt idx="8">
                        <c:v>0.47490107583103319</c:v>
                      </c:pt>
                      <c:pt idx="9">
                        <c:v>0.42348269031336938</c:v>
                      </c:pt>
                      <c:pt idx="10">
                        <c:v>0.40930633550591533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Pobreza!$B$61</c15:sqref>
                        </c15:formulaRef>
                      </c:ext>
                    </c:extLst>
                    <c:strCache>
                      <c:ptCount val="1"/>
                      <c:pt idx="0">
                        <c:v>Santo Domingo de los Tsáchilas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</a:schemeClr>
                    </a:solidFill>
                    <a:ln w="9525">
                      <a:solidFill>
                        <a:schemeClr val="accent5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Pobreza!$C$61:$M$61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6" formatCode="0.0%">
                        <c:v>0.33298418640743171</c:v>
                      </c:pt>
                      <c:pt idx="7" formatCode="0.0%">
                        <c:v>0.20362775061688654</c:v>
                      </c:pt>
                      <c:pt idx="8" formatCode="0.0%">
                        <c:v>0.223920863625586</c:v>
                      </c:pt>
                      <c:pt idx="9" formatCode="0.0%">
                        <c:v>0.16562931512778578</c:v>
                      </c:pt>
                      <c:pt idx="10" formatCode="0.0%">
                        <c:v>0.19254670835394361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Pobreza!$B$62</c15:sqref>
                        </c15:formulaRef>
                      </c:ext>
                    </c:extLst>
                    <c:strCache>
                      <c:ptCount val="1"/>
                      <c:pt idx="0">
                        <c:v>Santa Elena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</a:schemeClr>
                    </a:solidFill>
                    <a:ln w="9525">
                      <a:solidFill>
                        <a:schemeClr val="accent6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Pobreza!$C$62:$M$62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6" formatCode="0.0%">
                        <c:v>0.34349936839145162</c:v>
                      </c:pt>
                      <c:pt idx="7" formatCode="0.0%">
                        <c:v>0.32874968659106141</c:v>
                      </c:pt>
                      <c:pt idx="8" formatCode="0.0%">
                        <c:v>0.30882796383292843</c:v>
                      </c:pt>
                      <c:pt idx="9" formatCode="0.0%">
                        <c:v>0.27550849346750733</c:v>
                      </c:pt>
                      <c:pt idx="10" formatCode="0.0%">
                        <c:v>0.24637845538329553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Pobreza!$B$63</c15:sqref>
                        </c15:formulaRef>
                      </c:ext>
                    </c:extLst>
                    <c:strCache>
                      <c:ptCount val="1"/>
                      <c:pt idx="0">
                        <c:v>Zonas no Delimitadas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Pobreza!$C$38:$M$38</c15:sqref>
                        </c15:formulaRef>
                      </c:ext>
                    </c:extLst>
                    <c:strCache>
                      <c:ptCount val="11"/>
                      <c:pt idx="0">
                        <c:v>2007</c:v>
                      </c:pt>
                      <c:pt idx="1">
                        <c:v>2008</c:v>
                      </c:pt>
                      <c:pt idx="2">
                        <c:v>2009</c:v>
                      </c:pt>
                      <c:pt idx="3">
                        <c:v>2010</c:v>
                      </c:pt>
                      <c:pt idx="4">
                        <c:v>2011</c:v>
                      </c:pt>
                      <c:pt idx="5">
                        <c:v>2012</c:v>
                      </c:pt>
                      <c:pt idx="6">
                        <c:v>2013</c:v>
                      </c:pt>
                      <c:pt idx="7">
                        <c:v>2014</c:v>
                      </c:pt>
                      <c:pt idx="8">
                        <c:v>2015</c:v>
                      </c:pt>
                      <c:pt idx="9">
                        <c:v>2016</c:v>
                      </c:pt>
                      <c:pt idx="10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Pobreza!$C$63:$M$63</c15:sqref>
                        </c15:formulaRef>
                      </c:ext>
                    </c:extLst>
                    <c:numCache>
                      <c:formatCode>0.0%</c:formatCode>
                      <c:ptCount val="11"/>
                      <c:pt idx="0">
                        <c:v>0.55786415181527449</c:v>
                      </c:pt>
                      <c:pt idx="1">
                        <c:v>0.58188536525771084</c:v>
                      </c:pt>
                      <c:pt idx="2">
                        <c:v>0.39531516560526564</c:v>
                      </c:pt>
                      <c:pt idx="3">
                        <c:v>0.39111807124543047</c:v>
                      </c:pt>
                      <c:pt idx="4">
                        <c:v>0.49745658682769944</c:v>
                      </c:pt>
                      <c:pt idx="5">
                        <c:v>0.43788485075577283</c:v>
                      </c:pt>
                      <c:pt idx="6">
                        <c:v>0.12924603177300445</c:v>
                      </c:pt>
                      <c:pt idx="7">
                        <c:v>0.29818889735611093</c:v>
                      </c:pt>
                      <c:pt idx="8">
                        <c:v>0.25907150107229243</c:v>
                      </c:pt>
                      <c:pt idx="9">
                        <c:v>0.24589910913939789</c:v>
                      </c:pt>
                      <c:pt idx="10">
                        <c:v>0.39223209885778143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9087987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0881408"/>
        <c:crosses val="autoZero"/>
        <c:auto val="1"/>
        <c:lblAlgn val="ctr"/>
        <c:lblOffset val="100"/>
      </c:catAx>
      <c:valAx>
        <c:axId val="90881408"/>
        <c:scaling>
          <c:orientation val="minMax"/>
        </c:scaling>
        <c:axPos val="l"/>
        <c:numFmt formatCode="0.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9087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887177205351764"/>
          <c:y val="0.92187445319335093"/>
          <c:w val="0.72225645589296439"/>
          <c:h val="7.8125546806649182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3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2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ser>
          <c:idx val="8"/>
          <c:order val="0"/>
          <c:tx>
            <c:strRef>
              <c:f>'Figura Vol Credito'!$J$3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'Figura Vol Credito'!$A$4:$A$7</c:f>
              <c:strCache>
                <c:ptCount val="4"/>
                <c:pt idx="0">
                  <c:v>Sucumbios </c:v>
                </c:pt>
                <c:pt idx="1">
                  <c:v>Esmeraldas</c:v>
                </c:pt>
                <c:pt idx="2">
                  <c:v>Carchi </c:v>
                </c:pt>
                <c:pt idx="3">
                  <c:v>Imbabura </c:v>
                </c:pt>
              </c:strCache>
            </c:strRef>
          </c:cat>
          <c:val>
            <c:numRef>
              <c:f>'Figura Vol Credito'!$J$4:$J$7</c:f>
              <c:numCache>
                <c:formatCode>General</c:formatCode>
                <c:ptCount val="4"/>
                <c:pt idx="0">
                  <c:v>417300563.11999977</c:v>
                </c:pt>
                <c:pt idx="1">
                  <c:v>212224302.74000052</c:v>
                </c:pt>
                <c:pt idx="2">
                  <c:v>107224496.1799999</c:v>
                </c:pt>
                <c:pt idx="3">
                  <c:v>98546799.079999834</c:v>
                </c:pt>
              </c:numCache>
            </c:numRef>
          </c:val>
        </c:ser>
        <c:ser>
          <c:idx val="9"/>
          <c:order val="1"/>
          <c:tx>
            <c:strRef>
              <c:f>'Figura Vol Credito'!$K$3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'Figura Vol Credito'!$A$4:$A$7</c:f>
              <c:strCache>
                <c:ptCount val="4"/>
                <c:pt idx="0">
                  <c:v>Sucumbios </c:v>
                </c:pt>
                <c:pt idx="1">
                  <c:v>Esmeraldas</c:v>
                </c:pt>
                <c:pt idx="2">
                  <c:v>Carchi </c:v>
                </c:pt>
                <c:pt idx="3">
                  <c:v>Imbabura </c:v>
                </c:pt>
              </c:strCache>
            </c:strRef>
          </c:cat>
          <c:val>
            <c:numRef>
              <c:f>'Figura Vol Credito'!$K$4:$K$7</c:f>
              <c:numCache>
                <c:formatCode>General</c:formatCode>
                <c:ptCount val="4"/>
                <c:pt idx="0">
                  <c:v>402268647.34999949</c:v>
                </c:pt>
                <c:pt idx="1">
                  <c:v>202372598.77999994</c:v>
                </c:pt>
                <c:pt idx="2">
                  <c:v>108959498.26000005</c:v>
                </c:pt>
                <c:pt idx="3">
                  <c:v>109404100.53000002</c:v>
                </c:pt>
              </c:numCache>
            </c:numRef>
          </c:val>
        </c:ser>
        <c:ser>
          <c:idx val="10"/>
          <c:order val="2"/>
          <c:tx>
            <c:strRef>
              <c:f>'Figura Vol Credito'!$L$3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'Figura Vol Credito'!$A$4:$A$7</c:f>
              <c:strCache>
                <c:ptCount val="4"/>
                <c:pt idx="0">
                  <c:v>Sucumbios </c:v>
                </c:pt>
                <c:pt idx="1">
                  <c:v>Esmeraldas</c:v>
                </c:pt>
                <c:pt idx="2">
                  <c:v>Carchi </c:v>
                </c:pt>
                <c:pt idx="3">
                  <c:v>Imbabura </c:v>
                </c:pt>
              </c:strCache>
            </c:strRef>
          </c:cat>
          <c:val>
            <c:numRef>
              <c:f>'Figura Vol Credito'!$L$4:$L$7</c:f>
              <c:numCache>
                <c:formatCode>General</c:formatCode>
                <c:ptCount val="4"/>
                <c:pt idx="0">
                  <c:v>427566771.98000044</c:v>
                </c:pt>
                <c:pt idx="1">
                  <c:v>149176884.91999987</c:v>
                </c:pt>
                <c:pt idx="2">
                  <c:v>96536054.689999908</c:v>
                </c:pt>
                <c:pt idx="3">
                  <c:v>71271729.829999968</c:v>
                </c:pt>
              </c:numCache>
            </c:numRef>
          </c:val>
        </c:ser>
        <c:ser>
          <c:idx val="11"/>
          <c:order val="3"/>
          <c:tx>
            <c:strRef>
              <c:f>'Figura Vol Credito'!$M$3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'Figura Vol Credito'!$A$4:$A$7</c:f>
              <c:strCache>
                <c:ptCount val="4"/>
                <c:pt idx="0">
                  <c:v>Sucumbios </c:v>
                </c:pt>
                <c:pt idx="1">
                  <c:v>Esmeraldas</c:v>
                </c:pt>
                <c:pt idx="2">
                  <c:v>Carchi </c:v>
                </c:pt>
                <c:pt idx="3">
                  <c:v>Imbabura </c:v>
                </c:pt>
              </c:strCache>
            </c:strRef>
          </c:cat>
          <c:val>
            <c:numRef>
              <c:f>'Figura Vol Credito'!$M$4:$M$7</c:f>
              <c:numCache>
                <c:formatCode>General</c:formatCode>
                <c:ptCount val="4"/>
                <c:pt idx="0">
                  <c:v>378485955.78000116</c:v>
                </c:pt>
                <c:pt idx="1">
                  <c:v>141499808.81999969</c:v>
                </c:pt>
                <c:pt idx="2">
                  <c:v>86975912.049999937</c:v>
                </c:pt>
                <c:pt idx="3">
                  <c:v>89180680.11999999</c:v>
                </c:pt>
              </c:numCache>
            </c:numRef>
          </c:val>
        </c:ser>
        <c:ser>
          <c:idx val="12"/>
          <c:order val="4"/>
          <c:tx>
            <c:strRef>
              <c:f>'Figura Vol Credito'!$N$3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'Figura Vol Credito'!$A$4:$A$7</c:f>
              <c:strCache>
                <c:ptCount val="4"/>
                <c:pt idx="0">
                  <c:v>Sucumbios </c:v>
                </c:pt>
                <c:pt idx="1">
                  <c:v>Esmeraldas</c:v>
                </c:pt>
                <c:pt idx="2">
                  <c:v>Carchi </c:v>
                </c:pt>
                <c:pt idx="3">
                  <c:v>Imbabura </c:v>
                </c:pt>
              </c:strCache>
            </c:strRef>
          </c:cat>
          <c:val>
            <c:numRef>
              <c:f>'Figura Vol Credito'!$N$4:$N$7</c:f>
              <c:numCache>
                <c:formatCode>General</c:formatCode>
                <c:ptCount val="4"/>
                <c:pt idx="0">
                  <c:v>430050305.39999884</c:v>
                </c:pt>
                <c:pt idx="1">
                  <c:v>191481971.00000033</c:v>
                </c:pt>
                <c:pt idx="2">
                  <c:v>102117042.03000002</c:v>
                </c:pt>
                <c:pt idx="3">
                  <c:v>91287669.539999887</c:v>
                </c:pt>
              </c:numCache>
            </c:numRef>
          </c:val>
        </c:ser>
        <c:dLbls/>
        <c:gapWidth val="219"/>
        <c:axId val="81695872"/>
        <c:axId val="8169740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'Figura Vol Credito'!$B$3</c15:sqref>
                        </c15:formulaRef>
                      </c:ext>
                    </c:extLst>
                    <c:strCache>
                      <c:ptCount val="1"/>
                      <c:pt idx="0">
                        <c:v>2005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'Figura Vol Credito'!$A$4:$A$7</c15:sqref>
                        </c15:formulaRef>
                      </c:ext>
                    </c:extLst>
                    <c:strCache>
                      <c:ptCount val="4"/>
                      <c:pt idx="0">
                        <c:v>Sucumbios </c:v>
                      </c:pt>
                      <c:pt idx="1">
                        <c:v>Esmeraldas</c:v>
                      </c:pt>
                      <c:pt idx="2">
                        <c:v>Carchi </c:v>
                      </c:pt>
                      <c:pt idx="3">
                        <c:v>Imbabura 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'Figura Vol Credito'!$B$4:$B$7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276528109.95999968</c:v>
                      </c:pt>
                      <c:pt idx="1">
                        <c:v>62585397.909999944</c:v>
                      </c:pt>
                      <c:pt idx="2">
                        <c:v>62195923.730000004</c:v>
                      </c:pt>
                      <c:pt idx="3">
                        <c:v>16269341.910000009</c:v>
                      </c:pt>
                    </c:numCache>
                  </c:numRef>
                </c:val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Credito'!$C$3</c15:sqref>
                        </c15:formulaRef>
                      </c:ext>
                    </c:extLst>
                    <c:strCache>
                      <c:ptCount val="1"/>
                      <c:pt idx="0">
                        <c:v>2006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Credito'!$A$4:$A$7</c15:sqref>
                        </c15:formulaRef>
                      </c:ext>
                    </c:extLst>
                    <c:strCache>
                      <c:ptCount val="4"/>
                      <c:pt idx="0">
                        <c:v>Sucumbios </c:v>
                      </c:pt>
                      <c:pt idx="1">
                        <c:v>Esmeraldas</c:v>
                      </c:pt>
                      <c:pt idx="2">
                        <c:v>Carchi </c:v>
                      </c:pt>
                      <c:pt idx="3">
                        <c:v>Imbabura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Credito'!$C$4:$C$7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236297870.72000024</c:v>
                      </c:pt>
                      <c:pt idx="1">
                        <c:v>77813880.529999971</c:v>
                      </c:pt>
                      <c:pt idx="2">
                        <c:v>58990141.460000083</c:v>
                      </c:pt>
                      <c:pt idx="3">
                        <c:v>12228054.709999992</c:v>
                      </c:pt>
                    </c:numCache>
                  </c:numRef>
                </c:val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Credito'!$D$3</c15:sqref>
                        </c15:formulaRef>
                      </c:ext>
                    </c:extLst>
                    <c:strCache>
                      <c:ptCount val="1"/>
                      <c:pt idx="0">
                        <c:v>2007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Credito'!$A$4:$A$7</c15:sqref>
                        </c15:formulaRef>
                      </c:ext>
                    </c:extLst>
                    <c:strCache>
                      <c:ptCount val="4"/>
                      <c:pt idx="0">
                        <c:v>Sucumbios </c:v>
                      </c:pt>
                      <c:pt idx="1">
                        <c:v>Esmeraldas</c:v>
                      </c:pt>
                      <c:pt idx="2">
                        <c:v>Carchi </c:v>
                      </c:pt>
                      <c:pt idx="3">
                        <c:v>Imbabura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Credito'!$D$4:$D$7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215807226.27999946</c:v>
                      </c:pt>
                      <c:pt idx="1">
                        <c:v>62377756.170000017</c:v>
                      </c:pt>
                      <c:pt idx="2">
                        <c:v>56423260.989999957</c:v>
                      </c:pt>
                      <c:pt idx="3">
                        <c:v>13851600.480000006</c:v>
                      </c:pt>
                    </c:numCache>
                  </c:numRef>
                </c:val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Credito'!$E$3</c15:sqref>
                        </c15:formulaRef>
                      </c:ext>
                    </c:extLst>
                    <c:strCache>
                      <c:ptCount val="1"/>
                      <c:pt idx="0">
                        <c:v>2008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Credito'!$A$4:$A$7</c15:sqref>
                        </c15:formulaRef>
                      </c:ext>
                    </c:extLst>
                    <c:strCache>
                      <c:ptCount val="4"/>
                      <c:pt idx="0">
                        <c:v>Sucumbios </c:v>
                      </c:pt>
                      <c:pt idx="1">
                        <c:v>Esmeraldas</c:v>
                      </c:pt>
                      <c:pt idx="2">
                        <c:v>Carchi </c:v>
                      </c:pt>
                      <c:pt idx="3">
                        <c:v>Imbabura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Credito'!$E$4:$E$7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268038419.46999806</c:v>
                      </c:pt>
                      <c:pt idx="1">
                        <c:v>155075105.34999979</c:v>
                      </c:pt>
                      <c:pt idx="2">
                        <c:v>103014411.53999971</c:v>
                      </c:pt>
                      <c:pt idx="3">
                        <c:v>56012664.049999975</c:v>
                      </c:pt>
                    </c:numCache>
                  </c:numRef>
                </c:val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Credito'!$F$3</c15:sqref>
                        </c15:formulaRef>
                      </c:ext>
                    </c:extLst>
                    <c:strCache>
                      <c:ptCount val="1"/>
                      <c:pt idx="0">
                        <c:v>2009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Credito'!$A$4:$A$7</c15:sqref>
                        </c15:formulaRef>
                      </c:ext>
                    </c:extLst>
                    <c:strCache>
                      <c:ptCount val="4"/>
                      <c:pt idx="0">
                        <c:v>Sucumbios </c:v>
                      </c:pt>
                      <c:pt idx="1">
                        <c:v>Esmeraldas</c:v>
                      </c:pt>
                      <c:pt idx="2">
                        <c:v>Carchi </c:v>
                      </c:pt>
                      <c:pt idx="3">
                        <c:v>Imbabura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Credito'!$F$4:$F$7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236271159.86999971</c:v>
                      </c:pt>
                      <c:pt idx="1">
                        <c:v>152812409.66999963</c:v>
                      </c:pt>
                      <c:pt idx="2">
                        <c:v>95064471.169999972</c:v>
                      </c:pt>
                      <c:pt idx="3">
                        <c:v>48431908.569999926</c:v>
                      </c:pt>
                    </c:numCache>
                  </c:numRef>
                </c:val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Credito'!$G$3</c15:sqref>
                        </c15:formulaRef>
                      </c:ext>
                    </c:extLst>
                    <c:strCache>
                      <c:ptCount val="1"/>
                      <c:pt idx="0">
                        <c:v>2010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Credito'!$A$4:$A$7</c15:sqref>
                        </c15:formulaRef>
                      </c:ext>
                    </c:extLst>
                    <c:strCache>
                      <c:ptCount val="4"/>
                      <c:pt idx="0">
                        <c:v>Sucumbios </c:v>
                      </c:pt>
                      <c:pt idx="1">
                        <c:v>Esmeraldas</c:v>
                      </c:pt>
                      <c:pt idx="2">
                        <c:v>Carchi </c:v>
                      </c:pt>
                      <c:pt idx="3">
                        <c:v>Imbabura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Credito'!$G$4:$G$7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267325141.5300003</c:v>
                      </c:pt>
                      <c:pt idx="1">
                        <c:v>154132554.72999993</c:v>
                      </c:pt>
                      <c:pt idx="2">
                        <c:v>105060080.74000002</c:v>
                      </c:pt>
                      <c:pt idx="3">
                        <c:v>58869807.310000092</c:v>
                      </c:pt>
                    </c:numCache>
                  </c:numRef>
                </c:val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Credito'!$H$3</c15:sqref>
                        </c15:formulaRef>
                      </c:ext>
                    </c:extLst>
                    <c:strCache>
                      <c:ptCount val="1"/>
                      <c:pt idx="0">
                        <c:v>2011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Credito'!$A$4:$A$7</c15:sqref>
                        </c15:formulaRef>
                      </c:ext>
                    </c:extLst>
                    <c:strCache>
                      <c:ptCount val="4"/>
                      <c:pt idx="0">
                        <c:v>Sucumbios </c:v>
                      </c:pt>
                      <c:pt idx="1">
                        <c:v>Esmeraldas</c:v>
                      </c:pt>
                      <c:pt idx="2">
                        <c:v>Carchi </c:v>
                      </c:pt>
                      <c:pt idx="3">
                        <c:v>Imbabura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Credito'!$H$4:$H$7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354896029.49000078</c:v>
                      </c:pt>
                      <c:pt idx="1">
                        <c:v>197770497.52999949</c:v>
                      </c:pt>
                      <c:pt idx="2">
                        <c:v>161339201.26000065</c:v>
                      </c:pt>
                      <c:pt idx="3">
                        <c:v>73619619.09999992</c:v>
                      </c:pt>
                    </c:numCache>
                  </c:numRef>
                </c:val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Credito'!$I$3</c15:sqref>
                        </c15:formulaRef>
                      </c:ext>
                    </c:extLst>
                    <c:strCache>
                      <c:ptCount val="1"/>
                      <c:pt idx="0">
                        <c:v>2012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Credito'!$A$4:$A$7</c15:sqref>
                        </c15:formulaRef>
                      </c:ext>
                    </c:extLst>
                    <c:strCache>
                      <c:ptCount val="4"/>
                      <c:pt idx="0">
                        <c:v>Sucumbios </c:v>
                      </c:pt>
                      <c:pt idx="1">
                        <c:v>Esmeraldas</c:v>
                      </c:pt>
                      <c:pt idx="2">
                        <c:v>Carchi </c:v>
                      </c:pt>
                      <c:pt idx="3">
                        <c:v>Imbabura 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'Figura Vol Credito'!$I$4:$I$7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444689240.32000023</c:v>
                      </c:pt>
                      <c:pt idx="1">
                        <c:v>198706303.13000017</c:v>
                      </c:pt>
                      <c:pt idx="2">
                        <c:v>174634112.78000012</c:v>
                      </c:pt>
                      <c:pt idx="3">
                        <c:v>83222296.849999949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8169587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s-ES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81697408"/>
        <c:crosses val="autoZero"/>
        <c:auto val="1"/>
        <c:lblAlgn val="ctr"/>
        <c:lblOffset val="100"/>
      </c:catAx>
      <c:valAx>
        <c:axId val="81697408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81695872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s-ES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C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s-EC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'Crecimiento región'!$D$2</c:f>
              <c:strCache>
                <c:ptCount val="1"/>
                <c:pt idx="0">
                  <c:v>2018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6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7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'Crecimiento región'!$B$3:$B$10</c:f>
              <c:strCache>
                <c:ptCount val="8"/>
                <c:pt idx="0">
                  <c:v>México</c:v>
                </c:pt>
                <c:pt idx="1">
                  <c:v>Venezuela</c:v>
                </c:pt>
                <c:pt idx="2">
                  <c:v>Brasil</c:v>
                </c:pt>
                <c:pt idx="3">
                  <c:v>Argentina</c:v>
                </c:pt>
                <c:pt idx="4">
                  <c:v>Colombia</c:v>
                </c:pt>
                <c:pt idx="5">
                  <c:v>Ecuador</c:v>
                </c:pt>
                <c:pt idx="6">
                  <c:v>Perú</c:v>
                </c:pt>
                <c:pt idx="7">
                  <c:v>Chile</c:v>
                </c:pt>
              </c:strCache>
            </c:strRef>
          </c:cat>
          <c:val>
            <c:numRef>
              <c:f>'Crecimiento región'!$D$3:$D$10</c:f>
              <c:numCache>
                <c:formatCode>0%</c:formatCode>
                <c:ptCount val="8"/>
                <c:pt idx="0" formatCode="0.00%">
                  <c:v>2.3E-2</c:v>
                </c:pt>
                <c:pt idx="1">
                  <c:v>-0.15000000000000024</c:v>
                </c:pt>
                <c:pt idx="2" formatCode="0.00%">
                  <c:v>2.3E-2</c:v>
                </c:pt>
                <c:pt idx="3" formatCode="0.00%">
                  <c:v>2.0000000000000011E-2</c:v>
                </c:pt>
                <c:pt idx="4" formatCode="0.00%">
                  <c:v>2.7000000000000055E-2</c:v>
                </c:pt>
                <c:pt idx="5" formatCode="0.00%">
                  <c:v>2.0000000000000011E-2</c:v>
                </c:pt>
                <c:pt idx="6" formatCode="0.00%">
                  <c:v>3.6999999999999998E-2</c:v>
                </c:pt>
                <c:pt idx="7" formatCode="0.00%">
                  <c:v>3.4000000000000002E-2</c:v>
                </c:pt>
              </c:numCache>
            </c:numRef>
          </c:val>
        </c:ser>
        <c:dLbls/>
        <c:gapWidth val="50"/>
        <c:axId val="169116416"/>
        <c:axId val="169118336"/>
      </c:barChart>
      <c:catAx>
        <c:axId val="16911641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69118336"/>
        <c:crosses val="autoZero"/>
        <c:auto val="1"/>
        <c:lblAlgn val="ctr"/>
        <c:lblOffset val="100"/>
      </c:catAx>
      <c:valAx>
        <c:axId val="169118336"/>
        <c:scaling>
          <c:orientation val="minMax"/>
        </c:scaling>
        <c:delete val="1"/>
        <c:axPos val="l"/>
        <c:numFmt formatCode="0.00%" sourceLinked="1"/>
        <c:majorTickMark val="none"/>
        <c:tickLblPos val="nextTo"/>
        <c:crossAx val="169116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s-EC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1.6745159602302526E-2"/>
          <c:y val="3.9163323393455719E-2"/>
          <c:w val="0.95395081109366864"/>
          <c:h val="0.61558128380009269"/>
        </c:manualLayout>
      </c:layout>
      <c:barChart>
        <c:barDir val="col"/>
        <c:grouping val="clustered"/>
        <c:ser>
          <c:idx val="0"/>
          <c:order val="0"/>
          <c:tx>
            <c:strRef>
              <c:f>Fgiura!$B$4</c:f>
              <c:strCache>
                <c:ptCount val="1"/>
                <c:pt idx="0">
                  <c:v>Industria Manufacturera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(Fgiura!$A$6:$A$7,Fgiura!$A$9:$A$17,Fgiura!$A$19:$A$21,Fgiura!$A$23:$A$25,Fgiura!$A$30)</c:f>
              <c:strCache>
                <c:ptCount val="18"/>
                <c:pt idx="0">
                  <c:v>El Salvador</c:v>
                </c:pt>
                <c:pt idx="1">
                  <c:v>Guatemala</c:v>
                </c:pt>
                <c:pt idx="2">
                  <c:v>Honduras</c:v>
                </c:pt>
                <c:pt idx="3">
                  <c:v>México</c:v>
                </c:pt>
                <c:pt idx="4">
                  <c:v>Nicaragua</c:v>
                </c:pt>
                <c:pt idx="5">
                  <c:v>Argentina</c:v>
                </c:pt>
                <c:pt idx="6">
                  <c:v>Rep. Dominicana</c:v>
                </c:pt>
                <c:pt idx="7">
                  <c:v>Perú</c:v>
                </c:pt>
                <c:pt idx="8">
                  <c:v>Ecuador</c:v>
                </c:pt>
                <c:pt idx="9">
                  <c:v>Costa Rica</c:v>
                </c:pt>
                <c:pt idx="10">
                  <c:v>América Latina</c:v>
                </c:pt>
                <c:pt idx="11">
                  <c:v>Uruguay</c:v>
                </c:pt>
                <c:pt idx="12">
                  <c:v>Paraguay</c:v>
                </c:pt>
                <c:pt idx="13">
                  <c:v>Colombia</c:v>
                </c:pt>
                <c:pt idx="14">
                  <c:v>Bolivia</c:v>
                </c:pt>
                <c:pt idx="15">
                  <c:v>Brasil</c:v>
                </c:pt>
                <c:pt idx="16">
                  <c:v>Chile</c:v>
                </c:pt>
                <c:pt idx="17">
                  <c:v>Panamá</c:v>
                </c:pt>
              </c:strCache>
            </c:strRef>
          </c:cat>
          <c:val>
            <c:numRef>
              <c:f>(Fgiura!$B$6:$B$7,Fgiura!$B$9:$B$17,Fgiura!$B$19:$B$21,Fgiura!$B$23:$B$25,Fgiura!$B$30)</c:f>
              <c:numCache>
                <c:formatCode>0.0</c:formatCode>
                <c:ptCount val="18"/>
                <c:pt idx="0">
                  <c:v>19.238546075011236</c:v>
                </c:pt>
                <c:pt idx="1">
                  <c:v>18.227519057007587</c:v>
                </c:pt>
                <c:pt idx="2">
                  <c:v>16.1710955113472</c:v>
                </c:pt>
                <c:pt idx="3">
                  <c:v>15.2822890723985</c:v>
                </c:pt>
                <c:pt idx="4">
                  <c:v>15.1414337075646</c:v>
                </c:pt>
                <c:pt idx="5">
                  <c:v>14.445238808225922</c:v>
                </c:pt>
                <c:pt idx="6">
                  <c:v>13.972424447855104</c:v>
                </c:pt>
                <c:pt idx="7">
                  <c:v>13.3447089324976</c:v>
                </c:pt>
                <c:pt idx="8">
                  <c:v>12.483849060786104</c:v>
                </c:pt>
                <c:pt idx="9">
                  <c:v>12.3840248455608</c:v>
                </c:pt>
                <c:pt idx="10">
                  <c:v>12.359347014613117</c:v>
                </c:pt>
                <c:pt idx="11">
                  <c:v>12.289885958922317</c:v>
                </c:pt>
                <c:pt idx="12">
                  <c:v>11.219161488485575</c:v>
                </c:pt>
                <c:pt idx="13">
                  <c:v>11.1950513341427</c:v>
                </c:pt>
                <c:pt idx="14">
                  <c:v>11.014082467650399</c:v>
                </c:pt>
                <c:pt idx="15">
                  <c:v>10.547192591821499</c:v>
                </c:pt>
                <c:pt idx="16">
                  <c:v>10.079953331611399</c:v>
                </c:pt>
                <c:pt idx="17">
                  <c:v>5.2632735637922003</c:v>
                </c:pt>
              </c:numCache>
            </c:numRef>
          </c:val>
        </c:ser>
        <c:ser>
          <c:idx val="1"/>
          <c:order val="1"/>
          <c:tx>
            <c:strRef>
              <c:f>Fgiura!$C$4</c:f>
              <c:strCache>
                <c:ptCount val="1"/>
                <c:pt idx="0">
                  <c:v>Servicios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lang="es-ES"/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(Fgiura!$A$6:$A$7,Fgiura!$A$9:$A$17,Fgiura!$A$19:$A$21,Fgiura!$A$23:$A$25,Fgiura!$A$30)</c:f>
              <c:strCache>
                <c:ptCount val="18"/>
                <c:pt idx="0">
                  <c:v>El Salvador</c:v>
                </c:pt>
                <c:pt idx="1">
                  <c:v>Guatemala</c:v>
                </c:pt>
                <c:pt idx="2">
                  <c:v>Honduras</c:v>
                </c:pt>
                <c:pt idx="3">
                  <c:v>México</c:v>
                </c:pt>
                <c:pt idx="4">
                  <c:v>Nicaragua</c:v>
                </c:pt>
                <c:pt idx="5">
                  <c:v>Argentina</c:v>
                </c:pt>
                <c:pt idx="6">
                  <c:v>Rep. Dominicana</c:v>
                </c:pt>
                <c:pt idx="7">
                  <c:v>Perú</c:v>
                </c:pt>
                <c:pt idx="8">
                  <c:v>Ecuador</c:v>
                </c:pt>
                <c:pt idx="9">
                  <c:v>Costa Rica</c:v>
                </c:pt>
                <c:pt idx="10">
                  <c:v>América Latina</c:v>
                </c:pt>
                <c:pt idx="11">
                  <c:v>Uruguay</c:v>
                </c:pt>
                <c:pt idx="12">
                  <c:v>Paraguay</c:v>
                </c:pt>
                <c:pt idx="13">
                  <c:v>Colombia</c:v>
                </c:pt>
                <c:pt idx="14">
                  <c:v>Bolivia</c:v>
                </c:pt>
                <c:pt idx="15">
                  <c:v>Brasil</c:v>
                </c:pt>
                <c:pt idx="16">
                  <c:v>Chile</c:v>
                </c:pt>
                <c:pt idx="17">
                  <c:v>Panamá</c:v>
                </c:pt>
              </c:strCache>
            </c:strRef>
          </c:cat>
          <c:val>
            <c:numRef>
              <c:f>(Fgiura!$C$6:$C$7,Fgiura!$C$9:$C$17,Fgiura!$C$19:$C$21,Fgiura!$C$23:$C$25,Fgiura!$C$30)</c:f>
              <c:numCache>
                <c:formatCode>0.0</c:formatCode>
                <c:ptCount val="18"/>
                <c:pt idx="0">
                  <c:v>43.778952277048845</c:v>
                </c:pt>
                <c:pt idx="1">
                  <c:v>38.539323315788231</c:v>
                </c:pt>
                <c:pt idx="2">
                  <c:v>54.623187940980948</c:v>
                </c:pt>
                <c:pt idx="3">
                  <c:v>45.956949506936013</c:v>
                </c:pt>
                <c:pt idx="4">
                  <c:v>37.255261293767845</c:v>
                </c:pt>
                <c:pt idx="5">
                  <c:v>40.021942610931433</c:v>
                </c:pt>
                <c:pt idx="6">
                  <c:v>45.380084005569728</c:v>
                </c:pt>
                <c:pt idx="7">
                  <c:v>41.23694455410395</c:v>
                </c:pt>
                <c:pt idx="8">
                  <c:v>39.121505893503063</c:v>
                </c:pt>
                <c:pt idx="9">
                  <c:v>56.085733854341882</c:v>
                </c:pt>
                <c:pt idx="10">
                  <c:v>46.663831422575058</c:v>
                </c:pt>
                <c:pt idx="11">
                  <c:v>52.740308132946438</c:v>
                </c:pt>
                <c:pt idx="12">
                  <c:v>29.433259409723913</c:v>
                </c:pt>
                <c:pt idx="13">
                  <c:v>42.51922852450312</c:v>
                </c:pt>
                <c:pt idx="14">
                  <c:v>41.842094837961156</c:v>
                </c:pt>
                <c:pt idx="15">
                  <c:v>47.667700809341049</c:v>
                </c:pt>
                <c:pt idx="16">
                  <c:v>46.478461739821711</c:v>
                </c:pt>
                <c:pt idx="17">
                  <c:v>49.340299004656565</c:v>
                </c:pt>
              </c:numCache>
            </c:numRef>
          </c:val>
        </c:ser>
        <c:dLbls/>
        <c:gapWidth val="30"/>
        <c:axId val="82076416"/>
        <c:axId val="82077952"/>
      </c:barChart>
      <c:catAx>
        <c:axId val="82076416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5400000" vert="horz"/>
          <a:lstStyle/>
          <a:p>
            <a:pPr>
              <a:defRPr lang="es-ES">
                <a:solidFill>
                  <a:schemeClr val="tx1"/>
                </a:solidFill>
              </a:defRPr>
            </a:pPr>
            <a:endParaRPr lang="es-EC"/>
          </a:p>
        </c:txPr>
        <c:crossAx val="82077952"/>
        <c:crosses val="autoZero"/>
        <c:auto val="1"/>
        <c:lblAlgn val="ctr"/>
        <c:lblOffset val="100"/>
      </c:catAx>
      <c:valAx>
        <c:axId val="82077952"/>
        <c:scaling>
          <c:orientation val="minMax"/>
        </c:scaling>
        <c:delete val="1"/>
        <c:axPos val="l"/>
        <c:numFmt formatCode="0.0" sourceLinked="1"/>
        <c:tickLblPos val="nextTo"/>
        <c:crossAx val="82076416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949860333784307"/>
          <c:y val="0.93264655751725145"/>
          <c:w val="0.4009185115596825"/>
          <c:h val="6.6548205538478844E-2"/>
        </c:manualLayout>
      </c:layout>
      <c:spPr>
        <a:noFill/>
        <a:ln>
          <a:noFill/>
        </a:ln>
        <a:effectLst/>
      </c:spPr>
      <c:txPr>
        <a:bodyPr rot="0" vert="horz"/>
        <a:lstStyle/>
        <a:p>
          <a:pPr>
            <a:defRPr lang="es-ES"/>
          </a:pPr>
          <a:endParaRPr lang="es-EC"/>
        </a:p>
      </c:txPr>
    </c:legend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s-EC"/>
    </a:p>
  </c:txPr>
  <c:externalData r:id="rId2"/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style val="18"/>
  <c:chart>
    <c:autoTitleDeleted val="1"/>
    <c:plotArea>
      <c:layout>
        <c:manualLayout>
          <c:layoutTarget val="inner"/>
          <c:xMode val="edge"/>
          <c:yMode val="edge"/>
          <c:x val="3.2358713630116206E-2"/>
          <c:y val="3.9070981923289942E-2"/>
          <c:w val="0.87981049223099916"/>
          <c:h val="0.85037020984069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explosion val="4"/>
          <c:cat>
            <c:strRef>
              <c:f>Hoja1!$A$2:$A$6</c:f>
              <c:strCache>
                <c:ptCount val="5"/>
                <c:pt idx="0">
                  <c:v>1er trim.</c:v>
                </c:pt>
                <c:pt idx="1">
                  <c:v>2do trim.</c:v>
                </c:pt>
                <c:pt idx="2">
                  <c:v>3er trim.</c:v>
                </c:pt>
                <c:pt idx="3">
                  <c:v>4to trim.</c:v>
                </c:pt>
                <c:pt idx="4">
                  <c:v>4to trim.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886-42AD-820A-42478B5F1CA2}"/>
            </c:ext>
          </c:extLst>
        </c:ser>
        <c:dLbls/>
        <c:firstSliceAng val="0"/>
        <c:holeSize val="50"/>
      </c:doughnutChart>
    </c:plotArea>
    <c:plotVisOnly val="1"/>
    <c:dispBlanksAs val="zero"/>
  </c:chart>
  <c:txPr>
    <a:bodyPr/>
    <a:lstStyle/>
    <a:p>
      <a:pPr>
        <a:defRPr sz="1800"/>
      </a:pPr>
      <a:endParaRPr lang="es-EC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dPt>
            <c:idx val="3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'Figura de PTF'!$I$2:$I$6</c:f>
              <c:strCache>
                <c:ptCount val="5"/>
                <c:pt idx="0">
                  <c:v>Asia emergente </c:v>
                </c:pt>
                <c:pt idx="1">
                  <c:v>Economías avanzadas</c:v>
                </c:pt>
                <c:pt idx="2">
                  <c:v>Resto del mundo </c:v>
                </c:pt>
                <c:pt idx="3">
                  <c:v>América Latina y el Caribe </c:v>
                </c:pt>
                <c:pt idx="4">
                  <c:v>África Subsahariana </c:v>
                </c:pt>
              </c:strCache>
            </c:strRef>
          </c:cat>
          <c:val>
            <c:numRef>
              <c:f>'Figura de PTF'!$J$2:$J$6</c:f>
              <c:numCache>
                <c:formatCode>0.00%</c:formatCode>
                <c:ptCount val="5"/>
                <c:pt idx="0">
                  <c:v>9.7000000000000003E-3</c:v>
                </c:pt>
                <c:pt idx="1">
                  <c:v>4.7000000000000045E-3</c:v>
                </c:pt>
                <c:pt idx="2">
                  <c:v>2.5000000000000022E-3</c:v>
                </c:pt>
                <c:pt idx="3">
                  <c:v>-1.1000000000000012E-3</c:v>
                </c:pt>
                <c:pt idx="4">
                  <c:v>-4.8000000000000004E-3</c:v>
                </c:pt>
              </c:numCache>
            </c:numRef>
          </c:val>
        </c:ser>
        <c:dLbls/>
        <c:gapWidth val="40"/>
        <c:overlap val="-27"/>
        <c:axId val="175714688"/>
        <c:axId val="175716224"/>
      </c:barChart>
      <c:catAx>
        <c:axId val="175714688"/>
        <c:scaling>
          <c:orientation val="minMax"/>
        </c:scaling>
        <c:axPos val="b"/>
        <c:numFmt formatCode="General" sourceLinked="1"/>
        <c:maj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es-E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75716224"/>
        <c:crosses val="autoZero"/>
        <c:auto val="1"/>
        <c:lblAlgn val="ctr"/>
        <c:lblOffset val="100"/>
      </c:catAx>
      <c:valAx>
        <c:axId val="175716224"/>
        <c:scaling>
          <c:orientation val="minMax"/>
        </c:scaling>
        <c:delete val="1"/>
        <c:axPos val="l"/>
        <c:numFmt formatCode="0.00%" sourceLinked="1"/>
        <c:majorTickMark val="none"/>
        <c:tickLblPos val="nextTo"/>
        <c:crossAx val="175714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plotArea>
      <c:layout>
        <c:manualLayout>
          <c:layoutTarget val="inner"/>
          <c:xMode val="edge"/>
          <c:yMode val="edge"/>
          <c:x val="0.14363437001728971"/>
          <c:y val="5.6733536448648127E-2"/>
          <c:w val="0.82086569958514277"/>
          <c:h val="0.64236237775161331"/>
        </c:manualLayout>
      </c:layout>
      <c:lineChart>
        <c:grouping val="standard"/>
        <c:ser>
          <c:idx val="3"/>
          <c:order val="0"/>
          <c:tx>
            <c:strRef>
              <c:f>'Gráfico 5'!$B$34</c:f>
              <c:strCache>
                <c:ptCount val="1"/>
                <c:pt idx="0">
                  <c:v>Ecuador vs Bolivia 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strRef>
              <c:f>'Gráfico 5'!$C$31:$T$32</c:f>
              <c:strCach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strCache>
            </c:strRef>
          </c:cat>
          <c:val>
            <c:numRef>
              <c:f>'Gráfico 5'!$C$34:$T$34</c:f>
              <c:numCache>
                <c:formatCode>General</c:formatCode>
                <c:ptCount val="18"/>
                <c:pt idx="0">
                  <c:v>1</c:v>
                </c:pt>
                <c:pt idx="1">
                  <c:v>0.95725806345406983</c:v>
                </c:pt>
                <c:pt idx="2">
                  <c:v>1.060376427721422</c:v>
                </c:pt>
                <c:pt idx="3">
                  <c:v>1.0634522128913391</c:v>
                </c:pt>
                <c:pt idx="4">
                  <c:v>1.0747402383790858</c:v>
                </c:pt>
                <c:pt idx="5">
                  <c:v>1.0858316597549795</c:v>
                </c:pt>
                <c:pt idx="6">
                  <c:v>1.0759613619580548</c:v>
                </c:pt>
                <c:pt idx="7">
                  <c:v>1.0856016699767057</c:v>
                </c:pt>
                <c:pt idx="8">
                  <c:v>1.123359982865608</c:v>
                </c:pt>
                <c:pt idx="9">
                  <c:v>1.0826163860538895</c:v>
                </c:pt>
                <c:pt idx="10">
                  <c:v>1.1236011620545419</c:v>
                </c:pt>
                <c:pt idx="11">
                  <c:v>1.1926175017238452</c:v>
                </c:pt>
                <c:pt idx="12">
                  <c:v>1.1906682389504597</c:v>
                </c:pt>
                <c:pt idx="13">
                  <c:v>1.161177274222668</c:v>
                </c:pt>
                <c:pt idx="14">
                  <c:v>1.1535444052337251</c:v>
                </c:pt>
                <c:pt idx="15">
                  <c:v>1.0692190604787741</c:v>
                </c:pt>
                <c:pt idx="16">
                  <c:v>0.97991646152949363</c:v>
                </c:pt>
                <c:pt idx="17">
                  <c:v>0.93316746854250809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85-443D-A4AB-B449EC54ABC3}"/>
            </c:ext>
          </c:extLst>
        </c:ser>
        <c:ser>
          <c:idx val="5"/>
          <c:order val="1"/>
          <c:tx>
            <c:strRef>
              <c:f>'Gráfico 5'!$B$36</c:f>
              <c:strCache>
                <c:ptCount val="1"/>
                <c:pt idx="0">
                  <c:v>Ecuador vs Chile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none"/>
          </c:marker>
          <c:cat>
            <c:strRef>
              <c:f>'Gráfico 5'!$C$31:$T$32</c:f>
              <c:strCach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strCache>
            </c:strRef>
          </c:cat>
          <c:val>
            <c:numRef>
              <c:f>'Gráfico 5'!$C$36:$T$36</c:f>
              <c:numCache>
                <c:formatCode>General</c:formatCode>
                <c:ptCount val="18"/>
                <c:pt idx="0">
                  <c:v>1</c:v>
                </c:pt>
                <c:pt idx="1">
                  <c:v>0.93599114576898124</c:v>
                </c:pt>
                <c:pt idx="2">
                  <c:v>1.0219339429116596</c:v>
                </c:pt>
                <c:pt idx="3">
                  <c:v>1.0264756684787901</c:v>
                </c:pt>
                <c:pt idx="4">
                  <c:v>0.97244456030771043</c:v>
                </c:pt>
                <c:pt idx="5">
                  <c:v>0.99723792886631513</c:v>
                </c:pt>
                <c:pt idx="6">
                  <c:v>0.96145377808219468</c:v>
                </c:pt>
                <c:pt idx="7">
                  <c:v>0.96197228186442851</c:v>
                </c:pt>
                <c:pt idx="8">
                  <c:v>1.0095640972786655</c:v>
                </c:pt>
                <c:pt idx="9">
                  <c:v>0.99873770141321438</c:v>
                </c:pt>
                <c:pt idx="10">
                  <c:v>1.0384712376834873</c:v>
                </c:pt>
                <c:pt idx="11">
                  <c:v>1.0866626919936011</c:v>
                </c:pt>
                <c:pt idx="12">
                  <c:v>1.0649666593033578</c:v>
                </c:pt>
                <c:pt idx="13">
                  <c:v>1.1020698796988921</c:v>
                </c:pt>
                <c:pt idx="14">
                  <c:v>1.125314324023198</c:v>
                </c:pt>
                <c:pt idx="15">
                  <c:v>1.062189063523757</c:v>
                </c:pt>
                <c:pt idx="16">
                  <c:v>0.98847715526502156</c:v>
                </c:pt>
                <c:pt idx="17">
                  <c:v>0.95076130779144608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185-443D-A4AB-B449EC54ABC3}"/>
            </c:ext>
          </c:extLst>
        </c:ser>
        <c:ser>
          <c:idx val="6"/>
          <c:order val="2"/>
          <c:tx>
            <c:strRef>
              <c:f>'Gráfico 5'!$B$37</c:f>
              <c:strCache>
                <c:ptCount val="1"/>
                <c:pt idx="0">
                  <c:v>Ecuador vs Colombia</c:v>
                </c:pt>
              </c:strCache>
            </c:strRef>
          </c:tx>
          <c:spPr>
            <a:ln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cat>
            <c:strRef>
              <c:f>'Gráfico 5'!$C$31:$T$32</c:f>
              <c:strCach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strCache>
            </c:strRef>
          </c:cat>
          <c:val>
            <c:numRef>
              <c:f>'Gráfico 5'!$C$37:$T$37</c:f>
              <c:numCache>
                <c:formatCode>General</c:formatCode>
                <c:ptCount val="18"/>
                <c:pt idx="0">
                  <c:v>1</c:v>
                </c:pt>
                <c:pt idx="1">
                  <c:v>0.95232443579574622</c:v>
                </c:pt>
                <c:pt idx="2">
                  <c:v>1.0289138812232201</c:v>
                </c:pt>
                <c:pt idx="3">
                  <c:v>1.0470170626267747</c:v>
                </c:pt>
                <c:pt idx="4">
                  <c:v>0.98740512472637509</c:v>
                </c:pt>
                <c:pt idx="5">
                  <c:v>1.0110684081579924</c:v>
                </c:pt>
                <c:pt idx="6">
                  <c:v>0.92860564316215355</c:v>
                </c:pt>
                <c:pt idx="7">
                  <c:v>0.90847848908717233</c:v>
                </c:pt>
                <c:pt idx="8">
                  <c:v>0.94521881182768552</c:v>
                </c:pt>
                <c:pt idx="9">
                  <c:v>0.95189617196638943</c:v>
                </c:pt>
                <c:pt idx="10">
                  <c:v>0.98506131851125056</c:v>
                </c:pt>
                <c:pt idx="11">
                  <c:v>1.0318468939268637</c:v>
                </c:pt>
                <c:pt idx="12">
                  <c:v>1.0427794912814417</c:v>
                </c:pt>
                <c:pt idx="13">
                  <c:v>1.0312937326432896</c:v>
                </c:pt>
                <c:pt idx="14">
                  <c:v>1.0235869176970118</c:v>
                </c:pt>
                <c:pt idx="15">
                  <c:v>0.97496313738200402</c:v>
                </c:pt>
                <c:pt idx="16">
                  <c:v>0.90241677249391816</c:v>
                </c:pt>
                <c:pt idx="17">
                  <c:v>0.87601309261554861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185-443D-A4AB-B449EC54ABC3}"/>
            </c:ext>
          </c:extLst>
        </c:ser>
        <c:ser>
          <c:idx val="0"/>
          <c:order val="3"/>
          <c:tx>
            <c:strRef>
              <c:f>'Gráfico 5'!$B$39</c:f>
              <c:strCache>
                <c:ptCount val="1"/>
                <c:pt idx="0">
                  <c:v>Ecuador vs Perú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7"/>
              <c:layout>
                <c:manualLayout>
                  <c:x val="-1.9591815181518181E-2"/>
                  <c:y val="5.521109150307954E-2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/>
              </c:extLst>
            </c:dLbl>
            <c:numFmt formatCode="#,##0.00" sourceLinked="0"/>
            <c:spPr>
              <a:ln w="6350">
                <a:solidFill>
                  <a:srgbClr val="C00000"/>
                </a:solidFill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lang="es-ES" sz="1200"/>
                </a:pPr>
                <a:endParaRPr lang="es-EC"/>
              </a:p>
            </c:txPr>
            <c:dLblPos val="b"/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'Gráfico 5'!$C$31:$T$32</c:f>
              <c:strCach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strCache>
            </c:strRef>
          </c:cat>
          <c:val>
            <c:numRef>
              <c:f>'Gráfico 5'!$C$39:$T$39</c:f>
              <c:numCache>
                <c:formatCode>General</c:formatCode>
                <c:ptCount val="18"/>
                <c:pt idx="0">
                  <c:v>0.99999999999999989</c:v>
                </c:pt>
                <c:pt idx="1">
                  <c:v>0.96330385710584565</c:v>
                </c:pt>
                <c:pt idx="2">
                  <c:v>1.0458180465409574</c:v>
                </c:pt>
                <c:pt idx="3">
                  <c:v>1.0123700956799428</c:v>
                </c:pt>
                <c:pt idx="4">
                  <c:v>0.98150628446787458</c:v>
                </c:pt>
                <c:pt idx="5">
                  <c:v>0.96619469177938855</c:v>
                </c:pt>
                <c:pt idx="6">
                  <c:v>0.93723971770265457</c:v>
                </c:pt>
                <c:pt idx="7">
                  <c:v>0.91888250500224977</c:v>
                </c:pt>
                <c:pt idx="8">
                  <c:v>0.89503706464111343</c:v>
                </c:pt>
                <c:pt idx="9">
                  <c:v>0.88875156558176738</c:v>
                </c:pt>
                <c:pt idx="10">
                  <c:v>0.88621775888720866</c:v>
                </c:pt>
                <c:pt idx="11">
                  <c:v>0.89680843376579256</c:v>
                </c:pt>
                <c:pt idx="12">
                  <c:v>0.87524529622926495</c:v>
                </c:pt>
                <c:pt idx="13">
                  <c:v>0.86418347771894888</c:v>
                </c:pt>
                <c:pt idx="14">
                  <c:v>0.87490685965715165</c:v>
                </c:pt>
                <c:pt idx="15">
                  <c:v>0.8129887557994786</c:v>
                </c:pt>
                <c:pt idx="16">
                  <c:v>0.74493178052754661</c:v>
                </c:pt>
                <c:pt idx="17">
                  <c:v>0.7077341248903295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185-443D-A4AB-B449EC54ABC3}"/>
            </c:ext>
          </c:extLst>
        </c:ser>
        <c:ser>
          <c:idx val="1"/>
          <c:order val="4"/>
          <c:tx>
            <c:strRef>
              <c:f>'Gráfico 5'!$B$40</c:f>
              <c:strCache>
                <c:ptCount val="1"/>
                <c:pt idx="0">
                  <c:v>Ecuador vs Uruguay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cat>
            <c:strRef>
              <c:f>'Gráfico 5'!$C$31:$T$32</c:f>
              <c:strCach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strCache>
            </c:strRef>
          </c:cat>
          <c:val>
            <c:numRef>
              <c:f>'Gráfico 5'!$C$40:$T$40</c:f>
              <c:numCache>
                <c:formatCode>General</c:formatCode>
                <c:ptCount val="18"/>
                <c:pt idx="0">
                  <c:v>1</c:v>
                </c:pt>
                <c:pt idx="1">
                  <c:v>0.99774033469728562</c:v>
                </c:pt>
                <c:pt idx="2">
                  <c:v>1.144643582952666</c:v>
                </c:pt>
                <c:pt idx="3">
                  <c:v>1.1191250943190192</c:v>
                </c:pt>
                <c:pt idx="4">
                  <c:v>1.1061692354181154</c:v>
                </c:pt>
                <c:pt idx="5">
                  <c:v>1.1183362091522062</c:v>
                </c:pt>
                <c:pt idx="6">
                  <c:v>1.129889972701914</c:v>
                </c:pt>
                <c:pt idx="7">
                  <c:v>1.1355747792648672</c:v>
                </c:pt>
                <c:pt idx="8">
                  <c:v>1.1413510406735161</c:v>
                </c:pt>
                <c:pt idx="9">
                  <c:v>1.0952110332899532</c:v>
                </c:pt>
                <c:pt idx="10">
                  <c:v>1.0614010239473788</c:v>
                </c:pt>
                <c:pt idx="11">
                  <c:v>1.1239143728117629</c:v>
                </c:pt>
                <c:pt idx="12">
                  <c:v>1.0852865461771464</c:v>
                </c:pt>
                <c:pt idx="13">
                  <c:v>1.0597319242302201</c:v>
                </c:pt>
                <c:pt idx="14">
                  <c:v>1.0768924300918783</c:v>
                </c:pt>
                <c:pt idx="15">
                  <c:v>1.0089993805753446</c:v>
                </c:pt>
                <c:pt idx="16">
                  <c:v>0.92724182596427385</c:v>
                </c:pt>
                <c:pt idx="17">
                  <c:v>0.88503611763269052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185-443D-A4AB-B449EC54ABC3}"/>
            </c:ext>
          </c:extLst>
        </c:ser>
        <c:dLbls/>
        <c:marker val="1"/>
        <c:axId val="176596096"/>
        <c:axId val="176597632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2"/>
                <c:order val="0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'Gráfico 5ant'!$B$35</c15:sqref>
                        </c15:formulaRef>
                      </c:ext>
                    </c:extLst>
                    <c:strCache>
                      <c:ptCount val="1"/>
                      <c:pt idx="0">
                        <c:v>Ecuador vs Argentina </c:v>
                      </c:pt>
                    </c:strCache>
                  </c:strRef>
                </c:tx>
                <c:spPr>
                  <a:ln>
                    <a:solidFill>
                      <a:srgbClr val="FFFF00"/>
                    </a:solidFill>
                  </a:ln>
                </c:spPr>
                <c:marker>
                  <c:symbol val="none"/>
                </c:marker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'Gráfico 5'!$C$31:$T$32</c15:sqref>
                        </c15:formulaRef>
                      </c:ext>
                    </c:extLst>
                    <c:strCache>
                      <c:ptCount val="18"/>
                      <c:pt idx="0">
                        <c:v>2000</c:v>
                      </c:pt>
                      <c:pt idx="1">
                        <c:v>2001</c:v>
                      </c:pt>
                      <c:pt idx="2">
                        <c:v>2002</c:v>
                      </c:pt>
                      <c:pt idx="3">
                        <c:v>2003</c:v>
                      </c:pt>
                      <c:pt idx="4">
                        <c:v>2004</c:v>
                      </c:pt>
                      <c:pt idx="5">
                        <c:v>2005</c:v>
                      </c:pt>
                      <c:pt idx="6">
                        <c:v>2006</c:v>
                      </c:pt>
                      <c:pt idx="7">
                        <c:v>2007</c:v>
                      </c:pt>
                      <c:pt idx="8">
                        <c:v>2008</c:v>
                      </c:pt>
                      <c:pt idx="9">
                        <c:v>2009</c:v>
                      </c:pt>
                      <c:pt idx="10">
                        <c:v>2010</c:v>
                      </c:pt>
                      <c:pt idx="11">
                        <c:v>2011</c:v>
                      </c:pt>
                      <c:pt idx="12">
                        <c:v>2012</c:v>
                      </c:pt>
                      <c:pt idx="13">
                        <c:v>2013</c:v>
                      </c:pt>
                      <c:pt idx="14">
                        <c:v>2014</c:v>
                      </c:pt>
                      <c:pt idx="15">
                        <c:v>2015</c:v>
                      </c:pt>
                      <c:pt idx="16">
                        <c:v>2016</c:v>
                      </c:pt>
                      <c:pt idx="17">
                        <c:v>2017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'Gráfico 5ant'!$C$35:$R$35</c15:sqref>
                        </c15:formulaRef>
                      </c:ext>
                    </c:extLst>
                    <c:numCache>
                      <c:formatCode>0.0000</c:formatCode>
                      <c:ptCount val="16"/>
                      <c:pt idx="0" formatCode="0">
                        <c:v>1</c:v>
                      </c:pt>
                      <c:pt idx="1">
                        <c:v>1.0109114980950944</c:v>
                      </c:pt>
                      <c:pt idx="2">
                        <c:v>1.1215360929917044</c:v>
                      </c:pt>
                      <c:pt idx="3">
                        <c:v>1.1115714580089753</c:v>
                      </c:pt>
                      <c:pt idx="4">
                        <c:v>1.0960232710780284</c:v>
                      </c:pt>
                      <c:pt idx="5">
                        <c:v>1.1036111513892997</c:v>
                      </c:pt>
                      <c:pt idx="6">
                        <c:v>1.0670585877665559</c:v>
                      </c:pt>
                      <c:pt idx="7">
                        <c:v>1.0475827690423682</c:v>
                      </c:pt>
                      <c:pt idx="8">
                        <c:v>1.0956393433980363</c:v>
                      </c:pt>
                      <c:pt idx="9">
                        <c:v>1.1632788379548502</c:v>
                      </c:pt>
                      <c:pt idx="10">
                        <c:v>1.1412751160429455</c:v>
                      </c:pt>
                      <c:pt idx="11">
                        <c:v>1.1605375629542969</c:v>
                      </c:pt>
                      <c:pt idx="12">
                        <c:v>1.2281353585368895</c:v>
                      </c:pt>
                      <c:pt idx="13">
                        <c:v>1.2237288823281083</c:v>
                      </c:pt>
                      <c:pt idx="14">
                        <c:v>1.2297207723213783</c:v>
                      </c:pt>
                      <c:pt idx="15">
                        <c:v>1.2182558287229657</c:v>
                      </c:pt>
                    </c:numCache>
                  </c:numRef>
                </c: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5-9185-443D-A4AB-B449EC54ABC3}"/>
                  </c:ext>
                </c:extLst>
              </c15:ser>
            </c15:filteredLineSeries>
            <c15:filteredLineSeries>
              <c15:ser>
                <c:idx val="4"/>
                <c:order val="1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'Gráfico 5ant'!$B$36</c15:sqref>
                        </c15:formulaRef>
                      </c:ext>
                    </c:extLst>
                    <c:strCache>
                      <c:ptCount val="1"/>
                      <c:pt idx="0">
                        <c:v>Ecuador vs Brasil </c:v>
                      </c:pt>
                    </c:strCache>
                  </c:strRef>
                </c:tx>
                <c:spPr>
                  <a:ln>
                    <a:solidFill>
                      <a:srgbClr val="FF0000"/>
                    </a:solidFill>
                  </a:ln>
                </c:spPr>
                <c:marker>
                  <c:symbol val="none"/>
                </c:marker>
                <c:cat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'Gráfico 5'!$C$31:$T$32</c15:sqref>
                        </c15:formulaRef>
                      </c:ext>
                    </c:extLst>
                    <c:strCache>
                      <c:ptCount val="18"/>
                      <c:pt idx="0">
                        <c:v>2000</c:v>
                      </c:pt>
                      <c:pt idx="1">
                        <c:v>2001</c:v>
                      </c:pt>
                      <c:pt idx="2">
                        <c:v>2002</c:v>
                      </c:pt>
                      <c:pt idx="3">
                        <c:v>2003</c:v>
                      </c:pt>
                      <c:pt idx="4">
                        <c:v>2004</c:v>
                      </c:pt>
                      <c:pt idx="5">
                        <c:v>2005</c:v>
                      </c:pt>
                      <c:pt idx="6">
                        <c:v>2006</c:v>
                      </c:pt>
                      <c:pt idx="7">
                        <c:v>2007</c:v>
                      </c:pt>
                      <c:pt idx="8">
                        <c:v>2008</c:v>
                      </c:pt>
                      <c:pt idx="9">
                        <c:v>2009</c:v>
                      </c:pt>
                      <c:pt idx="10">
                        <c:v>2010</c:v>
                      </c:pt>
                      <c:pt idx="11">
                        <c:v>2011</c:v>
                      </c:pt>
                      <c:pt idx="12">
                        <c:v>2012</c:v>
                      </c:pt>
                      <c:pt idx="13">
                        <c:v>2013</c:v>
                      </c:pt>
                      <c:pt idx="14">
                        <c:v>2014</c:v>
                      </c:pt>
                      <c:pt idx="15">
                        <c:v>2015</c:v>
                      </c:pt>
                      <c:pt idx="16">
                        <c:v>2016</c:v>
                      </c:pt>
                      <c:pt idx="17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'Gráfico 5ant'!$C$36:$R$36</c15:sqref>
                        </c15:formulaRef>
                      </c:ext>
                    </c:extLst>
                    <c:numCache>
                      <c:formatCode>0.00000</c:formatCode>
                      <c:ptCount val="16"/>
                      <c:pt idx="0" formatCode="0">
                        <c:v>1.0000000000000002</c:v>
                      </c:pt>
                      <c:pt idx="1">
                        <c:v>0.96761155239006214</c:v>
                      </c:pt>
                      <c:pt idx="2">
                        <c:v>0.97085430365139347</c:v>
                      </c:pt>
                      <c:pt idx="3">
                        <c:v>0.99059465778723799</c:v>
                      </c:pt>
                      <c:pt idx="4">
                        <c:v>0.97505327855193191</c:v>
                      </c:pt>
                      <c:pt idx="5">
                        <c:v>1.0164267989891704</c:v>
                      </c:pt>
                      <c:pt idx="6">
                        <c:v>1.0103798517399316</c:v>
                      </c:pt>
                      <c:pt idx="7">
                        <c:v>0.98906228416712794</c:v>
                      </c:pt>
                      <c:pt idx="8">
                        <c:v>1.0101210862762735</c:v>
                      </c:pt>
                      <c:pt idx="9">
                        <c:v>1.0274776633075982</c:v>
                      </c:pt>
                      <c:pt idx="10">
                        <c:v>1.030793449457625</c:v>
                      </c:pt>
                      <c:pt idx="11">
                        <c:v>1.0583277366089734</c:v>
                      </c:pt>
                      <c:pt idx="12">
                        <c:v>1.098095240109678</c:v>
                      </c:pt>
                      <c:pt idx="13">
                        <c:v>1.0897078770710873</c:v>
                      </c:pt>
                      <c:pt idx="14">
                        <c:v>1.1137644609379578</c:v>
                      </c:pt>
                      <c:pt idx="15">
                        <c:v>1.1482894839099342</c:v>
                      </c:pt>
                    </c:numCache>
                  </c:numRef>
                </c:val>
                <c:smooth val="0"/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6-9185-443D-A4AB-B449EC54ABC3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'Gráfico 5ant'!$B$42</c15:sqref>
                        </c15:formulaRef>
                      </c:ext>
                    </c:extLst>
                    <c:strCache>
                      <c:ptCount val="1"/>
                      <c:pt idx="0">
                        <c:v>Ecuador vs Costa Rica</c:v>
                      </c:pt>
                    </c:strCache>
                  </c:strRef>
                </c:tx>
                <c:marker>
                  <c:symbol val="none"/>
                </c:marker>
                <c:cat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'Gráfico 5'!$C$31:$T$32</c15:sqref>
                        </c15:formulaRef>
                      </c:ext>
                    </c:extLst>
                    <c:strCache>
                      <c:ptCount val="18"/>
                      <c:pt idx="0">
                        <c:v>2000</c:v>
                      </c:pt>
                      <c:pt idx="1">
                        <c:v>2001</c:v>
                      </c:pt>
                      <c:pt idx="2">
                        <c:v>2002</c:v>
                      </c:pt>
                      <c:pt idx="3">
                        <c:v>2003</c:v>
                      </c:pt>
                      <c:pt idx="4">
                        <c:v>2004</c:v>
                      </c:pt>
                      <c:pt idx="5">
                        <c:v>2005</c:v>
                      </c:pt>
                      <c:pt idx="6">
                        <c:v>2006</c:v>
                      </c:pt>
                      <c:pt idx="7">
                        <c:v>2007</c:v>
                      </c:pt>
                      <c:pt idx="8">
                        <c:v>2008</c:v>
                      </c:pt>
                      <c:pt idx="9">
                        <c:v>2009</c:v>
                      </c:pt>
                      <c:pt idx="10">
                        <c:v>2010</c:v>
                      </c:pt>
                      <c:pt idx="11">
                        <c:v>2011</c:v>
                      </c:pt>
                      <c:pt idx="12">
                        <c:v>2012</c:v>
                      </c:pt>
                      <c:pt idx="13">
                        <c:v>2013</c:v>
                      </c:pt>
                      <c:pt idx="14">
                        <c:v>2014</c:v>
                      </c:pt>
                      <c:pt idx="15">
                        <c:v>2015</c:v>
                      </c:pt>
                      <c:pt idx="16">
                        <c:v>2016</c:v>
                      </c:pt>
                      <c:pt idx="17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'Gráfico 5ant'!$C$42:$R$42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1</c:v>
                      </c:pt>
                      <c:pt idx="1">
                        <c:v>0.98952244225126607</c:v>
                      </c:pt>
                      <c:pt idx="2">
                        <c:v>0.97893963766966219</c:v>
                      </c:pt>
                      <c:pt idx="3">
                        <c:v>0.96662758745668564</c:v>
                      </c:pt>
                      <c:pt idx="4">
                        <c:v>0.94890026139892014</c:v>
                      </c:pt>
                      <c:pt idx="5">
                        <c:v>0.96736379094909364</c:v>
                      </c:pt>
                      <c:pt idx="6">
                        <c:v>0.93113534149605071</c:v>
                      </c:pt>
                      <c:pt idx="7">
                        <c:v>0.91842021554782771</c:v>
                      </c:pt>
                      <c:pt idx="8">
                        <c:v>0.97103594409970873</c:v>
                      </c:pt>
                      <c:pt idx="9">
                        <c:v>0.98030105504390219</c:v>
                      </c:pt>
                      <c:pt idx="10">
                        <c:v>1.014215944439804</c:v>
                      </c:pt>
                      <c:pt idx="11">
                        <c:v>1.0375519814015026</c:v>
                      </c:pt>
                      <c:pt idx="12">
                        <c:v>1.1076172864261251</c:v>
                      </c:pt>
                      <c:pt idx="13">
                        <c:v>1.0962886830248912</c:v>
                      </c:pt>
                      <c:pt idx="14">
                        <c:v>1.1044580468899208</c:v>
                      </c:pt>
                      <c:pt idx="15">
                        <c:v>1.0925792727503116</c:v>
                      </c:pt>
                    </c:numCache>
                  </c:numRef>
                </c:val>
                <c:smooth val="0"/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7-9185-443D-A4AB-B449EC54ABC3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'Gráfico 5ant'!$B$43</c15:sqref>
                        </c15:formulaRef>
                      </c:ext>
                    </c:extLst>
                    <c:strCache>
                      <c:ptCount val="1"/>
                      <c:pt idx="0">
                        <c:v>Ecuador vs México </c:v>
                      </c:pt>
                    </c:strCache>
                  </c:strRef>
                </c:tx>
                <c:spPr>
                  <a:ln>
                    <a:solidFill>
                      <a:schemeClr val="tx1"/>
                    </a:solidFill>
                  </a:ln>
                </c:spPr>
                <c:marker>
                  <c:symbol val="none"/>
                </c:marker>
                <c:cat>
                  <c:str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'Gráfico 5'!$C$31:$T$32</c15:sqref>
                        </c15:formulaRef>
                      </c:ext>
                    </c:extLst>
                    <c:strCache>
                      <c:ptCount val="18"/>
                      <c:pt idx="0">
                        <c:v>2000</c:v>
                      </c:pt>
                      <c:pt idx="1">
                        <c:v>2001</c:v>
                      </c:pt>
                      <c:pt idx="2">
                        <c:v>2002</c:v>
                      </c:pt>
                      <c:pt idx="3">
                        <c:v>2003</c:v>
                      </c:pt>
                      <c:pt idx="4">
                        <c:v>2004</c:v>
                      </c:pt>
                      <c:pt idx="5">
                        <c:v>2005</c:v>
                      </c:pt>
                      <c:pt idx="6">
                        <c:v>2006</c:v>
                      </c:pt>
                      <c:pt idx="7">
                        <c:v>2007</c:v>
                      </c:pt>
                      <c:pt idx="8">
                        <c:v>2008</c:v>
                      </c:pt>
                      <c:pt idx="9">
                        <c:v>2009</c:v>
                      </c:pt>
                      <c:pt idx="10">
                        <c:v>2010</c:v>
                      </c:pt>
                      <c:pt idx="11">
                        <c:v>2011</c:v>
                      </c:pt>
                      <c:pt idx="12">
                        <c:v>2012</c:v>
                      </c:pt>
                      <c:pt idx="13">
                        <c:v>2013</c:v>
                      </c:pt>
                      <c:pt idx="14">
                        <c:v>2014</c:v>
                      </c:pt>
                      <c:pt idx="15">
                        <c:v>2015</c:v>
                      </c:pt>
                      <c:pt idx="16">
                        <c:v>2016</c:v>
                      </c:pt>
                      <c:pt idx="17">
                        <c:v>2017</c:v>
                      </c:pt>
                    </c:strCache>
                  </c:strRef>
                </c:cat>
                <c:val>
                  <c:numRef>
                    <c:extLst xmlns:c15="http://schemas.microsoft.com/office/drawing/2012/chart" xmlns:c16r2="http://schemas.microsoft.com/office/drawing/2015/06/chart">
                      <c:ext xmlns:c15="http://schemas.microsoft.com/office/drawing/2012/chart" uri="{02D57815-91ED-43cb-92C2-25804820EDAC}">
                        <c15:formulaRef>
                          <c15:sqref>'Gráfico 5ant'!$C$43:$R$43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0">
                        <c:v>1</c:v>
                      </c:pt>
                      <c:pt idx="1">
                        <c:v>0.97556521711327659</c:v>
                      </c:pt>
                      <c:pt idx="2">
                        <c:v>0.98622720201860581</c:v>
                      </c:pt>
                      <c:pt idx="3">
                        <c:v>0.99595895514265775</c:v>
                      </c:pt>
                      <c:pt idx="4">
                        <c:v>0.97905714488475981</c:v>
                      </c:pt>
                      <c:pt idx="5">
                        <c:v>0.99778969841387954</c:v>
                      </c:pt>
                      <c:pt idx="6">
                        <c:v>0.99101311774385814</c:v>
                      </c:pt>
                      <c:pt idx="7">
                        <c:v>0.99722170304916236</c:v>
                      </c:pt>
                      <c:pt idx="8">
                        <c:v>1.0620209298497281</c:v>
                      </c:pt>
                      <c:pt idx="9">
                        <c:v>1.1142772504460461</c:v>
                      </c:pt>
                      <c:pt idx="10">
                        <c:v>1.1888593112134989</c:v>
                      </c:pt>
                      <c:pt idx="11">
                        <c:v>1.2040791984315735</c:v>
                      </c:pt>
                      <c:pt idx="12">
                        <c:v>1.2539017862260144</c:v>
                      </c:pt>
                      <c:pt idx="13">
                        <c:v>1.2534505690733715</c:v>
                      </c:pt>
                      <c:pt idx="14">
                        <c:v>1.2407752273218426</c:v>
                      </c:pt>
                      <c:pt idx="15">
                        <c:v>1.225670560742433</c:v>
                      </c:pt>
                    </c:numCache>
                  </c:numRef>
                </c:val>
                <c:smooth val="0"/>
                <c:extLst xmlns:c15="http://schemas.microsoft.com/office/drawing/2012/chart" xmlns:c16r2="http://schemas.microsoft.com/office/drawing/2015/06/chart">
                  <c:ext xmlns:c16="http://schemas.microsoft.com/office/drawing/2014/chart" uri="{C3380CC4-5D6E-409C-BE32-E72D297353CC}">
                    <c16:uniqueId val="{00000008-9185-443D-A4AB-B449EC54ABC3}"/>
                  </c:ext>
                </c:extLst>
              </c15:ser>
            </c15:filteredLineSeries>
          </c:ext>
        </c:extLst>
      </c:lineChart>
      <c:catAx>
        <c:axId val="176596096"/>
        <c:scaling>
          <c:orientation val="minMax"/>
        </c:scaling>
        <c:axPos val="b"/>
        <c:numFmt formatCode="General" sourceLinked="0"/>
        <c:tickLblPos val="nextTo"/>
        <c:txPr>
          <a:bodyPr rot="-5400000" vert="horz"/>
          <a:lstStyle/>
          <a:p>
            <a:pPr>
              <a:defRPr lang="es-ES" sz="1400"/>
            </a:pPr>
            <a:endParaRPr lang="es-EC"/>
          </a:p>
        </c:txPr>
        <c:crossAx val="176597632"/>
        <c:crosses val="autoZero"/>
        <c:auto val="1"/>
        <c:lblAlgn val="ctr"/>
        <c:lblOffset val="100"/>
      </c:catAx>
      <c:valAx>
        <c:axId val="176597632"/>
        <c:scaling>
          <c:orientation val="minMax"/>
          <c:max val="1.2"/>
          <c:min val="0.60000000000000064"/>
        </c:scaling>
        <c:axPos val="l"/>
        <c:numFmt formatCode="General" sourceLinked="1"/>
        <c:tickLblPos val="nextTo"/>
        <c:txPr>
          <a:bodyPr/>
          <a:lstStyle/>
          <a:p>
            <a:pPr>
              <a:defRPr lang="es-ES" sz="1400"/>
            </a:pPr>
            <a:endParaRPr lang="es-EC"/>
          </a:p>
        </c:txPr>
        <c:crossAx val="176596096"/>
        <c:crosses val="autoZero"/>
        <c:crossBetween val="between"/>
        <c:majorUnit val="0.1"/>
      </c:valAx>
    </c:plotArea>
    <c:legend>
      <c:legendPos val="b"/>
      <c:layout>
        <c:manualLayout>
          <c:xMode val="edge"/>
          <c:yMode val="edge"/>
          <c:x val="2.9871720119721474E-3"/>
          <c:y val="0.82543562263051184"/>
          <c:w val="0.99467351589288566"/>
          <c:h val="0.17456437736949709"/>
        </c:manualLayout>
      </c:layout>
      <c:txPr>
        <a:bodyPr/>
        <a:lstStyle/>
        <a:p>
          <a:pPr>
            <a:defRPr lang="es-ES" sz="1400"/>
          </a:pPr>
          <a:endParaRPr lang="es-EC"/>
        </a:p>
      </c:txPr>
    </c:legend>
    <c:plotVisOnly val="1"/>
    <c:dispBlanksAs val="gap"/>
  </c:chart>
  <c:spPr>
    <a:ln>
      <a:noFill/>
    </a:ln>
  </c:spPr>
  <c:txPr>
    <a:bodyPr/>
    <a:lstStyle/>
    <a:p>
      <a:pPr>
        <a:defRPr sz="800"/>
      </a:pPr>
      <a:endParaRPr lang="es-EC"/>
    </a:p>
  </c:txPr>
  <c:externalData r:id="rId1"/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'Salario min. AL'!$B$5</c:f>
              <c:strCache>
                <c:ptCount val="1"/>
                <c:pt idx="0">
                  <c:v>Salario en dólares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Pt>
            <c:idx val="5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E43-4972-BA6E-ABC7380D76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s-ES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'Salario min. AL'!$A$6:$A$24</c:f>
              <c:strCache>
                <c:ptCount val="19"/>
                <c:pt idx="0">
                  <c:v>Panamá</c:v>
                </c:pt>
                <c:pt idx="1">
                  <c:v>Argentina</c:v>
                </c:pt>
                <c:pt idx="2">
                  <c:v>Costa Rica</c:v>
                </c:pt>
                <c:pt idx="3">
                  <c:v>Uruguay</c:v>
                </c:pt>
                <c:pt idx="4">
                  <c:v>Chile</c:v>
                </c:pt>
                <c:pt idx="5">
                  <c:v>Ecuador</c:v>
                </c:pt>
                <c:pt idx="6">
                  <c:v>Guatemala</c:v>
                </c:pt>
                <c:pt idx="7">
                  <c:v>Paraguay</c:v>
                </c:pt>
                <c:pt idx="8">
                  <c:v>Honduras</c:v>
                </c:pt>
                <c:pt idx="9">
                  <c:v>El Salvador</c:v>
                </c:pt>
                <c:pt idx="10">
                  <c:v>Brasil</c:v>
                </c:pt>
                <c:pt idx="11">
                  <c:v>Bolivia</c:v>
                </c:pt>
                <c:pt idx="12">
                  <c:v>República Dominicana</c:v>
                </c:pt>
                <c:pt idx="13">
                  <c:v>Colombia</c:v>
                </c:pt>
                <c:pt idx="14">
                  <c:v>Perú</c:v>
                </c:pt>
                <c:pt idx="15">
                  <c:v>Venezuela</c:v>
                </c:pt>
                <c:pt idx="16">
                  <c:v>México</c:v>
                </c:pt>
                <c:pt idx="17">
                  <c:v>Nicaragua</c:v>
                </c:pt>
                <c:pt idx="18">
                  <c:v>Cuba</c:v>
                </c:pt>
              </c:strCache>
            </c:strRef>
          </c:cat>
          <c:val>
            <c:numRef>
              <c:f>'Salario min. AL'!$B$6:$B$24</c:f>
              <c:numCache>
                <c:formatCode>"$"\ #,##0_);[Red]\("$"\ #,##0\)</c:formatCode>
                <c:ptCount val="19"/>
                <c:pt idx="0">
                  <c:v>744</c:v>
                </c:pt>
                <c:pt idx="1">
                  <c:v>513</c:v>
                </c:pt>
                <c:pt idx="2">
                  <c:v>512</c:v>
                </c:pt>
                <c:pt idx="3">
                  <c:v>431</c:v>
                </c:pt>
                <c:pt idx="4">
                  <c:v>413</c:v>
                </c:pt>
                <c:pt idx="5">
                  <c:v>386</c:v>
                </c:pt>
                <c:pt idx="6">
                  <c:v>380</c:v>
                </c:pt>
                <c:pt idx="7">
                  <c:v>368</c:v>
                </c:pt>
                <c:pt idx="8">
                  <c:v>341</c:v>
                </c:pt>
                <c:pt idx="9">
                  <c:v>300</c:v>
                </c:pt>
                <c:pt idx="10">
                  <c:v>295</c:v>
                </c:pt>
                <c:pt idx="11">
                  <c:v>289</c:v>
                </c:pt>
                <c:pt idx="12">
                  <c:v>288</c:v>
                </c:pt>
                <c:pt idx="13">
                  <c:v>282</c:v>
                </c:pt>
                <c:pt idx="14">
                  <c:v>263</c:v>
                </c:pt>
                <c:pt idx="15">
                  <c:v>238</c:v>
                </c:pt>
                <c:pt idx="16">
                  <c:v>141</c:v>
                </c:pt>
                <c:pt idx="17">
                  <c:v>115</c:v>
                </c:pt>
                <c:pt idx="18" formatCode="&quot;$&quot;#,##0.0;[Red]&quot;$&quot;\-#,##0.0">
                  <c:v>29.6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E43-4972-BA6E-ABC7380D763F}"/>
            </c:ext>
          </c:extLst>
        </c:ser>
        <c:dLbls/>
        <c:gapWidth val="50"/>
        <c:axId val="177177728"/>
        <c:axId val="177179648"/>
      </c:barChart>
      <c:catAx>
        <c:axId val="17717772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s-E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77179648"/>
        <c:crosses val="autoZero"/>
        <c:auto val="1"/>
        <c:lblAlgn val="ctr"/>
        <c:lblOffset val="100"/>
      </c:catAx>
      <c:valAx>
        <c:axId val="177179648"/>
        <c:scaling>
          <c:orientation val="minMax"/>
        </c:scaling>
        <c:delete val="1"/>
        <c:axPos val="l"/>
        <c:numFmt formatCode="&quot;$&quot;\ #,##0_);[Red]\(&quot;$&quot;\ #,##0\)" sourceLinked="1"/>
        <c:majorTickMark val="none"/>
        <c:tickLblPos val="none"/>
        <c:crossAx val="17717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300">
          <a:solidFill>
            <a:schemeClr val="tx1"/>
          </a:solidFill>
        </a:defRPr>
      </a:pPr>
      <a:endParaRPr lang="es-EC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EC"/>
  <c:chart>
    <c:autoTitleDeleted val="1"/>
    <c:plotArea>
      <c:layout>
        <c:manualLayout>
          <c:layoutTarget val="inner"/>
          <c:xMode val="edge"/>
          <c:yMode val="edge"/>
          <c:x val="2.7110289587184241E-2"/>
          <c:y val="0.18055555555555552"/>
          <c:w val="0.9457794208256316"/>
          <c:h val="0.40239100320793236"/>
        </c:manualLayout>
      </c:layout>
      <c:barChart>
        <c:barDir val="col"/>
        <c:grouping val="clustered"/>
        <c:ser>
          <c:idx val="0"/>
          <c:order val="0"/>
          <c:tx>
            <c:strRef>
              <c:f>Hoja1!$C$2</c:f>
              <c:strCache>
                <c:ptCount val="1"/>
                <c:pt idx="0">
                  <c:v>Porcentaje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Pt>
            <c:idx val="3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s-ES" sz="11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EC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Hoja1!$B$3:$B$18</c:f>
              <c:strCache>
                <c:ptCount val="16"/>
                <c:pt idx="0">
                  <c:v>Argentina </c:v>
                </c:pt>
                <c:pt idx="1">
                  <c:v>Brasil </c:v>
                </c:pt>
                <c:pt idx="2">
                  <c:v>Venezuela </c:v>
                </c:pt>
                <c:pt idx="3">
                  <c:v>Ecuador </c:v>
                </c:pt>
                <c:pt idx="4">
                  <c:v>Bolivia </c:v>
                </c:pt>
                <c:pt idx="5">
                  <c:v>Cuba </c:v>
                </c:pt>
                <c:pt idx="6">
                  <c:v>Paraguay </c:v>
                </c:pt>
                <c:pt idx="7">
                  <c:v>México </c:v>
                </c:pt>
                <c:pt idx="8">
                  <c:v>Colombia </c:v>
                </c:pt>
                <c:pt idx="9">
                  <c:v>Chile </c:v>
                </c:pt>
                <c:pt idx="10">
                  <c:v>Nicaragua </c:v>
                </c:pt>
                <c:pt idx="11">
                  <c:v>Costa Rica </c:v>
                </c:pt>
                <c:pt idx="12">
                  <c:v>Unión Europea </c:v>
                </c:pt>
                <c:pt idx="13">
                  <c:v>Canadá </c:v>
                </c:pt>
                <c:pt idx="14">
                  <c:v>Estados Unidos </c:v>
                </c:pt>
                <c:pt idx="15">
                  <c:v>Perú </c:v>
                </c:pt>
              </c:strCache>
            </c:strRef>
          </c:cat>
          <c:val>
            <c:numRef>
              <c:f>Hoja1!$C$3:$C$18</c:f>
              <c:numCache>
                <c:formatCode>General</c:formatCode>
                <c:ptCount val="16"/>
                <c:pt idx="0">
                  <c:v>13.7</c:v>
                </c:pt>
                <c:pt idx="1">
                  <c:v>13.5</c:v>
                </c:pt>
                <c:pt idx="2">
                  <c:v>12.7</c:v>
                </c:pt>
                <c:pt idx="3">
                  <c:v>12.3</c:v>
                </c:pt>
                <c:pt idx="4">
                  <c:v>11.7</c:v>
                </c:pt>
                <c:pt idx="5">
                  <c:v>10.200000000000001</c:v>
                </c:pt>
                <c:pt idx="6">
                  <c:v>9.8000000000000007</c:v>
                </c:pt>
                <c:pt idx="7">
                  <c:v>7</c:v>
                </c:pt>
                <c:pt idx="8">
                  <c:v>6.6</c:v>
                </c:pt>
                <c:pt idx="9">
                  <c:v>6</c:v>
                </c:pt>
                <c:pt idx="10">
                  <c:v>5.7</c:v>
                </c:pt>
                <c:pt idx="11">
                  <c:v>5.6</c:v>
                </c:pt>
                <c:pt idx="12">
                  <c:v>5.2</c:v>
                </c:pt>
                <c:pt idx="13">
                  <c:v>4.0999999999999996</c:v>
                </c:pt>
                <c:pt idx="14">
                  <c:v>3.5</c:v>
                </c:pt>
                <c:pt idx="15">
                  <c:v>2.4</c:v>
                </c:pt>
              </c:numCache>
            </c:numRef>
          </c:val>
        </c:ser>
        <c:dLbls/>
        <c:gapWidth val="30"/>
        <c:overlap val="-27"/>
        <c:axId val="181638656"/>
        <c:axId val="184031488"/>
      </c:barChart>
      <c:catAx>
        <c:axId val="181638656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lang="es-ES"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s-EC"/>
          </a:p>
        </c:txPr>
        <c:crossAx val="184031488"/>
        <c:crosses val="autoZero"/>
        <c:auto val="1"/>
        <c:lblAlgn val="ctr"/>
        <c:lblOffset val="100"/>
      </c:catAx>
      <c:valAx>
        <c:axId val="184031488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81638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s-EC"/>
    </a:p>
  </c:txPr>
  <c:externalData r:id="rId1"/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DD1223-50F7-4E49-85C1-3BFFD86C89C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ES"/>
        </a:p>
      </dgm:t>
    </dgm:pt>
    <dgm:pt modelId="{E1EA0691-457B-4096-862A-04BC81684299}">
      <dgm:prSet phldrT="[Texto]"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  <a:latin typeface="Franklin Gothic Book" pitchFamily="34" charset="0"/>
            </a:rPr>
            <a:t>Reducida productividad de la industria, baja competitividad</a:t>
          </a:r>
          <a:endParaRPr lang="es-ES" sz="2800" dirty="0">
            <a:solidFill>
              <a:schemeClr val="tx1"/>
            </a:solidFill>
            <a:latin typeface="Franklin Gothic Book" pitchFamily="34" charset="0"/>
          </a:endParaRPr>
        </a:p>
      </dgm:t>
    </dgm:pt>
    <dgm:pt modelId="{2EC9FC24-5138-4650-9793-E0BDBF9AA1B6}" type="parTrans" cxnId="{16D6871F-FF87-431C-9FDE-3FF739C84068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14229565-BB29-4A0E-ABC1-71997299EFD8}" type="sibTrans" cxnId="{16D6871F-FF87-431C-9FDE-3FF739C84068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02D9C205-09F3-41BC-BAB7-029F00EE2C17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  <a:latin typeface="Franklin Gothic Book" pitchFamily="34" charset="0"/>
            </a:rPr>
            <a:t>Rezago en modernización (Caida FBKF).</a:t>
          </a:r>
        </a:p>
      </dgm:t>
    </dgm:pt>
    <dgm:pt modelId="{FE9360CC-6938-4061-ACD8-8BF83655A82D}" type="parTrans" cxnId="{C2EF4755-0D6D-4182-BE5F-395AB372FA86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87E28D8F-DCA6-4AC0-8A81-7E05F458C274}" type="sibTrans" cxnId="{C2EF4755-0D6D-4182-BE5F-395AB372FA86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E8A95962-FA07-407D-BE35-C82966FDDAB5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  <a:latin typeface="Franklin Gothic Book" pitchFamily="34" charset="0"/>
            </a:rPr>
            <a:t>Limitado acceso a mercados</a:t>
          </a:r>
        </a:p>
      </dgm:t>
    </dgm:pt>
    <dgm:pt modelId="{8A2BB720-E60F-495C-8CAB-332E496332F1}" type="parTrans" cxnId="{C6391C4E-96E1-421E-8D7D-FD992D33E9A7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682782DA-5750-46AA-8077-5CFA95F92E23}" type="sibTrans" cxnId="{C6391C4E-96E1-421E-8D7D-FD992D33E9A7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6B2B915D-388B-43B6-8234-7AD855A9EA83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  <a:latin typeface="Franklin Gothic Book" pitchFamily="34" charset="0"/>
            </a:rPr>
            <a:t>Balanza comercial negativa del sector manufacturero</a:t>
          </a:r>
        </a:p>
      </dgm:t>
    </dgm:pt>
    <dgm:pt modelId="{619C20C8-D186-4D92-A5D4-AD0AC5825F21}" type="parTrans" cxnId="{1A094941-397F-4303-9721-45DC5EA02682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D5A79A49-FD57-4924-8392-B79F80CA08B0}" type="sibTrans" cxnId="{1A094941-397F-4303-9721-45DC5EA02682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514E8837-28B7-4FFF-AB3E-5975D0368EB3}">
      <dgm:prSet custT="1"/>
      <dgm:spPr/>
      <dgm:t>
        <a:bodyPr/>
        <a:lstStyle/>
        <a:p>
          <a:r>
            <a:rPr lang="es-EC" sz="2800" dirty="0" smtClean="0">
              <a:solidFill>
                <a:schemeClr val="tx1"/>
              </a:solidFill>
              <a:latin typeface="Franklin Gothic Book" pitchFamily="34" charset="0"/>
            </a:rPr>
            <a:t>Baja productividad de MIPYMES, EPS y Artesanos </a:t>
          </a:r>
          <a:endParaRPr lang="es-EC" sz="2800" dirty="0">
            <a:solidFill>
              <a:schemeClr val="tx1"/>
            </a:solidFill>
            <a:latin typeface="Franklin Gothic Book" pitchFamily="34" charset="0"/>
          </a:endParaRPr>
        </a:p>
      </dgm:t>
    </dgm:pt>
    <dgm:pt modelId="{AE46040D-0EEA-4181-AF06-C36C18A5858D}" type="parTrans" cxnId="{DCFCE994-2937-425D-8D3D-004CC0836E95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BA31FB51-3776-4890-A44F-67E5C06D38E9}" type="sibTrans" cxnId="{DCFCE994-2937-425D-8D3D-004CC0836E95}">
      <dgm:prSet/>
      <dgm:spPr/>
      <dgm:t>
        <a:bodyPr/>
        <a:lstStyle/>
        <a:p>
          <a:endParaRPr lang="es-ES" sz="2000">
            <a:solidFill>
              <a:schemeClr val="tx1"/>
            </a:solidFill>
          </a:endParaRPr>
        </a:p>
      </dgm:t>
    </dgm:pt>
    <dgm:pt modelId="{00368837-729E-46BB-A7EA-964FCB3C8AAA}" type="pres">
      <dgm:prSet presAssocID="{7DDD1223-50F7-4E49-85C1-3BFFD86C89C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C"/>
        </a:p>
      </dgm:t>
    </dgm:pt>
    <dgm:pt modelId="{02013778-8927-48E1-BAB2-EBFE86905A17}" type="pres">
      <dgm:prSet presAssocID="{7DDD1223-50F7-4E49-85C1-3BFFD86C89C1}" presName="Name1" presStyleCnt="0"/>
      <dgm:spPr/>
    </dgm:pt>
    <dgm:pt modelId="{E926E289-758F-4D7C-AD71-6C936163A533}" type="pres">
      <dgm:prSet presAssocID="{7DDD1223-50F7-4E49-85C1-3BFFD86C89C1}" presName="cycle" presStyleCnt="0"/>
      <dgm:spPr/>
    </dgm:pt>
    <dgm:pt modelId="{3E233AEF-6CAD-4C6B-9ABC-6BB6F8D4EA40}" type="pres">
      <dgm:prSet presAssocID="{7DDD1223-50F7-4E49-85C1-3BFFD86C89C1}" presName="srcNode" presStyleLbl="node1" presStyleIdx="0" presStyleCnt="5"/>
      <dgm:spPr/>
    </dgm:pt>
    <dgm:pt modelId="{072DEE34-01EF-48DD-9BB1-6C57F9E58D3D}" type="pres">
      <dgm:prSet presAssocID="{7DDD1223-50F7-4E49-85C1-3BFFD86C89C1}" presName="conn" presStyleLbl="parChTrans1D2" presStyleIdx="0" presStyleCnt="1"/>
      <dgm:spPr/>
      <dgm:t>
        <a:bodyPr/>
        <a:lstStyle/>
        <a:p>
          <a:endParaRPr lang="es-EC"/>
        </a:p>
      </dgm:t>
    </dgm:pt>
    <dgm:pt modelId="{F648B98A-43EE-4B32-A503-16EA3446F731}" type="pres">
      <dgm:prSet presAssocID="{7DDD1223-50F7-4E49-85C1-3BFFD86C89C1}" presName="extraNode" presStyleLbl="node1" presStyleIdx="0" presStyleCnt="5"/>
      <dgm:spPr/>
    </dgm:pt>
    <dgm:pt modelId="{C01FFC64-B5D7-41B7-A400-313E8602D5B0}" type="pres">
      <dgm:prSet presAssocID="{7DDD1223-50F7-4E49-85C1-3BFFD86C89C1}" presName="dstNode" presStyleLbl="node1" presStyleIdx="0" presStyleCnt="5"/>
      <dgm:spPr/>
    </dgm:pt>
    <dgm:pt modelId="{48AFFA65-42E2-4F9D-AB96-844C0826CE65}" type="pres">
      <dgm:prSet presAssocID="{E1EA0691-457B-4096-862A-04BC81684299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184211E-48AC-402B-9085-0898042A2614}" type="pres">
      <dgm:prSet presAssocID="{E1EA0691-457B-4096-862A-04BC81684299}" presName="accent_1" presStyleCnt="0"/>
      <dgm:spPr/>
    </dgm:pt>
    <dgm:pt modelId="{C8F50D67-664C-4A70-A3D4-5622C498FEA2}" type="pres">
      <dgm:prSet presAssocID="{E1EA0691-457B-4096-862A-04BC81684299}" presName="accentRepeatNode" presStyleLbl="solidFgAcc1" presStyleIdx="0" presStyleCnt="5"/>
      <dgm:spPr/>
    </dgm:pt>
    <dgm:pt modelId="{D195192D-C254-4374-B177-A6654B727A47}" type="pres">
      <dgm:prSet presAssocID="{02D9C205-09F3-41BC-BAB7-029F00EE2C1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4DD44C52-3056-4168-94B5-7DC1A8A62E31}" type="pres">
      <dgm:prSet presAssocID="{02D9C205-09F3-41BC-BAB7-029F00EE2C17}" presName="accent_2" presStyleCnt="0"/>
      <dgm:spPr/>
    </dgm:pt>
    <dgm:pt modelId="{F4B07576-42A6-4EE4-BAB0-006C030183B3}" type="pres">
      <dgm:prSet presAssocID="{02D9C205-09F3-41BC-BAB7-029F00EE2C17}" presName="accentRepeatNode" presStyleLbl="solidFgAcc1" presStyleIdx="1" presStyleCnt="5"/>
      <dgm:spPr/>
    </dgm:pt>
    <dgm:pt modelId="{A7484823-E7DA-4AA0-BE22-5397E7EEA50C}" type="pres">
      <dgm:prSet presAssocID="{E8A95962-FA07-407D-BE35-C82966FDDAB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F9B05BD9-A9C3-4AED-95EE-130F9E80E627}" type="pres">
      <dgm:prSet presAssocID="{E8A95962-FA07-407D-BE35-C82966FDDAB5}" presName="accent_3" presStyleCnt="0"/>
      <dgm:spPr/>
    </dgm:pt>
    <dgm:pt modelId="{61A30ACA-AB9F-4E0C-A582-82B4041D292C}" type="pres">
      <dgm:prSet presAssocID="{E8A95962-FA07-407D-BE35-C82966FDDAB5}" presName="accentRepeatNode" presStyleLbl="solidFgAcc1" presStyleIdx="2" presStyleCnt="5"/>
      <dgm:spPr/>
    </dgm:pt>
    <dgm:pt modelId="{A6E42DC7-20C8-4176-9954-402E3D8CF262}" type="pres">
      <dgm:prSet presAssocID="{6B2B915D-388B-43B6-8234-7AD855A9EA83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A43D6F4-553F-4A15-AC63-4B5F1C8B95DE}" type="pres">
      <dgm:prSet presAssocID="{6B2B915D-388B-43B6-8234-7AD855A9EA83}" presName="accent_4" presStyleCnt="0"/>
      <dgm:spPr/>
    </dgm:pt>
    <dgm:pt modelId="{E7E6E98C-795D-41BC-80C1-220D67D15DE6}" type="pres">
      <dgm:prSet presAssocID="{6B2B915D-388B-43B6-8234-7AD855A9EA83}" presName="accentRepeatNode" presStyleLbl="solidFgAcc1" presStyleIdx="3" presStyleCnt="5"/>
      <dgm:spPr/>
    </dgm:pt>
    <dgm:pt modelId="{30D738C4-05B7-497E-82D3-7A2FC5E5E1DA}" type="pres">
      <dgm:prSet presAssocID="{514E8837-28B7-4FFF-AB3E-5975D0368EB3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71275357-648C-4C43-B6E5-30CDB36D46D3}" type="pres">
      <dgm:prSet presAssocID="{514E8837-28B7-4FFF-AB3E-5975D0368EB3}" presName="accent_5" presStyleCnt="0"/>
      <dgm:spPr/>
    </dgm:pt>
    <dgm:pt modelId="{48A9376E-2223-4B51-8729-B741DD81E603}" type="pres">
      <dgm:prSet presAssocID="{514E8837-28B7-4FFF-AB3E-5975D0368EB3}" presName="accentRepeatNode" presStyleLbl="solidFgAcc1" presStyleIdx="4" presStyleCnt="5"/>
      <dgm:spPr/>
    </dgm:pt>
  </dgm:ptLst>
  <dgm:cxnLst>
    <dgm:cxn modelId="{C2EF4755-0D6D-4182-BE5F-395AB372FA86}" srcId="{7DDD1223-50F7-4E49-85C1-3BFFD86C89C1}" destId="{02D9C205-09F3-41BC-BAB7-029F00EE2C17}" srcOrd="1" destOrd="0" parTransId="{FE9360CC-6938-4061-ACD8-8BF83655A82D}" sibTransId="{87E28D8F-DCA6-4AC0-8A81-7E05F458C274}"/>
    <dgm:cxn modelId="{C6391C4E-96E1-421E-8D7D-FD992D33E9A7}" srcId="{7DDD1223-50F7-4E49-85C1-3BFFD86C89C1}" destId="{E8A95962-FA07-407D-BE35-C82966FDDAB5}" srcOrd="2" destOrd="0" parTransId="{8A2BB720-E60F-495C-8CAB-332E496332F1}" sibTransId="{682782DA-5750-46AA-8077-5CFA95F92E23}"/>
    <dgm:cxn modelId="{6AFCE938-6DE2-49D8-8D08-886C3F34BB2A}" type="presOf" srcId="{14229565-BB29-4A0E-ABC1-71997299EFD8}" destId="{072DEE34-01EF-48DD-9BB1-6C57F9E58D3D}" srcOrd="0" destOrd="0" presId="urn:microsoft.com/office/officeart/2008/layout/VerticalCurvedList"/>
    <dgm:cxn modelId="{16D6871F-FF87-431C-9FDE-3FF739C84068}" srcId="{7DDD1223-50F7-4E49-85C1-3BFFD86C89C1}" destId="{E1EA0691-457B-4096-862A-04BC81684299}" srcOrd="0" destOrd="0" parTransId="{2EC9FC24-5138-4650-9793-E0BDBF9AA1B6}" sibTransId="{14229565-BB29-4A0E-ABC1-71997299EFD8}"/>
    <dgm:cxn modelId="{F388BB09-0592-4CFF-B809-314A1A79D978}" type="presOf" srcId="{6B2B915D-388B-43B6-8234-7AD855A9EA83}" destId="{A6E42DC7-20C8-4176-9954-402E3D8CF262}" srcOrd="0" destOrd="0" presId="urn:microsoft.com/office/officeart/2008/layout/VerticalCurvedList"/>
    <dgm:cxn modelId="{31B9FF22-1503-4B35-A685-0062953FDDE6}" type="presOf" srcId="{7DDD1223-50F7-4E49-85C1-3BFFD86C89C1}" destId="{00368837-729E-46BB-A7EA-964FCB3C8AAA}" srcOrd="0" destOrd="0" presId="urn:microsoft.com/office/officeart/2008/layout/VerticalCurvedList"/>
    <dgm:cxn modelId="{1A094941-397F-4303-9721-45DC5EA02682}" srcId="{7DDD1223-50F7-4E49-85C1-3BFFD86C89C1}" destId="{6B2B915D-388B-43B6-8234-7AD855A9EA83}" srcOrd="3" destOrd="0" parTransId="{619C20C8-D186-4D92-A5D4-AD0AC5825F21}" sibTransId="{D5A79A49-FD57-4924-8392-B79F80CA08B0}"/>
    <dgm:cxn modelId="{DB343D13-3FE1-40DC-8CCB-D43728459A09}" type="presOf" srcId="{514E8837-28B7-4FFF-AB3E-5975D0368EB3}" destId="{30D738C4-05B7-497E-82D3-7A2FC5E5E1DA}" srcOrd="0" destOrd="0" presId="urn:microsoft.com/office/officeart/2008/layout/VerticalCurvedList"/>
    <dgm:cxn modelId="{F9B62ADE-1ABB-45F8-8D68-C9446889BD0E}" type="presOf" srcId="{02D9C205-09F3-41BC-BAB7-029F00EE2C17}" destId="{D195192D-C254-4374-B177-A6654B727A47}" srcOrd="0" destOrd="0" presId="urn:microsoft.com/office/officeart/2008/layout/VerticalCurvedList"/>
    <dgm:cxn modelId="{FAF3A3C3-BB78-4DDF-BCFC-12F590185E07}" type="presOf" srcId="{E1EA0691-457B-4096-862A-04BC81684299}" destId="{48AFFA65-42E2-4F9D-AB96-844C0826CE65}" srcOrd="0" destOrd="0" presId="urn:microsoft.com/office/officeart/2008/layout/VerticalCurvedList"/>
    <dgm:cxn modelId="{DCFCE994-2937-425D-8D3D-004CC0836E95}" srcId="{7DDD1223-50F7-4E49-85C1-3BFFD86C89C1}" destId="{514E8837-28B7-4FFF-AB3E-5975D0368EB3}" srcOrd="4" destOrd="0" parTransId="{AE46040D-0EEA-4181-AF06-C36C18A5858D}" sibTransId="{BA31FB51-3776-4890-A44F-67E5C06D38E9}"/>
    <dgm:cxn modelId="{0D075B6B-F542-4B50-AB07-E33EB2DAA4F3}" type="presOf" srcId="{E8A95962-FA07-407D-BE35-C82966FDDAB5}" destId="{A7484823-E7DA-4AA0-BE22-5397E7EEA50C}" srcOrd="0" destOrd="0" presId="urn:microsoft.com/office/officeart/2008/layout/VerticalCurvedList"/>
    <dgm:cxn modelId="{0F01498F-ABF6-42F1-9BCC-4DB5D9C1D3D8}" type="presParOf" srcId="{00368837-729E-46BB-A7EA-964FCB3C8AAA}" destId="{02013778-8927-48E1-BAB2-EBFE86905A17}" srcOrd="0" destOrd="0" presId="urn:microsoft.com/office/officeart/2008/layout/VerticalCurvedList"/>
    <dgm:cxn modelId="{3C31BA57-5463-4290-AF12-FCF6989D7DCB}" type="presParOf" srcId="{02013778-8927-48E1-BAB2-EBFE86905A17}" destId="{E926E289-758F-4D7C-AD71-6C936163A533}" srcOrd="0" destOrd="0" presId="urn:microsoft.com/office/officeart/2008/layout/VerticalCurvedList"/>
    <dgm:cxn modelId="{466133EB-57EF-4A1A-9A3F-68AF492E56F7}" type="presParOf" srcId="{E926E289-758F-4D7C-AD71-6C936163A533}" destId="{3E233AEF-6CAD-4C6B-9ABC-6BB6F8D4EA40}" srcOrd="0" destOrd="0" presId="urn:microsoft.com/office/officeart/2008/layout/VerticalCurvedList"/>
    <dgm:cxn modelId="{B716F9E1-88B0-41C1-AAC0-22D55AE56F0F}" type="presParOf" srcId="{E926E289-758F-4D7C-AD71-6C936163A533}" destId="{072DEE34-01EF-48DD-9BB1-6C57F9E58D3D}" srcOrd="1" destOrd="0" presId="urn:microsoft.com/office/officeart/2008/layout/VerticalCurvedList"/>
    <dgm:cxn modelId="{2F14F85B-8F08-43B0-A5E5-0515C55697E6}" type="presParOf" srcId="{E926E289-758F-4D7C-AD71-6C936163A533}" destId="{F648B98A-43EE-4B32-A503-16EA3446F731}" srcOrd="2" destOrd="0" presId="urn:microsoft.com/office/officeart/2008/layout/VerticalCurvedList"/>
    <dgm:cxn modelId="{A160E677-EA7D-4CBB-8EB8-0746B03A7337}" type="presParOf" srcId="{E926E289-758F-4D7C-AD71-6C936163A533}" destId="{C01FFC64-B5D7-41B7-A400-313E8602D5B0}" srcOrd="3" destOrd="0" presId="urn:microsoft.com/office/officeart/2008/layout/VerticalCurvedList"/>
    <dgm:cxn modelId="{843D19F8-1284-4305-8383-74DB09D5B588}" type="presParOf" srcId="{02013778-8927-48E1-BAB2-EBFE86905A17}" destId="{48AFFA65-42E2-4F9D-AB96-844C0826CE65}" srcOrd="1" destOrd="0" presId="urn:microsoft.com/office/officeart/2008/layout/VerticalCurvedList"/>
    <dgm:cxn modelId="{F7829B11-55E2-4F17-BE58-7DAFCF67C221}" type="presParOf" srcId="{02013778-8927-48E1-BAB2-EBFE86905A17}" destId="{1184211E-48AC-402B-9085-0898042A2614}" srcOrd="2" destOrd="0" presId="urn:microsoft.com/office/officeart/2008/layout/VerticalCurvedList"/>
    <dgm:cxn modelId="{0B75F751-4342-4C03-AD25-B1F8C530AD67}" type="presParOf" srcId="{1184211E-48AC-402B-9085-0898042A2614}" destId="{C8F50D67-664C-4A70-A3D4-5622C498FEA2}" srcOrd="0" destOrd="0" presId="urn:microsoft.com/office/officeart/2008/layout/VerticalCurvedList"/>
    <dgm:cxn modelId="{E5313E76-FD49-4D30-8022-76DF29DACB99}" type="presParOf" srcId="{02013778-8927-48E1-BAB2-EBFE86905A17}" destId="{D195192D-C254-4374-B177-A6654B727A47}" srcOrd="3" destOrd="0" presId="urn:microsoft.com/office/officeart/2008/layout/VerticalCurvedList"/>
    <dgm:cxn modelId="{737AF2ED-B073-4B92-8E3D-1198DB236653}" type="presParOf" srcId="{02013778-8927-48E1-BAB2-EBFE86905A17}" destId="{4DD44C52-3056-4168-94B5-7DC1A8A62E31}" srcOrd="4" destOrd="0" presId="urn:microsoft.com/office/officeart/2008/layout/VerticalCurvedList"/>
    <dgm:cxn modelId="{56E206FA-23E9-4A04-88DB-02AD56A5C406}" type="presParOf" srcId="{4DD44C52-3056-4168-94B5-7DC1A8A62E31}" destId="{F4B07576-42A6-4EE4-BAB0-006C030183B3}" srcOrd="0" destOrd="0" presId="urn:microsoft.com/office/officeart/2008/layout/VerticalCurvedList"/>
    <dgm:cxn modelId="{986EE6D8-0625-4657-A715-CABF09A42175}" type="presParOf" srcId="{02013778-8927-48E1-BAB2-EBFE86905A17}" destId="{A7484823-E7DA-4AA0-BE22-5397E7EEA50C}" srcOrd="5" destOrd="0" presId="urn:microsoft.com/office/officeart/2008/layout/VerticalCurvedList"/>
    <dgm:cxn modelId="{40E4ED06-CF89-4576-AD33-A46222C6C6B3}" type="presParOf" srcId="{02013778-8927-48E1-BAB2-EBFE86905A17}" destId="{F9B05BD9-A9C3-4AED-95EE-130F9E80E627}" srcOrd="6" destOrd="0" presId="urn:microsoft.com/office/officeart/2008/layout/VerticalCurvedList"/>
    <dgm:cxn modelId="{F718989C-F195-4446-8D37-6C5013858297}" type="presParOf" srcId="{F9B05BD9-A9C3-4AED-95EE-130F9E80E627}" destId="{61A30ACA-AB9F-4E0C-A582-82B4041D292C}" srcOrd="0" destOrd="0" presId="urn:microsoft.com/office/officeart/2008/layout/VerticalCurvedList"/>
    <dgm:cxn modelId="{B2DB7FF8-55A9-42C5-8C75-40D9342B6E99}" type="presParOf" srcId="{02013778-8927-48E1-BAB2-EBFE86905A17}" destId="{A6E42DC7-20C8-4176-9954-402E3D8CF262}" srcOrd="7" destOrd="0" presId="urn:microsoft.com/office/officeart/2008/layout/VerticalCurvedList"/>
    <dgm:cxn modelId="{E6125524-8AEC-4B07-89C8-3F6364BDEAAC}" type="presParOf" srcId="{02013778-8927-48E1-BAB2-EBFE86905A17}" destId="{CA43D6F4-553F-4A15-AC63-4B5F1C8B95DE}" srcOrd="8" destOrd="0" presId="urn:microsoft.com/office/officeart/2008/layout/VerticalCurvedList"/>
    <dgm:cxn modelId="{F10344E9-604A-4577-88EF-B01D72EFD997}" type="presParOf" srcId="{CA43D6F4-553F-4A15-AC63-4B5F1C8B95DE}" destId="{E7E6E98C-795D-41BC-80C1-220D67D15DE6}" srcOrd="0" destOrd="0" presId="urn:microsoft.com/office/officeart/2008/layout/VerticalCurvedList"/>
    <dgm:cxn modelId="{C97D75CC-5462-4980-AB10-33840B624C38}" type="presParOf" srcId="{02013778-8927-48E1-BAB2-EBFE86905A17}" destId="{30D738C4-05B7-497E-82D3-7A2FC5E5E1DA}" srcOrd="9" destOrd="0" presId="urn:microsoft.com/office/officeart/2008/layout/VerticalCurvedList"/>
    <dgm:cxn modelId="{C8C20262-15B8-40B5-82D8-EB97C1181F74}" type="presParOf" srcId="{02013778-8927-48E1-BAB2-EBFE86905A17}" destId="{71275357-648C-4C43-B6E5-30CDB36D46D3}" srcOrd="10" destOrd="0" presId="urn:microsoft.com/office/officeart/2008/layout/VerticalCurvedList"/>
    <dgm:cxn modelId="{6D51F9C1-BA23-4AED-B2F5-CB7057A9DD55}" type="presParOf" srcId="{71275357-648C-4C43-B6E5-30CDB36D46D3}" destId="{48A9376E-2223-4B51-8729-B741DD81E60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FEA1A1-F160-44E4-B253-E8E24D648F7F}" type="doc">
      <dgm:prSet loTypeId="urn:microsoft.com/office/officeart/2005/8/layout/hierarchy3" loCatId="relationship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s-EC"/>
        </a:p>
      </dgm:t>
    </dgm:pt>
    <dgm:pt modelId="{8FA50CB0-CECC-4947-8AB8-B6072EB0EB34}">
      <dgm:prSet phldrT="[Texto]" custT="1"/>
      <dgm:spPr/>
      <dgm:t>
        <a:bodyPr/>
        <a:lstStyle/>
        <a:p>
          <a:r>
            <a:rPr lang="es-EC" sz="2000" dirty="0"/>
            <a:t>ACTORES</a:t>
          </a:r>
        </a:p>
      </dgm:t>
    </dgm:pt>
    <dgm:pt modelId="{081B3DB3-9F90-46CE-8BD4-505E9495A375}" type="parTrans" cxnId="{04727D00-6DD0-432D-8115-7F8A7D23D6B9}">
      <dgm:prSet/>
      <dgm:spPr/>
      <dgm:t>
        <a:bodyPr/>
        <a:lstStyle/>
        <a:p>
          <a:endParaRPr lang="es-EC" sz="2400"/>
        </a:p>
      </dgm:t>
    </dgm:pt>
    <dgm:pt modelId="{56362DB1-F6AB-4541-B115-22DC325557BA}" type="sibTrans" cxnId="{04727D00-6DD0-432D-8115-7F8A7D23D6B9}">
      <dgm:prSet/>
      <dgm:spPr/>
      <dgm:t>
        <a:bodyPr/>
        <a:lstStyle/>
        <a:p>
          <a:endParaRPr lang="es-EC" sz="2400"/>
        </a:p>
      </dgm:t>
    </dgm:pt>
    <dgm:pt modelId="{EA0ACE8A-7D6E-4643-B1BF-A1A6DE10F3CC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Comerciantes</a:t>
          </a:r>
        </a:p>
      </dgm:t>
    </dgm:pt>
    <dgm:pt modelId="{7225F0F8-9D8D-460E-ABBC-8B7A4051EFA7}" type="parTrans" cxnId="{8BE0C710-EF87-4527-B835-2AF54518DC0C}">
      <dgm:prSet/>
      <dgm:spPr/>
      <dgm:t>
        <a:bodyPr/>
        <a:lstStyle/>
        <a:p>
          <a:endParaRPr lang="es-EC" sz="1600"/>
        </a:p>
      </dgm:t>
    </dgm:pt>
    <dgm:pt modelId="{24598A6E-3E2C-4DB9-9638-4EF46FD88E87}" type="sibTrans" cxnId="{8BE0C710-EF87-4527-B835-2AF54518DC0C}">
      <dgm:prSet/>
      <dgm:spPr/>
      <dgm:t>
        <a:bodyPr/>
        <a:lstStyle/>
        <a:p>
          <a:endParaRPr lang="es-EC" sz="2400"/>
        </a:p>
      </dgm:t>
    </dgm:pt>
    <dgm:pt modelId="{EE8E0C73-8209-4EFF-BEC4-037EAEE887F5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Productores y Transformadores</a:t>
          </a:r>
        </a:p>
      </dgm:t>
    </dgm:pt>
    <dgm:pt modelId="{21216AAD-67B1-4EF5-8550-2FE82AE3D9E4}" type="parTrans" cxnId="{ADD362F0-AC9C-47B2-B37B-5F36B0A17CDA}">
      <dgm:prSet/>
      <dgm:spPr/>
      <dgm:t>
        <a:bodyPr/>
        <a:lstStyle/>
        <a:p>
          <a:endParaRPr lang="es-EC" sz="1600"/>
        </a:p>
      </dgm:t>
    </dgm:pt>
    <dgm:pt modelId="{F15FA1E1-4020-4AE3-8EED-76F24F4EB8E1}" type="sibTrans" cxnId="{ADD362F0-AC9C-47B2-B37B-5F36B0A17CDA}">
      <dgm:prSet/>
      <dgm:spPr/>
      <dgm:t>
        <a:bodyPr/>
        <a:lstStyle/>
        <a:p>
          <a:endParaRPr lang="es-EC" sz="2400"/>
        </a:p>
      </dgm:t>
    </dgm:pt>
    <dgm:pt modelId="{92AA75E3-3574-495E-827D-E1DD45B9E357}">
      <dgm:prSet phldrT="[Texto]" custT="1"/>
      <dgm:spPr/>
      <dgm:t>
        <a:bodyPr/>
        <a:lstStyle/>
        <a:p>
          <a:r>
            <a:rPr lang="es-EC" sz="2000" dirty="0">
              <a:solidFill>
                <a:schemeClr val="tx1"/>
              </a:solidFill>
            </a:rPr>
            <a:t>INVOLUCRADOS</a:t>
          </a:r>
        </a:p>
      </dgm:t>
    </dgm:pt>
    <dgm:pt modelId="{2E39BB22-845B-47E2-A596-539DE9C32E59}" type="parTrans" cxnId="{5B2AB393-4FF3-42AF-A32B-6155C35D094F}">
      <dgm:prSet/>
      <dgm:spPr/>
      <dgm:t>
        <a:bodyPr/>
        <a:lstStyle/>
        <a:p>
          <a:endParaRPr lang="es-EC" sz="2400"/>
        </a:p>
      </dgm:t>
    </dgm:pt>
    <dgm:pt modelId="{B5E14AF7-81A9-477B-894A-7BD0E429839E}" type="sibTrans" cxnId="{5B2AB393-4FF3-42AF-A32B-6155C35D094F}">
      <dgm:prSet/>
      <dgm:spPr/>
      <dgm:t>
        <a:bodyPr/>
        <a:lstStyle/>
        <a:p>
          <a:endParaRPr lang="es-EC" sz="2400"/>
        </a:p>
      </dgm:t>
    </dgm:pt>
    <dgm:pt modelId="{07933319-E6C9-496C-A9F0-01D0000F5C1E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Entidades Públicas</a:t>
          </a:r>
        </a:p>
      </dgm:t>
    </dgm:pt>
    <dgm:pt modelId="{56B1FAB0-BBA1-43DD-AC88-8F948983583D}" type="parTrans" cxnId="{F96E2134-CECA-4A39-B38E-3A7BAAD115CD}">
      <dgm:prSet/>
      <dgm:spPr/>
      <dgm:t>
        <a:bodyPr/>
        <a:lstStyle/>
        <a:p>
          <a:endParaRPr lang="es-EC" sz="1600"/>
        </a:p>
      </dgm:t>
    </dgm:pt>
    <dgm:pt modelId="{8D66208D-54AB-4454-86D7-56CBED91DDD5}" type="sibTrans" cxnId="{F96E2134-CECA-4A39-B38E-3A7BAAD115CD}">
      <dgm:prSet/>
      <dgm:spPr/>
      <dgm:t>
        <a:bodyPr/>
        <a:lstStyle/>
        <a:p>
          <a:endParaRPr lang="es-EC" sz="2400"/>
        </a:p>
      </dgm:t>
    </dgm:pt>
    <dgm:pt modelId="{D40ACEF1-6CDA-498D-9E12-7B0C18A990B6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Entidades financieras</a:t>
          </a:r>
        </a:p>
      </dgm:t>
    </dgm:pt>
    <dgm:pt modelId="{8E8B5133-238F-4C48-B860-97F28F9D4CC8}" type="parTrans" cxnId="{89C694B9-396E-4809-855A-891DA2DF9C38}">
      <dgm:prSet/>
      <dgm:spPr/>
      <dgm:t>
        <a:bodyPr/>
        <a:lstStyle/>
        <a:p>
          <a:endParaRPr lang="es-EC" sz="1600"/>
        </a:p>
      </dgm:t>
    </dgm:pt>
    <dgm:pt modelId="{7BF85415-BE3D-4B31-BAD6-71310C69C29F}" type="sibTrans" cxnId="{89C694B9-396E-4809-855A-891DA2DF9C38}">
      <dgm:prSet/>
      <dgm:spPr/>
      <dgm:t>
        <a:bodyPr/>
        <a:lstStyle/>
        <a:p>
          <a:endParaRPr lang="es-EC" sz="2400"/>
        </a:p>
      </dgm:t>
    </dgm:pt>
    <dgm:pt modelId="{7FB7460A-BC13-43C5-9352-9CA77D50D85B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Emprendedores</a:t>
          </a:r>
        </a:p>
      </dgm:t>
    </dgm:pt>
    <dgm:pt modelId="{CA611CFA-98AF-4ED4-90B6-41EA119F5AE8}" type="parTrans" cxnId="{CE6DF5C7-3890-477C-B14C-F18FE069F65E}">
      <dgm:prSet/>
      <dgm:spPr/>
      <dgm:t>
        <a:bodyPr/>
        <a:lstStyle/>
        <a:p>
          <a:endParaRPr lang="es-EC" sz="1600"/>
        </a:p>
      </dgm:t>
    </dgm:pt>
    <dgm:pt modelId="{D4E48C40-7FAE-45F4-940F-5D04A90A2DAA}" type="sibTrans" cxnId="{CE6DF5C7-3890-477C-B14C-F18FE069F65E}">
      <dgm:prSet/>
      <dgm:spPr/>
      <dgm:t>
        <a:bodyPr/>
        <a:lstStyle/>
        <a:p>
          <a:endParaRPr lang="es-EC" sz="2400"/>
        </a:p>
      </dgm:t>
    </dgm:pt>
    <dgm:pt modelId="{E2123C01-EBE4-4FAA-9AA4-3B2457452210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Organismos de estado involucrados en el desarrollo económico productivo</a:t>
          </a:r>
        </a:p>
      </dgm:t>
    </dgm:pt>
    <dgm:pt modelId="{07277BF6-F1EA-4532-9430-F249A629A08E}" type="parTrans" cxnId="{BD26A4D0-BD84-4022-915F-F3A0A63133D1}">
      <dgm:prSet/>
      <dgm:spPr/>
      <dgm:t>
        <a:bodyPr/>
        <a:lstStyle/>
        <a:p>
          <a:endParaRPr lang="es-EC" sz="2400"/>
        </a:p>
      </dgm:t>
    </dgm:pt>
    <dgm:pt modelId="{FE943263-F7C9-45B4-B444-9A42107AD5C7}" type="sibTrans" cxnId="{BD26A4D0-BD84-4022-915F-F3A0A63133D1}">
      <dgm:prSet/>
      <dgm:spPr/>
      <dgm:t>
        <a:bodyPr/>
        <a:lstStyle/>
        <a:p>
          <a:endParaRPr lang="es-EC" sz="2400"/>
        </a:p>
      </dgm:t>
    </dgm:pt>
    <dgm:pt modelId="{093FDF80-1703-4B3B-B3B3-F0BA5B52A863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BANECUADOR</a:t>
          </a:r>
        </a:p>
      </dgm:t>
    </dgm:pt>
    <dgm:pt modelId="{960FE848-867B-4A28-987C-FDEAC0415096}" type="parTrans" cxnId="{2A08E525-21A5-41B3-A0C8-FA06094954A9}">
      <dgm:prSet/>
      <dgm:spPr/>
      <dgm:t>
        <a:bodyPr/>
        <a:lstStyle/>
        <a:p>
          <a:endParaRPr lang="es-EC" sz="2400"/>
        </a:p>
      </dgm:t>
    </dgm:pt>
    <dgm:pt modelId="{17D6E86B-B765-4321-8012-F49FD43F1DB4}" type="sibTrans" cxnId="{2A08E525-21A5-41B3-A0C8-FA06094954A9}">
      <dgm:prSet/>
      <dgm:spPr/>
      <dgm:t>
        <a:bodyPr/>
        <a:lstStyle/>
        <a:p>
          <a:endParaRPr lang="es-EC" sz="2400"/>
        </a:p>
      </dgm:t>
    </dgm:pt>
    <dgm:pt modelId="{AC83A507-EB75-4795-8FCC-1797F04CA468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CFN</a:t>
          </a:r>
        </a:p>
      </dgm:t>
    </dgm:pt>
    <dgm:pt modelId="{05B3D551-35EF-4CBE-995C-E4BB87019FDE}" type="parTrans" cxnId="{B2484F88-4D04-43ED-9A37-745AABCDB5C8}">
      <dgm:prSet/>
      <dgm:spPr/>
      <dgm:t>
        <a:bodyPr/>
        <a:lstStyle/>
        <a:p>
          <a:endParaRPr lang="es-EC" sz="2400"/>
        </a:p>
      </dgm:t>
    </dgm:pt>
    <dgm:pt modelId="{4F396797-C01B-40A2-A121-EF2AA8FB6FEE}" type="sibTrans" cxnId="{B2484F88-4D04-43ED-9A37-745AABCDB5C8}">
      <dgm:prSet/>
      <dgm:spPr/>
      <dgm:t>
        <a:bodyPr/>
        <a:lstStyle/>
        <a:p>
          <a:endParaRPr lang="es-EC" sz="2400"/>
        </a:p>
      </dgm:t>
    </dgm:pt>
    <dgm:pt modelId="{FDDC133E-6096-440F-81E1-35BA2628EAE2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BANCOS</a:t>
          </a:r>
        </a:p>
      </dgm:t>
    </dgm:pt>
    <dgm:pt modelId="{6AD987EE-6668-4212-97D8-ACFB9F57BC81}" type="parTrans" cxnId="{20A57757-2D81-44FC-814D-13D56E8FE901}">
      <dgm:prSet/>
      <dgm:spPr/>
      <dgm:t>
        <a:bodyPr/>
        <a:lstStyle/>
        <a:p>
          <a:endParaRPr lang="es-EC" sz="2400"/>
        </a:p>
      </dgm:t>
    </dgm:pt>
    <dgm:pt modelId="{FD890B87-F422-4181-9CFF-A75FA0A3B584}" type="sibTrans" cxnId="{20A57757-2D81-44FC-814D-13D56E8FE901}">
      <dgm:prSet/>
      <dgm:spPr/>
      <dgm:t>
        <a:bodyPr/>
        <a:lstStyle/>
        <a:p>
          <a:endParaRPr lang="es-EC" sz="2400"/>
        </a:p>
      </dgm:t>
    </dgm:pt>
    <dgm:pt modelId="{FE60F704-C76B-456C-95FF-B567241B8646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Instituciones educativas</a:t>
          </a:r>
        </a:p>
      </dgm:t>
    </dgm:pt>
    <dgm:pt modelId="{93815999-8722-4AFC-9EB3-57C8FD8DD825}" type="parTrans" cxnId="{D8F07B50-D981-4BDE-BDED-80D44BA5727A}">
      <dgm:prSet/>
      <dgm:spPr/>
      <dgm:t>
        <a:bodyPr/>
        <a:lstStyle/>
        <a:p>
          <a:endParaRPr lang="es-EC" sz="1600"/>
        </a:p>
      </dgm:t>
    </dgm:pt>
    <dgm:pt modelId="{07016064-B14A-4036-BC81-ACC06FC762B5}" type="sibTrans" cxnId="{D8F07B50-D981-4BDE-BDED-80D44BA5727A}">
      <dgm:prSet/>
      <dgm:spPr/>
      <dgm:t>
        <a:bodyPr/>
        <a:lstStyle/>
        <a:p>
          <a:endParaRPr lang="es-EC" sz="2400"/>
        </a:p>
      </dgm:t>
    </dgm:pt>
    <dgm:pt modelId="{C51C37FC-8897-401E-A61E-6886BDC18E1C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Universidades</a:t>
          </a:r>
        </a:p>
      </dgm:t>
    </dgm:pt>
    <dgm:pt modelId="{968137C9-E54F-4C5F-9621-59EFF77BD43E}" type="parTrans" cxnId="{114C0ABB-E279-4BFF-B7CA-F9483EEBFF0D}">
      <dgm:prSet/>
      <dgm:spPr/>
      <dgm:t>
        <a:bodyPr/>
        <a:lstStyle/>
        <a:p>
          <a:endParaRPr lang="es-EC" sz="2400"/>
        </a:p>
      </dgm:t>
    </dgm:pt>
    <dgm:pt modelId="{2574B4B8-B9A8-4C11-84F5-41820EE59A0D}" type="sibTrans" cxnId="{114C0ABB-E279-4BFF-B7CA-F9483EEBFF0D}">
      <dgm:prSet/>
      <dgm:spPr/>
      <dgm:t>
        <a:bodyPr/>
        <a:lstStyle/>
        <a:p>
          <a:endParaRPr lang="es-EC" sz="2400"/>
        </a:p>
      </dgm:t>
    </dgm:pt>
    <dgm:pt modelId="{394D1A29-AEC0-4EE4-A964-C5F03BB326A7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Institutos</a:t>
          </a:r>
        </a:p>
      </dgm:t>
    </dgm:pt>
    <dgm:pt modelId="{CBDE7FE8-4184-4576-9C47-11173C820D41}" type="parTrans" cxnId="{A42C3F94-ADF2-46DC-B03C-381D952F5375}">
      <dgm:prSet/>
      <dgm:spPr/>
      <dgm:t>
        <a:bodyPr/>
        <a:lstStyle/>
        <a:p>
          <a:endParaRPr lang="es-EC" sz="2400"/>
        </a:p>
      </dgm:t>
    </dgm:pt>
    <dgm:pt modelId="{CF439EE6-A889-4A00-80F9-0B35E37012AF}" type="sibTrans" cxnId="{A42C3F94-ADF2-46DC-B03C-381D952F5375}">
      <dgm:prSet/>
      <dgm:spPr/>
      <dgm:t>
        <a:bodyPr/>
        <a:lstStyle/>
        <a:p>
          <a:endParaRPr lang="es-EC" sz="2400"/>
        </a:p>
      </dgm:t>
    </dgm:pt>
    <dgm:pt modelId="{D6BDFDE4-466C-4394-B7E1-D7C8AD549D8B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Gobiernos seccionales</a:t>
          </a:r>
        </a:p>
      </dgm:t>
    </dgm:pt>
    <dgm:pt modelId="{9E90602C-0EBA-4628-92DD-AFB8A1AC15F6}" type="parTrans" cxnId="{DE736009-52CF-4EA2-B516-D5BEF9D85BD7}">
      <dgm:prSet/>
      <dgm:spPr/>
      <dgm:t>
        <a:bodyPr/>
        <a:lstStyle/>
        <a:p>
          <a:endParaRPr lang="es-EC" sz="1600"/>
        </a:p>
      </dgm:t>
    </dgm:pt>
    <dgm:pt modelId="{36DBDEB7-54BD-4126-8571-B3F0DF61B381}" type="sibTrans" cxnId="{DE736009-52CF-4EA2-B516-D5BEF9D85BD7}">
      <dgm:prSet/>
      <dgm:spPr/>
      <dgm:t>
        <a:bodyPr/>
        <a:lstStyle/>
        <a:p>
          <a:endParaRPr lang="es-EC" sz="2400"/>
        </a:p>
      </dgm:t>
    </dgm:pt>
    <dgm:pt modelId="{31A8DC07-B5AE-4AD2-92B5-BB9CC29CDAD4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Gobiernos Autónomos Municipales</a:t>
          </a:r>
        </a:p>
      </dgm:t>
    </dgm:pt>
    <dgm:pt modelId="{B6B7C066-67AB-4ECF-9397-850BBA91F7CC}" type="parTrans" cxnId="{29DE66A4-A8DA-4F87-88C5-41F3DBFA1AF8}">
      <dgm:prSet/>
      <dgm:spPr/>
      <dgm:t>
        <a:bodyPr/>
        <a:lstStyle/>
        <a:p>
          <a:endParaRPr lang="es-EC" sz="2400"/>
        </a:p>
      </dgm:t>
    </dgm:pt>
    <dgm:pt modelId="{9A296659-593C-47BC-AD55-2C1D1FA6FCFF}" type="sibTrans" cxnId="{29DE66A4-A8DA-4F87-88C5-41F3DBFA1AF8}">
      <dgm:prSet/>
      <dgm:spPr/>
      <dgm:t>
        <a:bodyPr/>
        <a:lstStyle/>
        <a:p>
          <a:endParaRPr lang="es-EC" sz="2400"/>
        </a:p>
      </dgm:t>
    </dgm:pt>
    <dgm:pt modelId="{68AEC27A-8D9F-45F3-AE67-D5110E0435C7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Gobiernos provinciales</a:t>
          </a:r>
        </a:p>
      </dgm:t>
    </dgm:pt>
    <dgm:pt modelId="{26221474-6BA0-4456-B19D-1878B396C029}" type="parTrans" cxnId="{F9E73874-083A-4A89-B6F4-BFBDD2AE7A84}">
      <dgm:prSet/>
      <dgm:spPr/>
      <dgm:t>
        <a:bodyPr/>
        <a:lstStyle/>
        <a:p>
          <a:endParaRPr lang="es-EC" sz="1600"/>
        </a:p>
      </dgm:t>
    </dgm:pt>
    <dgm:pt modelId="{E804F508-97FD-4DFA-A84D-93D466BA15AE}" type="sibTrans" cxnId="{F9E73874-083A-4A89-B6F4-BFBDD2AE7A84}">
      <dgm:prSet/>
      <dgm:spPr/>
      <dgm:t>
        <a:bodyPr/>
        <a:lstStyle/>
        <a:p>
          <a:endParaRPr lang="es-EC" sz="2400"/>
        </a:p>
      </dgm:t>
    </dgm:pt>
    <dgm:pt modelId="{78D0C904-0115-4241-84B8-E69F141382BE}">
      <dgm:prSet phldrT="[Texto]" custT="1"/>
      <dgm:spPr/>
      <dgm:t>
        <a:bodyPr/>
        <a:lstStyle/>
        <a:p>
          <a:pPr algn="l">
            <a:lnSpc>
              <a:spcPct val="100000"/>
            </a:lnSpc>
          </a:pPr>
          <a:r>
            <a:rPr lang="es-EC" sz="1600" dirty="0"/>
            <a:t>Gobernaciones</a:t>
          </a:r>
        </a:p>
      </dgm:t>
    </dgm:pt>
    <dgm:pt modelId="{2CC427A3-E67A-4ED5-8D67-226929B4724F}" type="parTrans" cxnId="{B87A6836-7A15-4B4D-BEFB-BC771206A86E}">
      <dgm:prSet/>
      <dgm:spPr/>
      <dgm:t>
        <a:bodyPr/>
        <a:lstStyle/>
        <a:p>
          <a:endParaRPr lang="es-EC" sz="2400"/>
        </a:p>
      </dgm:t>
    </dgm:pt>
    <dgm:pt modelId="{BA8C09D1-10D7-4E40-8ACB-2E0A5B6151E7}" type="sibTrans" cxnId="{B87A6836-7A15-4B4D-BEFB-BC771206A86E}">
      <dgm:prSet/>
      <dgm:spPr/>
      <dgm:t>
        <a:bodyPr/>
        <a:lstStyle/>
        <a:p>
          <a:endParaRPr lang="es-EC" sz="2400"/>
        </a:p>
      </dgm:t>
    </dgm:pt>
    <dgm:pt modelId="{1449F0F3-F118-49BD-8FAD-F54C884F62B7}" type="pres">
      <dgm:prSet presAssocID="{25FEA1A1-F160-44E4-B253-E8E24D648F7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C"/>
        </a:p>
      </dgm:t>
    </dgm:pt>
    <dgm:pt modelId="{E0E6E29A-B28E-41AD-8053-C24694E914CB}" type="pres">
      <dgm:prSet presAssocID="{8FA50CB0-CECC-4947-8AB8-B6072EB0EB34}" presName="root" presStyleCnt="0"/>
      <dgm:spPr/>
    </dgm:pt>
    <dgm:pt modelId="{2A88C7DD-759E-47FA-AC5D-A0FD1867C36A}" type="pres">
      <dgm:prSet presAssocID="{8FA50CB0-CECC-4947-8AB8-B6072EB0EB34}" presName="rootComposite" presStyleCnt="0"/>
      <dgm:spPr/>
    </dgm:pt>
    <dgm:pt modelId="{4DBEAFA6-114C-4299-9DE0-417059CF87B7}" type="pres">
      <dgm:prSet presAssocID="{8FA50CB0-CECC-4947-8AB8-B6072EB0EB34}" presName="rootText" presStyleLbl="node1" presStyleIdx="0" presStyleCnt="2" custScaleX="155826"/>
      <dgm:spPr/>
      <dgm:t>
        <a:bodyPr/>
        <a:lstStyle/>
        <a:p>
          <a:endParaRPr lang="es-EC"/>
        </a:p>
      </dgm:t>
    </dgm:pt>
    <dgm:pt modelId="{61BC6B20-15F4-423E-945A-B97E7673A687}" type="pres">
      <dgm:prSet presAssocID="{8FA50CB0-CECC-4947-8AB8-B6072EB0EB34}" presName="rootConnector" presStyleLbl="node1" presStyleIdx="0" presStyleCnt="2"/>
      <dgm:spPr/>
      <dgm:t>
        <a:bodyPr/>
        <a:lstStyle/>
        <a:p>
          <a:endParaRPr lang="es-EC"/>
        </a:p>
      </dgm:t>
    </dgm:pt>
    <dgm:pt modelId="{74BD7572-86A2-46E1-B5FB-A9603644C4A1}" type="pres">
      <dgm:prSet presAssocID="{8FA50CB0-CECC-4947-8AB8-B6072EB0EB34}" presName="childShape" presStyleCnt="0"/>
      <dgm:spPr/>
    </dgm:pt>
    <dgm:pt modelId="{2E8392E0-9141-4CCD-80F0-019D4610D1A7}" type="pres">
      <dgm:prSet presAssocID="{7225F0F8-9D8D-460E-ABBC-8B7A4051EFA7}" presName="Name13" presStyleLbl="parChTrans1D2" presStyleIdx="0" presStyleCnt="8"/>
      <dgm:spPr/>
      <dgm:t>
        <a:bodyPr/>
        <a:lstStyle/>
        <a:p>
          <a:endParaRPr lang="es-EC"/>
        </a:p>
      </dgm:t>
    </dgm:pt>
    <dgm:pt modelId="{62488E34-31D5-4325-A611-343F35395FA8}" type="pres">
      <dgm:prSet presAssocID="{EA0ACE8A-7D6E-4643-B1BF-A1A6DE10F3CC}" presName="childText" presStyleLbl="bgAcc1" presStyleIdx="0" presStyleCnt="8" custScaleX="159430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7D4BE57D-1611-4A44-A2D9-ACDBF354D04F}" type="pres">
      <dgm:prSet presAssocID="{CA611CFA-98AF-4ED4-90B6-41EA119F5AE8}" presName="Name13" presStyleLbl="parChTrans1D2" presStyleIdx="1" presStyleCnt="8"/>
      <dgm:spPr/>
      <dgm:t>
        <a:bodyPr/>
        <a:lstStyle/>
        <a:p>
          <a:endParaRPr lang="es-EC"/>
        </a:p>
      </dgm:t>
    </dgm:pt>
    <dgm:pt modelId="{22DF0220-6ECC-49AB-BC38-53D2805F79F6}" type="pres">
      <dgm:prSet presAssocID="{7FB7460A-BC13-43C5-9352-9CA77D50D85B}" presName="childText" presStyleLbl="bgAcc1" presStyleIdx="1" presStyleCnt="8" custScaleX="159430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79C96A32-0E8D-4996-AAB4-3C0BC796CFFE}" type="pres">
      <dgm:prSet presAssocID="{21216AAD-67B1-4EF5-8550-2FE82AE3D9E4}" presName="Name13" presStyleLbl="parChTrans1D2" presStyleIdx="2" presStyleCnt="8"/>
      <dgm:spPr/>
      <dgm:t>
        <a:bodyPr/>
        <a:lstStyle/>
        <a:p>
          <a:endParaRPr lang="es-EC"/>
        </a:p>
      </dgm:t>
    </dgm:pt>
    <dgm:pt modelId="{43C10594-6C52-48BE-B164-5A9D9637BC9E}" type="pres">
      <dgm:prSet presAssocID="{EE8E0C73-8209-4EFF-BEC4-037EAEE887F5}" presName="childText" presStyleLbl="bgAcc1" presStyleIdx="2" presStyleCnt="8" custScaleX="159430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FA420ED9-6254-4321-9554-D27CC6D3738B}" type="pres">
      <dgm:prSet presAssocID="{92AA75E3-3574-495E-827D-E1DD45B9E357}" presName="root" presStyleCnt="0"/>
      <dgm:spPr/>
    </dgm:pt>
    <dgm:pt modelId="{8444253D-0CF7-4F2E-84CE-776B5DBA0A83}" type="pres">
      <dgm:prSet presAssocID="{92AA75E3-3574-495E-827D-E1DD45B9E357}" presName="rootComposite" presStyleCnt="0"/>
      <dgm:spPr/>
    </dgm:pt>
    <dgm:pt modelId="{65175D4F-C10B-4C71-B94C-21FFB1F15C92}" type="pres">
      <dgm:prSet presAssocID="{92AA75E3-3574-495E-827D-E1DD45B9E357}" presName="rootText" presStyleLbl="node1" presStyleIdx="1" presStyleCnt="2" custScaleX="191351"/>
      <dgm:spPr/>
      <dgm:t>
        <a:bodyPr/>
        <a:lstStyle/>
        <a:p>
          <a:endParaRPr lang="es-EC"/>
        </a:p>
      </dgm:t>
    </dgm:pt>
    <dgm:pt modelId="{650ECD8F-14F9-4BF7-8C03-542E1BD3C49F}" type="pres">
      <dgm:prSet presAssocID="{92AA75E3-3574-495E-827D-E1DD45B9E357}" presName="rootConnector" presStyleLbl="node1" presStyleIdx="1" presStyleCnt="2"/>
      <dgm:spPr/>
      <dgm:t>
        <a:bodyPr/>
        <a:lstStyle/>
        <a:p>
          <a:endParaRPr lang="es-EC"/>
        </a:p>
      </dgm:t>
    </dgm:pt>
    <dgm:pt modelId="{64D26ABB-97D2-445C-8D02-5C41F052249B}" type="pres">
      <dgm:prSet presAssocID="{92AA75E3-3574-495E-827D-E1DD45B9E357}" presName="childShape" presStyleCnt="0"/>
      <dgm:spPr/>
    </dgm:pt>
    <dgm:pt modelId="{9FB1B7F0-72BC-4022-88D4-016C23F97545}" type="pres">
      <dgm:prSet presAssocID="{56B1FAB0-BBA1-43DD-AC88-8F948983583D}" presName="Name13" presStyleLbl="parChTrans1D2" presStyleIdx="3" presStyleCnt="8"/>
      <dgm:spPr/>
      <dgm:t>
        <a:bodyPr/>
        <a:lstStyle/>
        <a:p>
          <a:endParaRPr lang="es-EC"/>
        </a:p>
      </dgm:t>
    </dgm:pt>
    <dgm:pt modelId="{413C3770-8094-4E2D-B2BD-E93305E745CD}" type="pres">
      <dgm:prSet presAssocID="{07933319-E6C9-496C-A9F0-01D0000F5C1E}" presName="childText" presStyleLbl="bgAcc1" presStyleIdx="3" presStyleCnt="8" custScaleX="30664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9F284DBB-CB26-43A0-B5A3-66CC63ECF97B}" type="pres">
      <dgm:prSet presAssocID="{8E8B5133-238F-4C48-B860-97F28F9D4CC8}" presName="Name13" presStyleLbl="parChTrans1D2" presStyleIdx="4" presStyleCnt="8"/>
      <dgm:spPr/>
      <dgm:t>
        <a:bodyPr/>
        <a:lstStyle/>
        <a:p>
          <a:endParaRPr lang="es-EC"/>
        </a:p>
      </dgm:t>
    </dgm:pt>
    <dgm:pt modelId="{A138A0F1-41B2-4802-BA22-4D756992C373}" type="pres">
      <dgm:prSet presAssocID="{D40ACEF1-6CDA-498D-9E12-7B0C18A990B6}" presName="childText" presStyleLbl="bgAcc1" presStyleIdx="4" presStyleCnt="8" custScaleX="306646" custScaleY="143280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513D896-5170-4A1B-B6D1-509FD88DF271}" type="pres">
      <dgm:prSet presAssocID="{93815999-8722-4AFC-9EB3-57C8FD8DD825}" presName="Name13" presStyleLbl="parChTrans1D2" presStyleIdx="5" presStyleCnt="8"/>
      <dgm:spPr/>
      <dgm:t>
        <a:bodyPr/>
        <a:lstStyle/>
        <a:p>
          <a:endParaRPr lang="es-EC"/>
        </a:p>
      </dgm:t>
    </dgm:pt>
    <dgm:pt modelId="{04A29725-C798-4A18-9FF4-0FD889B872AD}" type="pres">
      <dgm:prSet presAssocID="{FE60F704-C76B-456C-95FF-B567241B8646}" presName="childText" presStyleLbl="bgAcc1" presStyleIdx="5" presStyleCnt="8" custScaleX="30664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39E6206-081E-4004-A5E4-3DC94223EF72}" type="pres">
      <dgm:prSet presAssocID="{9E90602C-0EBA-4628-92DD-AFB8A1AC15F6}" presName="Name13" presStyleLbl="parChTrans1D2" presStyleIdx="6" presStyleCnt="8"/>
      <dgm:spPr/>
      <dgm:t>
        <a:bodyPr/>
        <a:lstStyle/>
        <a:p>
          <a:endParaRPr lang="es-EC"/>
        </a:p>
      </dgm:t>
    </dgm:pt>
    <dgm:pt modelId="{7A4945ED-B78E-47E8-BD6F-C51233376B68}" type="pres">
      <dgm:prSet presAssocID="{D6BDFDE4-466C-4394-B7E1-D7C8AD549D8B}" presName="childText" presStyleLbl="bgAcc1" presStyleIdx="6" presStyleCnt="8" custScaleX="306646" custScaleY="77233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5E902A69-ACD0-4823-BA57-143862A8E737}" type="pres">
      <dgm:prSet presAssocID="{26221474-6BA0-4456-B19D-1878B396C029}" presName="Name13" presStyleLbl="parChTrans1D2" presStyleIdx="7" presStyleCnt="8"/>
      <dgm:spPr/>
      <dgm:t>
        <a:bodyPr/>
        <a:lstStyle/>
        <a:p>
          <a:endParaRPr lang="es-EC"/>
        </a:p>
      </dgm:t>
    </dgm:pt>
    <dgm:pt modelId="{2E5E619E-697E-4151-9F14-41BC9E039213}" type="pres">
      <dgm:prSet presAssocID="{68AEC27A-8D9F-45F3-AE67-D5110E0435C7}" presName="childText" presStyleLbl="bgAcc1" presStyleIdx="7" presStyleCnt="8" custScaleX="306646" custScaleY="69812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D8F07B50-D981-4BDE-BDED-80D44BA5727A}" srcId="{92AA75E3-3574-495E-827D-E1DD45B9E357}" destId="{FE60F704-C76B-456C-95FF-B567241B8646}" srcOrd="2" destOrd="0" parTransId="{93815999-8722-4AFC-9EB3-57C8FD8DD825}" sibTransId="{07016064-B14A-4036-BC81-ACC06FC762B5}"/>
    <dgm:cxn modelId="{8BE0C710-EF87-4527-B835-2AF54518DC0C}" srcId="{8FA50CB0-CECC-4947-8AB8-B6072EB0EB34}" destId="{EA0ACE8A-7D6E-4643-B1BF-A1A6DE10F3CC}" srcOrd="0" destOrd="0" parTransId="{7225F0F8-9D8D-460E-ABBC-8B7A4051EFA7}" sibTransId="{24598A6E-3E2C-4DB9-9638-4EF46FD88E87}"/>
    <dgm:cxn modelId="{CE6DF5C7-3890-477C-B14C-F18FE069F65E}" srcId="{8FA50CB0-CECC-4947-8AB8-B6072EB0EB34}" destId="{7FB7460A-BC13-43C5-9352-9CA77D50D85B}" srcOrd="1" destOrd="0" parTransId="{CA611CFA-98AF-4ED4-90B6-41EA119F5AE8}" sibTransId="{D4E48C40-7FAE-45F4-940F-5D04A90A2DAA}"/>
    <dgm:cxn modelId="{A42C3F94-ADF2-46DC-B03C-381D952F5375}" srcId="{FE60F704-C76B-456C-95FF-B567241B8646}" destId="{394D1A29-AEC0-4EE4-A964-C5F03BB326A7}" srcOrd="1" destOrd="0" parTransId="{CBDE7FE8-4184-4576-9C47-11173C820D41}" sibTransId="{CF439EE6-A889-4A00-80F9-0B35E37012AF}"/>
    <dgm:cxn modelId="{20A57757-2D81-44FC-814D-13D56E8FE901}" srcId="{D40ACEF1-6CDA-498D-9E12-7B0C18A990B6}" destId="{FDDC133E-6096-440F-81E1-35BA2628EAE2}" srcOrd="2" destOrd="0" parTransId="{6AD987EE-6668-4212-97D8-ACFB9F57BC81}" sibTransId="{FD890B87-F422-4181-9CFF-A75FA0A3B584}"/>
    <dgm:cxn modelId="{114C0ABB-E279-4BFF-B7CA-F9483EEBFF0D}" srcId="{FE60F704-C76B-456C-95FF-B567241B8646}" destId="{C51C37FC-8897-401E-A61E-6886BDC18E1C}" srcOrd="0" destOrd="0" parTransId="{968137C9-E54F-4C5F-9621-59EFF77BD43E}" sibTransId="{2574B4B8-B9A8-4C11-84F5-41820EE59A0D}"/>
    <dgm:cxn modelId="{D6AC89A5-3238-4270-B7F6-AAB21B4AD8A5}" type="presOf" srcId="{8FA50CB0-CECC-4947-8AB8-B6072EB0EB34}" destId="{4DBEAFA6-114C-4299-9DE0-417059CF87B7}" srcOrd="0" destOrd="0" presId="urn:microsoft.com/office/officeart/2005/8/layout/hierarchy3"/>
    <dgm:cxn modelId="{202D264E-226B-47ED-8FF3-1AE84512315C}" type="presOf" srcId="{E2123C01-EBE4-4FAA-9AA4-3B2457452210}" destId="{413C3770-8094-4E2D-B2BD-E93305E745CD}" srcOrd="0" destOrd="1" presId="urn:microsoft.com/office/officeart/2005/8/layout/hierarchy3"/>
    <dgm:cxn modelId="{782DBC79-4C6B-4846-9771-5ED3BD24F840}" type="presOf" srcId="{CA611CFA-98AF-4ED4-90B6-41EA119F5AE8}" destId="{7D4BE57D-1611-4A44-A2D9-ACDBF354D04F}" srcOrd="0" destOrd="0" presId="urn:microsoft.com/office/officeart/2005/8/layout/hierarchy3"/>
    <dgm:cxn modelId="{F96E2134-CECA-4A39-B38E-3A7BAAD115CD}" srcId="{92AA75E3-3574-495E-827D-E1DD45B9E357}" destId="{07933319-E6C9-496C-A9F0-01D0000F5C1E}" srcOrd="0" destOrd="0" parTransId="{56B1FAB0-BBA1-43DD-AC88-8F948983583D}" sibTransId="{8D66208D-54AB-4454-86D7-56CBED91DDD5}"/>
    <dgm:cxn modelId="{9C88E64E-EC81-4787-9DF4-12E8A7189085}" type="presOf" srcId="{25FEA1A1-F160-44E4-B253-E8E24D648F7F}" destId="{1449F0F3-F118-49BD-8FAD-F54C884F62B7}" srcOrd="0" destOrd="0" presId="urn:microsoft.com/office/officeart/2005/8/layout/hierarchy3"/>
    <dgm:cxn modelId="{ADD362F0-AC9C-47B2-B37B-5F36B0A17CDA}" srcId="{8FA50CB0-CECC-4947-8AB8-B6072EB0EB34}" destId="{EE8E0C73-8209-4EFF-BEC4-037EAEE887F5}" srcOrd="2" destOrd="0" parTransId="{21216AAD-67B1-4EF5-8550-2FE82AE3D9E4}" sibTransId="{F15FA1E1-4020-4AE3-8EED-76F24F4EB8E1}"/>
    <dgm:cxn modelId="{235570ED-E7AD-4CC6-972B-F86D44872543}" type="presOf" srcId="{FDDC133E-6096-440F-81E1-35BA2628EAE2}" destId="{A138A0F1-41B2-4802-BA22-4D756992C373}" srcOrd="0" destOrd="3" presId="urn:microsoft.com/office/officeart/2005/8/layout/hierarchy3"/>
    <dgm:cxn modelId="{418566BF-91D4-4816-8629-4BBAAD36729E}" type="presOf" srcId="{FE60F704-C76B-456C-95FF-B567241B8646}" destId="{04A29725-C798-4A18-9FF4-0FD889B872AD}" srcOrd="0" destOrd="0" presId="urn:microsoft.com/office/officeart/2005/8/layout/hierarchy3"/>
    <dgm:cxn modelId="{B2484F88-4D04-43ED-9A37-745AABCDB5C8}" srcId="{D40ACEF1-6CDA-498D-9E12-7B0C18A990B6}" destId="{AC83A507-EB75-4795-8FCC-1797F04CA468}" srcOrd="1" destOrd="0" parTransId="{05B3D551-35EF-4CBE-995C-E4BB87019FDE}" sibTransId="{4F396797-C01B-40A2-A121-EF2AA8FB6FEE}"/>
    <dgm:cxn modelId="{BD26A4D0-BD84-4022-915F-F3A0A63133D1}" srcId="{07933319-E6C9-496C-A9F0-01D0000F5C1E}" destId="{E2123C01-EBE4-4FAA-9AA4-3B2457452210}" srcOrd="0" destOrd="0" parTransId="{07277BF6-F1EA-4532-9430-F249A629A08E}" sibTransId="{FE943263-F7C9-45B4-B444-9A42107AD5C7}"/>
    <dgm:cxn modelId="{04727D00-6DD0-432D-8115-7F8A7D23D6B9}" srcId="{25FEA1A1-F160-44E4-B253-E8E24D648F7F}" destId="{8FA50CB0-CECC-4947-8AB8-B6072EB0EB34}" srcOrd="0" destOrd="0" parTransId="{081B3DB3-9F90-46CE-8BD4-505E9495A375}" sibTransId="{56362DB1-F6AB-4541-B115-22DC325557BA}"/>
    <dgm:cxn modelId="{F0E89AD0-C05A-451E-9B3F-A792F5CE277F}" type="presOf" srcId="{31A8DC07-B5AE-4AD2-92B5-BB9CC29CDAD4}" destId="{7A4945ED-B78E-47E8-BD6F-C51233376B68}" srcOrd="0" destOrd="1" presId="urn:microsoft.com/office/officeart/2005/8/layout/hierarchy3"/>
    <dgm:cxn modelId="{0D2DC2B6-FEE9-4485-A53D-EF5F0D469ED1}" type="presOf" srcId="{9E90602C-0EBA-4628-92DD-AFB8A1AC15F6}" destId="{839E6206-081E-4004-A5E4-3DC94223EF72}" srcOrd="0" destOrd="0" presId="urn:microsoft.com/office/officeart/2005/8/layout/hierarchy3"/>
    <dgm:cxn modelId="{3EA73924-4060-4696-B78E-3658C66C641C}" type="presOf" srcId="{92AA75E3-3574-495E-827D-E1DD45B9E357}" destId="{65175D4F-C10B-4C71-B94C-21FFB1F15C92}" srcOrd="0" destOrd="0" presId="urn:microsoft.com/office/officeart/2005/8/layout/hierarchy3"/>
    <dgm:cxn modelId="{D49B6A08-AD27-4C32-9452-F3B24E827178}" type="presOf" srcId="{D6BDFDE4-466C-4394-B7E1-D7C8AD549D8B}" destId="{7A4945ED-B78E-47E8-BD6F-C51233376B68}" srcOrd="0" destOrd="0" presId="urn:microsoft.com/office/officeart/2005/8/layout/hierarchy3"/>
    <dgm:cxn modelId="{A91F1F5D-CD76-47AB-95C9-1C4A92205F83}" type="presOf" srcId="{92AA75E3-3574-495E-827D-E1DD45B9E357}" destId="{650ECD8F-14F9-4BF7-8C03-542E1BD3C49F}" srcOrd="1" destOrd="0" presId="urn:microsoft.com/office/officeart/2005/8/layout/hierarchy3"/>
    <dgm:cxn modelId="{DE736009-52CF-4EA2-B516-D5BEF9D85BD7}" srcId="{92AA75E3-3574-495E-827D-E1DD45B9E357}" destId="{D6BDFDE4-466C-4394-B7E1-D7C8AD549D8B}" srcOrd="3" destOrd="0" parTransId="{9E90602C-0EBA-4628-92DD-AFB8A1AC15F6}" sibTransId="{36DBDEB7-54BD-4126-8571-B3F0DF61B381}"/>
    <dgm:cxn modelId="{F9E73874-083A-4A89-B6F4-BFBDD2AE7A84}" srcId="{92AA75E3-3574-495E-827D-E1DD45B9E357}" destId="{68AEC27A-8D9F-45F3-AE67-D5110E0435C7}" srcOrd="4" destOrd="0" parTransId="{26221474-6BA0-4456-B19D-1878B396C029}" sibTransId="{E804F508-97FD-4DFA-A84D-93D466BA15AE}"/>
    <dgm:cxn modelId="{108DFB7D-308B-4B3C-9AA2-7E9176DB404D}" type="presOf" srcId="{56B1FAB0-BBA1-43DD-AC88-8F948983583D}" destId="{9FB1B7F0-72BC-4022-88D4-016C23F97545}" srcOrd="0" destOrd="0" presId="urn:microsoft.com/office/officeart/2005/8/layout/hierarchy3"/>
    <dgm:cxn modelId="{89C694B9-396E-4809-855A-891DA2DF9C38}" srcId="{92AA75E3-3574-495E-827D-E1DD45B9E357}" destId="{D40ACEF1-6CDA-498D-9E12-7B0C18A990B6}" srcOrd="1" destOrd="0" parTransId="{8E8B5133-238F-4C48-B860-97F28F9D4CC8}" sibTransId="{7BF85415-BE3D-4B31-BAD6-71310C69C29F}"/>
    <dgm:cxn modelId="{4BF2171D-E440-472D-A1D5-D9C47B531A30}" type="presOf" srcId="{D40ACEF1-6CDA-498D-9E12-7B0C18A990B6}" destId="{A138A0F1-41B2-4802-BA22-4D756992C373}" srcOrd="0" destOrd="0" presId="urn:microsoft.com/office/officeart/2005/8/layout/hierarchy3"/>
    <dgm:cxn modelId="{764661B0-8099-4459-B14A-C063BEB692FA}" type="presOf" srcId="{93815999-8722-4AFC-9EB3-57C8FD8DD825}" destId="{A513D896-5170-4A1B-B6D1-509FD88DF271}" srcOrd="0" destOrd="0" presId="urn:microsoft.com/office/officeart/2005/8/layout/hierarchy3"/>
    <dgm:cxn modelId="{DF101ED8-ADFD-4180-B4CE-DD2AD6FA238F}" type="presOf" srcId="{07933319-E6C9-496C-A9F0-01D0000F5C1E}" destId="{413C3770-8094-4E2D-B2BD-E93305E745CD}" srcOrd="0" destOrd="0" presId="urn:microsoft.com/office/officeart/2005/8/layout/hierarchy3"/>
    <dgm:cxn modelId="{33B90866-A003-47F3-8AE8-3BD0CB4B4C1E}" type="presOf" srcId="{394D1A29-AEC0-4EE4-A964-C5F03BB326A7}" destId="{04A29725-C798-4A18-9FF4-0FD889B872AD}" srcOrd="0" destOrd="2" presId="urn:microsoft.com/office/officeart/2005/8/layout/hierarchy3"/>
    <dgm:cxn modelId="{96B9C5BD-B97B-4C8E-92E5-985EAC730072}" type="presOf" srcId="{7FB7460A-BC13-43C5-9352-9CA77D50D85B}" destId="{22DF0220-6ECC-49AB-BC38-53D2805F79F6}" srcOrd="0" destOrd="0" presId="urn:microsoft.com/office/officeart/2005/8/layout/hierarchy3"/>
    <dgm:cxn modelId="{B87A6836-7A15-4B4D-BEFB-BC771206A86E}" srcId="{68AEC27A-8D9F-45F3-AE67-D5110E0435C7}" destId="{78D0C904-0115-4241-84B8-E69F141382BE}" srcOrd="0" destOrd="0" parTransId="{2CC427A3-E67A-4ED5-8D67-226929B4724F}" sibTransId="{BA8C09D1-10D7-4E40-8ACB-2E0A5B6151E7}"/>
    <dgm:cxn modelId="{2C6B4721-B58D-41FA-A193-3B62F2F540E8}" type="presOf" srcId="{C51C37FC-8897-401E-A61E-6886BDC18E1C}" destId="{04A29725-C798-4A18-9FF4-0FD889B872AD}" srcOrd="0" destOrd="1" presId="urn:microsoft.com/office/officeart/2005/8/layout/hierarchy3"/>
    <dgm:cxn modelId="{2A08E525-21A5-41B3-A0C8-FA06094954A9}" srcId="{D40ACEF1-6CDA-498D-9E12-7B0C18A990B6}" destId="{093FDF80-1703-4B3B-B3B3-F0BA5B52A863}" srcOrd="0" destOrd="0" parTransId="{960FE848-867B-4A28-987C-FDEAC0415096}" sibTransId="{17D6E86B-B765-4321-8012-F49FD43F1DB4}"/>
    <dgm:cxn modelId="{02E01431-3F26-48FF-9316-F0830FF7C9FB}" type="presOf" srcId="{68AEC27A-8D9F-45F3-AE67-D5110E0435C7}" destId="{2E5E619E-697E-4151-9F14-41BC9E039213}" srcOrd="0" destOrd="0" presId="urn:microsoft.com/office/officeart/2005/8/layout/hierarchy3"/>
    <dgm:cxn modelId="{1ACED49B-69C0-4084-BB6C-2E54214B2785}" type="presOf" srcId="{26221474-6BA0-4456-B19D-1878B396C029}" destId="{5E902A69-ACD0-4823-BA57-143862A8E737}" srcOrd="0" destOrd="0" presId="urn:microsoft.com/office/officeart/2005/8/layout/hierarchy3"/>
    <dgm:cxn modelId="{470C393A-2250-4579-AD8A-833BBBE70BCE}" type="presOf" srcId="{8E8B5133-238F-4C48-B860-97F28F9D4CC8}" destId="{9F284DBB-CB26-43A0-B5A3-66CC63ECF97B}" srcOrd="0" destOrd="0" presId="urn:microsoft.com/office/officeart/2005/8/layout/hierarchy3"/>
    <dgm:cxn modelId="{5B2AB393-4FF3-42AF-A32B-6155C35D094F}" srcId="{25FEA1A1-F160-44E4-B253-E8E24D648F7F}" destId="{92AA75E3-3574-495E-827D-E1DD45B9E357}" srcOrd="1" destOrd="0" parTransId="{2E39BB22-845B-47E2-A596-539DE9C32E59}" sibTransId="{B5E14AF7-81A9-477B-894A-7BD0E429839E}"/>
    <dgm:cxn modelId="{F0284E87-EB7F-4C5F-8A38-51FD09FECB43}" type="presOf" srcId="{8FA50CB0-CECC-4947-8AB8-B6072EB0EB34}" destId="{61BC6B20-15F4-423E-945A-B97E7673A687}" srcOrd="1" destOrd="0" presId="urn:microsoft.com/office/officeart/2005/8/layout/hierarchy3"/>
    <dgm:cxn modelId="{40731703-134D-4D70-B6F9-EFABA849664B}" type="presOf" srcId="{EE8E0C73-8209-4EFF-BEC4-037EAEE887F5}" destId="{43C10594-6C52-48BE-B164-5A9D9637BC9E}" srcOrd="0" destOrd="0" presId="urn:microsoft.com/office/officeart/2005/8/layout/hierarchy3"/>
    <dgm:cxn modelId="{1433D501-E7A9-4424-8A7D-BBDFDA847F52}" type="presOf" srcId="{7225F0F8-9D8D-460E-ABBC-8B7A4051EFA7}" destId="{2E8392E0-9141-4CCD-80F0-019D4610D1A7}" srcOrd="0" destOrd="0" presId="urn:microsoft.com/office/officeart/2005/8/layout/hierarchy3"/>
    <dgm:cxn modelId="{29DE66A4-A8DA-4F87-88C5-41F3DBFA1AF8}" srcId="{D6BDFDE4-466C-4394-B7E1-D7C8AD549D8B}" destId="{31A8DC07-B5AE-4AD2-92B5-BB9CC29CDAD4}" srcOrd="0" destOrd="0" parTransId="{B6B7C066-67AB-4ECF-9397-850BBA91F7CC}" sibTransId="{9A296659-593C-47BC-AD55-2C1D1FA6FCFF}"/>
    <dgm:cxn modelId="{5FC980C5-EF0D-4222-85FC-1A40D32E844B}" type="presOf" srcId="{093FDF80-1703-4B3B-B3B3-F0BA5B52A863}" destId="{A138A0F1-41B2-4802-BA22-4D756992C373}" srcOrd="0" destOrd="1" presId="urn:microsoft.com/office/officeart/2005/8/layout/hierarchy3"/>
    <dgm:cxn modelId="{7D9378C6-A0F3-4CBC-9DB7-D67A0949B13D}" type="presOf" srcId="{78D0C904-0115-4241-84B8-E69F141382BE}" destId="{2E5E619E-697E-4151-9F14-41BC9E039213}" srcOrd="0" destOrd="1" presId="urn:microsoft.com/office/officeart/2005/8/layout/hierarchy3"/>
    <dgm:cxn modelId="{0D8B33DF-2625-4EC8-9C95-3380DE4A0CFF}" type="presOf" srcId="{21216AAD-67B1-4EF5-8550-2FE82AE3D9E4}" destId="{79C96A32-0E8D-4996-AAB4-3C0BC796CFFE}" srcOrd="0" destOrd="0" presId="urn:microsoft.com/office/officeart/2005/8/layout/hierarchy3"/>
    <dgm:cxn modelId="{AAB7429D-3083-4CD0-B3E8-444243D46372}" type="presOf" srcId="{AC83A507-EB75-4795-8FCC-1797F04CA468}" destId="{A138A0F1-41B2-4802-BA22-4D756992C373}" srcOrd="0" destOrd="2" presId="urn:microsoft.com/office/officeart/2005/8/layout/hierarchy3"/>
    <dgm:cxn modelId="{C1AFF57D-60A3-4FAD-8D38-FD6794E5A5C6}" type="presOf" srcId="{EA0ACE8A-7D6E-4643-B1BF-A1A6DE10F3CC}" destId="{62488E34-31D5-4325-A611-343F35395FA8}" srcOrd="0" destOrd="0" presId="urn:microsoft.com/office/officeart/2005/8/layout/hierarchy3"/>
    <dgm:cxn modelId="{ED9D1804-A9E1-42FC-B6CD-6C2C4E0B9E34}" type="presParOf" srcId="{1449F0F3-F118-49BD-8FAD-F54C884F62B7}" destId="{E0E6E29A-B28E-41AD-8053-C24694E914CB}" srcOrd="0" destOrd="0" presId="urn:microsoft.com/office/officeart/2005/8/layout/hierarchy3"/>
    <dgm:cxn modelId="{B0AA78BD-018A-480F-875E-1E309B551813}" type="presParOf" srcId="{E0E6E29A-B28E-41AD-8053-C24694E914CB}" destId="{2A88C7DD-759E-47FA-AC5D-A0FD1867C36A}" srcOrd="0" destOrd="0" presId="urn:microsoft.com/office/officeart/2005/8/layout/hierarchy3"/>
    <dgm:cxn modelId="{28555E50-60D7-4F64-9458-39CDFE30DB9F}" type="presParOf" srcId="{2A88C7DD-759E-47FA-AC5D-A0FD1867C36A}" destId="{4DBEAFA6-114C-4299-9DE0-417059CF87B7}" srcOrd="0" destOrd="0" presId="urn:microsoft.com/office/officeart/2005/8/layout/hierarchy3"/>
    <dgm:cxn modelId="{6EB548FA-3F7D-4F85-98CB-283BF79D6243}" type="presParOf" srcId="{2A88C7DD-759E-47FA-AC5D-A0FD1867C36A}" destId="{61BC6B20-15F4-423E-945A-B97E7673A687}" srcOrd="1" destOrd="0" presId="urn:microsoft.com/office/officeart/2005/8/layout/hierarchy3"/>
    <dgm:cxn modelId="{515292B1-CC7D-4706-B125-1CF61A611CE5}" type="presParOf" srcId="{E0E6E29A-B28E-41AD-8053-C24694E914CB}" destId="{74BD7572-86A2-46E1-B5FB-A9603644C4A1}" srcOrd="1" destOrd="0" presId="urn:microsoft.com/office/officeart/2005/8/layout/hierarchy3"/>
    <dgm:cxn modelId="{3CDECBA5-5811-4E48-8840-31F7B0CA96A5}" type="presParOf" srcId="{74BD7572-86A2-46E1-B5FB-A9603644C4A1}" destId="{2E8392E0-9141-4CCD-80F0-019D4610D1A7}" srcOrd="0" destOrd="0" presId="urn:microsoft.com/office/officeart/2005/8/layout/hierarchy3"/>
    <dgm:cxn modelId="{86369AC5-FEA2-4F52-8EE1-05228BE58591}" type="presParOf" srcId="{74BD7572-86A2-46E1-B5FB-A9603644C4A1}" destId="{62488E34-31D5-4325-A611-343F35395FA8}" srcOrd="1" destOrd="0" presId="urn:microsoft.com/office/officeart/2005/8/layout/hierarchy3"/>
    <dgm:cxn modelId="{AD5B9B6A-101E-4011-B06E-95210FFAA3A1}" type="presParOf" srcId="{74BD7572-86A2-46E1-B5FB-A9603644C4A1}" destId="{7D4BE57D-1611-4A44-A2D9-ACDBF354D04F}" srcOrd="2" destOrd="0" presId="urn:microsoft.com/office/officeart/2005/8/layout/hierarchy3"/>
    <dgm:cxn modelId="{8899F59A-F1B7-4F86-B4FB-947658E8828C}" type="presParOf" srcId="{74BD7572-86A2-46E1-B5FB-A9603644C4A1}" destId="{22DF0220-6ECC-49AB-BC38-53D2805F79F6}" srcOrd="3" destOrd="0" presId="urn:microsoft.com/office/officeart/2005/8/layout/hierarchy3"/>
    <dgm:cxn modelId="{928E4B8A-EBF0-4D9C-9787-D02062DEB63A}" type="presParOf" srcId="{74BD7572-86A2-46E1-B5FB-A9603644C4A1}" destId="{79C96A32-0E8D-4996-AAB4-3C0BC796CFFE}" srcOrd="4" destOrd="0" presId="urn:microsoft.com/office/officeart/2005/8/layout/hierarchy3"/>
    <dgm:cxn modelId="{AE3A6033-3AAE-4194-80E3-93D09AF28604}" type="presParOf" srcId="{74BD7572-86A2-46E1-B5FB-A9603644C4A1}" destId="{43C10594-6C52-48BE-B164-5A9D9637BC9E}" srcOrd="5" destOrd="0" presId="urn:microsoft.com/office/officeart/2005/8/layout/hierarchy3"/>
    <dgm:cxn modelId="{2A602770-23ED-45AD-A171-BC14415C010F}" type="presParOf" srcId="{1449F0F3-F118-49BD-8FAD-F54C884F62B7}" destId="{FA420ED9-6254-4321-9554-D27CC6D3738B}" srcOrd="1" destOrd="0" presId="urn:microsoft.com/office/officeart/2005/8/layout/hierarchy3"/>
    <dgm:cxn modelId="{A6413BAA-50A4-4704-AFD3-7F79245E3EB6}" type="presParOf" srcId="{FA420ED9-6254-4321-9554-D27CC6D3738B}" destId="{8444253D-0CF7-4F2E-84CE-776B5DBA0A83}" srcOrd="0" destOrd="0" presId="urn:microsoft.com/office/officeart/2005/8/layout/hierarchy3"/>
    <dgm:cxn modelId="{66D0CF6B-DB49-4F22-A925-D722D208E4BB}" type="presParOf" srcId="{8444253D-0CF7-4F2E-84CE-776B5DBA0A83}" destId="{65175D4F-C10B-4C71-B94C-21FFB1F15C92}" srcOrd="0" destOrd="0" presId="urn:microsoft.com/office/officeart/2005/8/layout/hierarchy3"/>
    <dgm:cxn modelId="{7DF6D330-D18D-4C1E-A688-9BCDC3826592}" type="presParOf" srcId="{8444253D-0CF7-4F2E-84CE-776B5DBA0A83}" destId="{650ECD8F-14F9-4BF7-8C03-542E1BD3C49F}" srcOrd="1" destOrd="0" presId="urn:microsoft.com/office/officeart/2005/8/layout/hierarchy3"/>
    <dgm:cxn modelId="{4EA6F0E2-B492-4857-824F-D4CEF0C741B1}" type="presParOf" srcId="{FA420ED9-6254-4321-9554-D27CC6D3738B}" destId="{64D26ABB-97D2-445C-8D02-5C41F052249B}" srcOrd="1" destOrd="0" presId="urn:microsoft.com/office/officeart/2005/8/layout/hierarchy3"/>
    <dgm:cxn modelId="{B12ACBB5-215C-416A-B4DC-FF78182952BE}" type="presParOf" srcId="{64D26ABB-97D2-445C-8D02-5C41F052249B}" destId="{9FB1B7F0-72BC-4022-88D4-016C23F97545}" srcOrd="0" destOrd="0" presId="urn:microsoft.com/office/officeart/2005/8/layout/hierarchy3"/>
    <dgm:cxn modelId="{29B012A1-22A1-4169-8BB2-5B6BF3E65C08}" type="presParOf" srcId="{64D26ABB-97D2-445C-8D02-5C41F052249B}" destId="{413C3770-8094-4E2D-B2BD-E93305E745CD}" srcOrd="1" destOrd="0" presId="urn:microsoft.com/office/officeart/2005/8/layout/hierarchy3"/>
    <dgm:cxn modelId="{64A28A69-85EC-4C3E-A6BA-121499360210}" type="presParOf" srcId="{64D26ABB-97D2-445C-8D02-5C41F052249B}" destId="{9F284DBB-CB26-43A0-B5A3-66CC63ECF97B}" srcOrd="2" destOrd="0" presId="urn:microsoft.com/office/officeart/2005/8/layout/hierarchy3"/>
    <dgm:cxn modelId="{A29368B6-843A-407E-82F0-EE56CD9C9A00}" type="presParOf" srcId="{64D26ABB-97D2-445C-8D02-5C41F052249B}" destId="{A138A0F1-41B2-4802-BA22-4D756992C373}" srcOrd="3" destOrd="0" presId="urn:microsoft.com/office/officeart/2005/8/layout/hierarchy3"/>
    <dgm:cxn modelId="{0EFF6504-FA83-4CAE-B208-37927DBDB120}" type="presParOf" srcId="{64D26ABB-97D2-445C-8D02-5C41F052249B}" destId="{A513D896-5170-4A1B-B6D1-509FD88DF271}" srcOrd="4" destOrd="0" presId="urn:microsoft.com/office/officeart/2005/8/layout/hierarchy3"/>
    <dgm:cxn modelId="{17638A0F-B1D7-451F-BABE-8E4F584277F2}" type="presParOf" srcId="{64D26ABB-97D2-445C-8D02-5C41F052249B}" destId="{04A29725-C798-4A18-9FF4-0FD889B872AD}" srcOrd="5" destOrd="0" presId="urn:microsoft.com/office/officeart/2005/8/layout/hierarchy3"/>
    <dgm:cxn modelId="{1CBD889A-7C48-4B61-A352-7BA9DF1413D7}" type="presParOf" srcId="{64D26ABB-97D2-445C-8D02-5C41F052249B}" destId="{839E6206-081E-4004-A5E4-3DC94223EF72}" srcOrd="6" destOrd="0" presId="urn:microsoft.com/office/officeart/2005/8/layout/hierarchy3"/>
    <dgm:cxn modelId="{605B1EC6-94DA-4D58-86EC-F41665F91BAA}" type="presParOf" srcId="{64D26ABB-97D2-445C-8D02-5C41F052249B}" destId="{7A4945ED-B78E-47E8-BD6F-C51233376B68}" srcOrd="7" destOrd="0" presId="urn:microsoft.com/office/officeart/2005/8/layout/hierarchy3"/>
    <dgm:cxn modelId="{1E57925D-ECE4-438B-B984-FA8C0015A43E}" type="presParOf" srcId="{64D26ABB-97D2-445C-8D02-5C41F052249B}" destId="{5E902A69-ACD0-4823-BA57-143862A8E737}" srcOrd="8" destOrd="0" presId="urn:microsoft.com/office/officeart/2005/8/layout/hierarchy3"/>
    <dgm:cxn modelId="{187A3A53-92DC-40CC-B4CD-D278B76A7BA3}" type="presParOf" srcId="{64D26ABB-97D2-445C-8D02-5C41F052249B}" destId="{2E5E619E-697E-4151-9F14-41BC9E039213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9783C-4254-46E9-ABF9-F20C22DC43F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EC"/>
        </a:p>
      </dgm:t>
    </dgm:pt>
    <dgm:pt modelId="{3D310A81-CFB6-4FD0-9CB5-378B79A301A3}">
      <dgm:prSet phldrT="[Texto]"/>
      <dgm:spPr/>
      <dgm:t>
        <a:bodyPr/>
        <a:lstStyle/>
        <a:p>
          <a:r>
            <a:rPr lang="es-EC" dirty="0"/>
            <a:t>ATRACCIÓN DE INVERSIONES</a:t>
          </a:r>
        </a:p>
      </dgm:t>
    </dgm:pt>
    <dgm:pt modelId="{3D5714D3-0814-400A-8D0A-DEE39997D8E1}" type="parTrans" cxnId="{1093E01D-05D4-41C2-8142-C9517658C9C1}">
      <dgm:prSet/>
      <dgm:spPr/>
      <dgm:t>
        <a:bodyPr/>
        <a:lstStyle/>
        <a:p>
          <a:endParaRPr lang="es-EC"/>
        </a:p>
      </dgm:t>
    </dgm:pt>
    <dgm:pt modelId="{AF50597B-C756-42F3-922A-BFFC37B86037}" type="sibTrans" cxnId="{1093E01D-05D4-41C2-8142-C9517658C9C1}">
      <dgm:prSet/>
      <dgm:spPr/>
      <dgm:t>
        <a:bodyPr/>
        <a:lstStyle/>
        <a:p>
          <a:endParaRPr lang="es-EC"/>
        </a:p>
      </dgm:t>
    </dgm:pt>
    <dgm:pt modelId="{4B514B1D-75B8-4F94-9A40-E0C4FEFC650E}">
      <dgm:prSet phldrT="[Texto]"/>
      <dgm:spPr/>
      <dgm:t>
        <a:bodyPr/>
        <a:lstStyle/>
        <a:p>
          <a:r>
            <a:rPr lang="es-EC" dirty="0"/>
            <a:t>DESARROLLO DE PROVEEDORES</a:t>
          </a:r>
        </a:p>
      </dgm:t>
    </dgm:pt>
    <dgm:pt modelId="{FBE3FAC8-96C3-4BAF-BC20-FA4D88603875}" type="parTrans" cxnId="{E56498F9-8790-45B4-A7EE-2F9C4472AA3D}">
      <dgm:prSet/>
      <dgm:spPr/>
      <dgm:t>
        <a:bodyPr/>
        <a:lstStyle/>
        <a:p>
          <a:endParaRPr lang="es-EC"/>
        </a:p>
      </dgm:t>
    </dgm:pt>
    <dgm:pt modelId="{6B0B6253-1B69-4161-82B2-9128128B2200}" type="sibTrans" cxnId="{E56498F9-8790-45B4-A7EE-2F9C4472AA3D}">
      <dgm:prSet/>
      <dgm:spPr/>
      <dgm:t>
        <a:bodyPr/>
        <a:lstStyle/>
        <a:p>
          <a:endParaRPr lang="es-EC"/>
        </a:p>
      </dgm:t>
    </dgm:pt>
    <dgm:pt modelId="{382753D3-D7EC-4117-BF2B-89C8B8A4D3D3}">
      <dgm:prSet phldrT="[Texto]"/>
      <dgm:spPr/>
      <dgm:t>
        <a:bodyPr/>
        <a:lstStyle/>
        <a:p>
          <a:r>
            <a:rPr lang="es-EC" dirty="0"/>
            <a:t>ACCESO A MERCADOS</a:t>
          </a:r>
        </a:p>
      </dgm:t>
    </dgm:pt>
    <dgm:pt modelId="{9C04B036-FEEA-4DCC-A130-44267D2818B1}" type="parTrans" cxnId="{4832D96B-18ED-42F9-9B4D-D25513ED13C2}">
      <dgm:prSet/>
      <dgm:spPr/>
      <dgm:t>
        <a:bodyPr/>
        <a:lstStyle/>
        <a:p>
          <a:endParaRPr lang="es-EC"/>
        </a:p>
      </dgm:t>
    </dgm:pt>
    <dgm:pt modelId="{21F8B543-0AA6-4919-8554-BD07C219931E}" type="sibTrans" cxnId="{4832D96B-18ED-42F9-9B4D-D25513ED13C2}">
      <dgm:prSet/>
      <dgm:spPr/>
      <dgm:t>
        <a:bodyPr/>
        <a:lstStyle/>
        <a:p>
          <a:endParaRPr lang="es-EC"/>
        </a:p>
      </dgm:t>
    </dgm:pt>
    <dgm:pt modelId="{209F673B-EB41-498A-8AE1-0295541FC662}" type="pres">
      <dgm:prSet presAssocID="{C149783C-4254-46E9-ABF9-F20C22DC43F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C"/>
        </a:p>
      </dgm:t>
    </dgm:pt>
    <dgm:pt modelId="{40D3620E-29C8-42C3-8835-5FFEA2FC1155}" type="pres">
      <dgm:prSet presAssocID="{3D310A81-CFB6-4FD0-9CB5-378B79A301A3}" presName="Accent1" presStyleCnt="0"/>
      <dgm:spPr/>
    </dgm:pt>
    <dgm:pt modelId="{3BA17276-FD85-4120-902C-47660599B84A}" type="pres">
      <dgm:prSet presAssocID="{3D310A81-CFB6-4FD0-9CB5-378B79A301A3}" presName="Accent" presStyleLbl="node1" presStyleIdx="0" presStyleCnt="3"/>
      <dgm:spPr/>
    </dgm:pt>
    <dgm:pt modelId="{C43610E5-3827-4FF7-ABAB-E3E23C52B3A1}" type="pres">
      <dgm:prSet presAssocID="{3D310A81-CFB6-4FD0-9CB5-378B79A301A3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AA8B122C-B441-4C3F-B75A-4E91A38D74CB}" type="pres">
      <dgm:prSet presAssocID="{4B514B1D-75B8-4F94-9A40-E0C4FEFC650E}" presName="Accent2" presStyleCnt="0"/>
      <dgm:spPr/>
    </dgm:pt>
    <dgm:pt modelId="{AD649691-C445-4A3F-95C1-CA22F1A74B84}" type="pres">
      <dgm:prSet presAssocID="{4B514B1D-75B8-4F94-9A40-E0C4FEFC650E}" presName="Accent" presStyleLbl="node1" presStyleIdx="1" presStyleCnt="3"/>
      <dgm:spPr/>
    </dgm:pt>
    <dgm:pt modelId="{7A7AB67D-C145-4E90-85E2-40A40F13D239}" type="pres">
      <dgm:prSet presAssocID="{4B514B1D-75B8-4F94-9A40-E0C4FEFC650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00227C7-AC5C-4648-9D2E-A4449989E3CB}" type="pres">
      <dgm:prSet presAssocID="{382753D3-D7EC-4117-BF2B-89C8B8A4D3D3}" presName="Accent3" presStyleCnt="0"/>
      <dgm:spPr/>
    </dgm:pt>
    <dgm:pt modelId="{C7ACD019-BE63-49FE-8754-A8B67CCC0298}" type="pres">
      <dgm:prSet presAssocID="{382753D3-D7EC-4117-BF2B-89C8B8A4D3D3}" presName="Accent" presStyleLbl="node1" presStyleIdx="2" presStyleCnt="3"/>
      <dgm:spPr/>
    </dgm:pt>
    <dgm:pt modelId="{95C78378-456D-4B82-A4C4-C02E53398E30}" type="pres">
      <dgm:prSet presAssocID="{382753D3-D7EC-4117-BF2B-89C8B8A4D3D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9DE477CF-AB68-4CBE-ADDD-1D61AEB186EC}" type="presOf" srcId="{382753D3-D7EC-4117-BF2B-89C8B8A4D3D3}" destId="{95C78378-456D-4B82-A4C4-C02E53398E30}" srcOrd="0" destOrd="0" presId="urn:microsoft.com/office/officeart/2009/layout/CircleArrowProcess"/>
    <dgm:cxn modelId="{4832D96B-18ED-42F9-9B4D-D25513ED13C2}" srcId="{C149783C-4254-46E9-ABF9-F20C22DC43F6}" destId="{382753D3-D7EC-4117-BF2B-89C8B8A4D3D3}" srcOrd="2" destOrd="0" parTransId="{9C04B036-FEEA-4DCC-A130-44267D2818B1}" sibTransId="{21F8B543-0AA6-4919-8554-BD07C219931E}"/>
    <dgm:cxn modelId="{583A15C9-9DB5-4636-A681-2ED8157DF45A}" type="presOf" srcId="{4B514B1D-75B8-4F94-9A40-E0C4FEFC650E}" destId="{7A7AB67D-C145-4E90-85E2-40A40F13D239}" srcOrd="0" destOrd="0" presId="urn:microsoft.com/office/officeart/2009/layout/CircleArrowProcess"/>
    <dgm:cxn modelId="{E56498F9-8790-45B4-A7EE-2F9C4472AA3D}" srcId="{C149783C-4254-46E9-ABF9-F20C22DC43F6}" destId="{4B514B1D-75B8-4F94-9A40-E0C4FEFC650E}" srcOrd="1" destOrd="0" parTransId="{FBE3FAC8-96C3-4BAF-BC20-FA4D88603875}" sibTransId="{6B0B6253-1B69-4161-82B2-9128128B2200}"/>
    <dgm:cxn modelId="{1093E01D-05D4-41C2-8142-C9517658C9C1}" srcId="{C149783C-4254-46E9-ABF9-F20C22DC43F6}" destId="{3D310A81-CFB6-4FD0-9CB5-378B79A301A3}" srcOrd="0" destOrd="0" parTransId="{3D5714D3-0814-400A-8D0A-DEE39997D8E1}" sibTransId="{AF50597B-C756-42F3-922A-BFFC37B86037}"/>
    <dgm:cxn modelId="{27D67054-6AC8-4F43-87E3-6A811146B7D8}" type="presOf" srcId="{C149783C-4254-46E9-ABF9-F20C22DC43F6}" destId="{209F673B-EB41-498A-8AE1-0295541FC662}" srcOrd="0" destOrd="0" presId="urn:microsoft.com/office/officeart/2009/layout/CircleArrowProcess"/>
    <dgm:cxn modelId="{B212F80E-8C96-4C25-B45A-F8C4990779A9}" type="presOf" srcId="{3D310A81-CFB6-4FD0-9CB5-378B79A301A3}" destId="{C43610E5-3827-4FF7-ABAB-E3E23C52B3A1}" srcOrd="0" destOrd="0" presId="urn:microsoft.com/office/officeart/2009/layout/CircleArrowProcess"/>
    <dgm:cxn modelId="{D36F6106-BFF9-47AF-AF70-A942F3EBEE5A}" type="presParOf" srcId="{209F673B-EB41-498A-8AE1-0295541FC662}" destId="{40D3620E-29C8-42C3-8835-5FFEA2FC1155}" srcOrd="0" destOrd="0" presId="urn:microsoft.com/office/officeart/2009/layout/CircleArrowProcess"/>
    <dgm:cxn modelId="{4BA68A1C-8462-4ADB-94BB-AE33E408D077}" type="presParOf" srcId="{40D3620E-29C8-42C3-8835-5FFEA2FC1155}" destId="{3BA17276-FD85-4120-902C-47660599B84A}" srcOrd="0" destOrd="0" presId="urn:microsoft.com/office/officeart/2009/layout/CircleArrowProcess"/>
    <dgm:cxn modelId="{EF52439B-0E55-4EEE-8F98-FC663E8AA7CB}" type="presParOf" srcId="{209F673B-EB41-498A-8AE1-0295541FC662}" destId="{C43610E5-3827-4FF7-ABAB-E3E23C52B3A1}" srcOrd="1" destOrd="0" presId="urn:microsoft.com/office/officeart/2009/layout/CircleArrowProcess"/>
    <dgm:cxn modelId="{47BE6B9B-D9FA-4BA0-9825-C7FA95F944D2}" type="presParOf" srcId="{209F673B-EB41-498A-8AE1-0295541FC662}" destId="{AA8B122C-B441-4C3F-B75A-4E91A38D74CB}" srcOrd="2" destOrd="0" presId="urn:microsoft.com/office/officeart/2009/layout/CircleArrowProcess"/>
    <dgm:cxn modelId="{BC603E85-C28F-4662-96BB-4FC70857D1B2}" type="presParOf" srcId="{AA8B122C-B441-4C3F-B75A-4E91A38D74CB}" destId="{AD649691-C445-4A3F-95C1-CA22F1A74B84}" srcOrd="0" destOrd="0" presId="urn:microsoft.com/office/officeart/2009/layout/CircleArrowProcess"/>
    <dgm:cxn modelId="{8A6E7CAB-B545-4A4A-AD37-EDA8371B74AC}" type="presParOf" srcId="{209F673B-EB41-498A-8AE1-0295541FC662}" destId="{7A7AB67D-C145-4E90-85E2-40A40F13D239}" srcOrd="3" destOrd="0" presId="urn:microsoft.com/office/officeart/2009/layout/CircleArrowProcess"/>
    <dgm:cxn modelId="{DB407946-526A-411F-B0D1-A5875E0ED043}" type="presParOf" srcId="{209F673B-EB41-498A-8AE1-0295541FC662}" destId="{300227C7-AC5C-4648-9D2E-A4449989E3CB}" srcOrd="4" destOrd="0" presId="urn:microsoft.com/office/officeart/2009/layout/CircleArrowProcess"/>
    <dgm:cxn modelId="{4D40B7CF-DA06-4386-9CB3-D02671FB47B1}" type="presParOf" srcId="{300227C7-AC5C-4648-9D2E-A4449989E3CB}" destId="{C7ACD019-BE63-49FE-8754-A8B67CCC0298}" srcOrd="0" destOrd="0" presId="urn:microsoft.com/office/officeart/2009/layout/CircleArrowProcess"/>
    <dgm:cxn modelId="{D6851BD3-A2A9-4E38-820C-F2B77B81EB37}" type="presParOf" srcId="{209F673B-EB41-498A-8AE1-0295541FC662}" destId="{95C78378-456D-4B82-A4C4-C02E53398E3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4F14E7-3216-4E85-A439-02EFDD9C7932}" type="doc">
      <dgm:prSet loTypeId="urn:microsoft.com/office/officeart/2005/8/layout/arrow2" loCatId="process" qsTypeId="urn:microsoft.com/office/officeart/2005/8/quickstyle/simple5" qsCatId="simple" csTypeId="urn:microsoft.com/office/officeart/2005/8/colors/accent0_3" csCatId="mainScheme" phldr="1"/>
      <dgm:spPr/>
    </dgm:pt>
    <dgm:pt modelId="{31168F3F-A48A-4E00-A355-B2CD9777FF99}">
      <dgm:prSet phldrT="[Texto]" custT="1"/>
      <dgm:spPr/>
      <dgm:t>
        <a:bodyPr/>
        <a:lstStyle/>
        <a:p>
          <a:r>
            <a:rPr lang="es-EC" sz="2000" dirty="0"/>
            <a:t>Generación de nuevos espacios para el desarrollo del sector económico.</a:t>
          </a:r>
        </a:p>
      </dgm:t>
    </dgm:pt>
    <dgm:pt modelId="{00F1737D-2E59-4782-ADB5-AFAD5828AD9A}" type="parTrans" cxnId="{E40A3D24-97D9-4061-AC79-5B6ABDD81C7F}">
      <dgm:prSet/>
      <dgm:spPr/>
      <dgm:t>
        <a:bodyPr/>
        <a:lstStyle/>
        <a:p>
          <a:endParaRPr lang="es-EC" sz="2800"/>
        </a:p>
      </dgm:t>
    </dgm:pt>
    <dgm:pt modelId="{D05C4F6D-72DB-485B-A8FB-53E05A205686}" type="sibTrans" cxnId="{E40A3D24-97D9-4061-AC79-5B6ABDD81C7F}">
      <dgm:prSet/>
      <dgm:spPr/>
      <dgm:t>
        <a:bodyPr/>
        <a:lstStyle/>
        <a:p>
          <a:endParaRPr lang="es-EC" sz="2800"/>
        </a:p>
      </dgm:t>
    </dgm:pt>
    <dgm:pt modelId="{5BA6577C-F51D-4DA2-BDBB-9862504459F3}">
      <dgm:prSet phldrT="[Texto]" custT="1"/>
      <dgm:spPr/>
      <dgm:t>
        <a:bodyPr/>
        <a:lstStyle/>
        <a:p>
          <a:r>
            <a:rPr lang="es-EC" sz="2000" dirty="0"/>
            <a:t>Fomento de los sectores priorizados lo cual brinde mayores oportunidades de empleo.</a:t>
          </a:r>
        </a:p>
      </dgm:t>
    </dgm:pt>
    <dgm:pt modelId="{2BF9F372-84D8-4FC8-B17C-EB7EE0C1F29E}" type="parTrans" cxnId="{C8F473BC-A34F-4EA8-850C-A55A942AE000}">
      <dgm:prSet/>
      <dgm:spPr/>
      <dgm:t>
        <a:bodyPr/>
        <a:lstStyle/>
        <a:p>
          <a:endParaRPr lang="es-EC" sz="2800"/>
        </a:p>
      </dgm:t>
    </dgm:pt>
    <dgm:pt modelId="{CC227E40-9030-4C54-8FE6-2BC2DB825FAB}" type="sibTrans" cxnId="{C8F473BC-A34F-4EA8-850C-A55A942AE000}">
      <dgm:prSet/>
      <dgm:spPr/>
      <dgm:t>
        <a:bodyPr/>
        <a:lstStyle/>
        <a:p>
          <a:endParaRPr lang="es-EC" sz="2800"/>
        </a:p>
      </dgm:t>
    </dgm:pt>
    <dgm:pt modelId="{1FD1E125-2B05-4679-B85B-85ABC19956AB}">
      <dgm:prSet phldrT="[Texto]" custT="1"/>
      <dgm:spPr/>
      <dgm:t>
        <a:bodyPr/>
        <a:lstStyle/>
        <a:p>
          <a:r>
            <a:rPr lang="es-EC" sz="2000" dirty="0"/>
            <a:t>Desarrollo de productos y servicios con valor agregado para incrementar la competitividad en mercados locales nacionales y posteriormente internacionales.</a:t>
          </a:r>
        </a:p>
      </dgm:t>
    </dgm:pt>
    <dgm:pt modelId="{02601FA3-3FFD-4C7C-A7DE-9720AE5917A6}" type="parTrans" cxnId="{F6143B59-95E9-4321-822A-F08901337013}">
      <dgm:prSet/>
      <dgm:spPr/>
      <dgm:t>
        <a:bodyPr/>
        <a:lstStyle/>
        <a:p>
          <a:endParaRPr lang="es-EC" sz="2800"/>
        </a:p>
      </dgm:t>
    </dgm:pt>
    <dgm:pt modelId="{2D797F83-88E1-476B-B1D2-52313E7F442A}" type="sibTrans" cxnId="{F6143B59-95E9-4321-822A-F08901337013}">
      <dgm:prSet/>
      <dgm:spPr/>
      <dgm:t>
        <a:bodyPr/>
        <a:lstStyle/>
        <a:p>
          <a:endParaRPr lang="es-EC" sz="2800"/>
        </a:p>
      </dgm:t>
    </dgm:pt>
    <dgm:pt modelId="{3BBBDE45-677A-4A3D-9E22-39340638EB93}">
      <dgm:prSet phldrT="[Texto]" custT="1"/>
      <dgm:spPr/>
      <dgm:t>
        <a:bodyPr/>
        <a:lstStyle/>
        <a:p>
          <a:r>
            <a:rPr lang="es-EC" sz="2000" dirty="0"/>
            <a:t>Repotenciación del sector productivo </a:t>
          </a:r>
        </a:p>
      </dgm:t>
    </dgm:pt>
    <dgm:pt modelId="{B879274E-E038-4EF2-914B-1B923E3C08B1}" type="parTrans" cxnId="{16230B3C-28CF-4B3B-BCE4-B6ED200C1BEB}">
      <dgm:prSet/>
      <dgm:spPr/>
      <dgm:t>
        <a:bodyPr/>
        <a:lstStyle/>
        <a:p>
          <a:endParaRPr lang="es-EC" sz="2800"/>
        </a:p>
      </dgm:t>
    </dgm:pt>
    <dgm:pt modelId="{05734A8C-E9F2-42FA-AEF2-7F7D11795A99}" type="sibTrans" cxnId="{16230B3C-28CF-4B3B-BCE4-B6ED200C1BEB}">
      <dgm:prSet/>
      <dgm:spPr/>
      <dgm:t>
        <a:bodyPr/>
        <a:lstStyle/>
        <a:p>
          <a:endParaRPr lang="es-EC" sz="2800"/>
        </a:p>
      </dgm:t>
    </dgm:pt>
    <dgm:pt modelId="{D287DA83-AE02-40A2-A88D-A3753E328022}">
      <dgm:prSet phldrT="[Texto]" custT="1"/>
      <dgm:spPr/>
      <dgm:t>
        <a:bodyPr/>
        <a:lstStyle/>
        <a:p>
          <a:r>
            <a:rPr lang="es-EC" sz="2000" dirty="0"/>
            <a:t>Desarrollo de encadenamientos productivos con la articulación de entidades competentes.</a:t>
          </a:r>
        </a:p>
      </dgm:t>
    </dgm:pt>
    <dgm:pt modelId="{2E169934-6AFE-4164-B5AD-D610294D1100}" type="parTrans" cxnId="{5E343293-F36F-4DE4-A060-52902C38D760}">
      <dgm:prSet/>
      <dgm:spPr/>
      <dgm:t>
        <a:bodyPr/>
        <a:lstStyle/>
        <a:p>
          <a:endParaRPr lang="es-EC" sz="2800"/>
        </a:p>
      </dgm:t>
    </dgm:pt>
    <dgm:pt modelId="{07DCF8F7-0DA9-485F-BE2F-FEEAFBA36851}" type="sibTrans" cxnId="{5E343293-F36F-4DE4-A060-52902C38D760}">
      <dgm:prSet/>
      <dgm:spPr/>
      <dgm:t>
        <a:bodyPr/>
        <a:lstStyle/>
        <a:p>
          <a:endParaRPr lang="es-EC" sz="2800"/>
        </a:p>
      </dgm:t>
    </dgm:pt>
    <dgm:pt modelId="{9356AA15-B25D-4220-B889-2EAA4DB0807A}" type="pres">
      <dgm:prSet presAssocID="{E24F14E7-3216-4E85-A439-02EFDD9C7932}" presName="arrowDiagram" presStyleCnt="0">
        <dgm:presLayoutVars>
          <dgm:chMax val="5"/>
          <dgm:dir/>
          <dgm:resizeHandles val="exact"/>
        </dgm:presLayoutVars>
      </dgm:prSet>
      <dgm:spPr/>
    </dgm:pt>
    <dgm:pt modelId="{0093F8C4-480E-460A-BB51-77E6E171AD53}" type="pres">
      <dgm:prSet presAssocID="{E24F14E7-3216-4E85-A439-02EFDD9C7932}" presName="arrow" presStyleLbl="bgShp" presStyleIdx="0" presStyleCnt="1"/>
      <dgm:spPr/>
    </dgm:pt>
    <dgm:pt modelId="{57C0BECA-E237-4D14-9ED3-D0BA385E1845}" type="pres">
      <dgm:prSet presAssocID="{E24F14E7-3216-4E85-A439-02EFDD9C7932}" presName="arrowDiagram5" presStyleCnt="0"/>
      <dgm:spPr/>
    </dgm:pt>
    <dgm:pt modelId="{E7A16069-9A2D-4DB2-B6C3-74B9BC19C709}" type="pres">
      <dgm:prSet presAssocID="{3BBBDE45-677A-4A3D-9E22-39340638EB93}" presName="bullet5a" presStyleLbl="node1" presStyleIdx="0" presStyleCnt="5"/>
      <dgm:spPr/>
    </dgm:pt>
    <dgm:pt modelId="{E6413F1E-B4F7-4583-9718-73B964848965}" type="pres">
      <dgm:prSet presAssocID="{3BBBDE45-677A-4A3D-9E22-39340638EB93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DB4BF5D-BDAC-440B-B1F8-7E88D7592539}" type="pres">
      <dgm:prSet presAssocID="{31168F3F-A48A-4E00-A355-B2CD9777FF99}" presName="bullet5b" presStyleLbl="node1" presStyleIdx="1" presStyleCnt="5"/>
      <dgm:spPr/>
    </dgm:pt>
    <dgm:pt modelId="{41E33EE1-708F-464F-9AFE-51BD4845F1C7}" type="pres">
      <dgm:prSet presAssocID="{31168F3F-A48A-4E00-A355-B2CD9777FF99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D451EBA7-8F7D-42B6-A72D-CBC1B41D13C3}" type="pres">
      <dgm:prSet presAssocID="{5BA6577C-F51D-4DA2-BDBB-9862504459F3}" presName="bullet5c" presStyleLbl="node1" presStyleIdx="2" presStyleCnt="5"/>
      <dgm:spPr/>
    </dgm:pt>
    <dgm:pt modelId="{39DBB8A8-43D1-415D-918D-9D29F3522D5D}" type="pres">
      <dgm:prSet presAssocID="{5BA6577C-F51D-4DA2-BDBB-9862504459F3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4F813BA9-CDBE-4F48-BF63-3E4DB0C8ABC5}" type="pres">
      <dgm:prSet presAssocID="{1FD1E125-2B05-4679-B85B-85ABC19956AB}" presName="bullet5d" presStyleLbl="node1" presStyleIdx="3" presStyleCnt="5"/>
      <dgm:spPr/>
    </dgm:pt>
    <dgm:pt modelId="{3546ED66-90ED-4BC7-B950-53EF6290D08A}" type="pres">
      <dgm:prSet presAssocID="{1FD1E125-2B05-4679-B85B-85ABC19956AB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4B68A91C-087D-45FF-ADF5-224957314AE9}" type="pres">
      <dgm:prSet presAssocID="{D287DA83-AE02-40A2-A88D-A3753E328022}" presName="bullet5e" presStyleLbl="node1" presStyleIdx="4" presStyleCnt="5"/>
      <dgm:spPr/>
    </dgm:pt>
    <dgm:pt modelId="{4A427F92-018F-4D24-AA47-64679509C94C}" type="pres">
      <dgm:prSet presAssocID="{D287DA83-AE02-40A2-A88D-A3753E328022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DADC5DB5-B025-42AC-95D3-8FB1CFBF710E}" type="presOf" srcId="{31168F3F-A48A-4E00-A355-B2CD9777FF99}" destId="{41E33EE1-708F-464F-9AFE-51BD4845F1C7}" srcOrd="0" destOrd="0" presId="urn:microsoft.com/office/officeart/2005/8/layout/arrow2"/>
    <dgm:cxn modelId="{3FD1D64E-7BA2-4493-8CEF-CAFE7D9346C3}" type="presOf" srcId="{5BA6577C-F51D-4DA2-BDBB-9862504459F3}" destId="{39DBB8A8-43D1-415D-918D-9D29F3522D5D}" srcOrd="0" destOrd="0" presId="urn:microsoft.com/office/officeart/2005/8/layout/arrow2"/>
    <dgm:cxn modelId="{6B47370B-B547-43A5-B5C5-3DEE8EFE88BC}" type="presOf" srcId="{D287DA83-AE02-40A2-A88D-A3753E328022}" destId="{4A427F92-018F-4D24-AA47-64679509C94C}" srcOrd="0" destOrd="0" presId="urn:microsoft.com/office/officeart/2005/8/layout/arrow2"/>
    <dgm:cxn modelId="{E40A3D24-97D9-4061-AC79-5B6ABDD81C7F}" srcId="{E24F14E7-3216-4E85-A439-02EFDD9C7932}" destId="{31168F3F-A48A-4E00-A355-B2CD9777FF99}" srcOrd="1" destOrd="0" parTransId="{00F1737D-2E59-4782-ADB5-AFAD5828AD9A}" sibTransId="{D05C4F6D-72DB-485B-A8FB-53E05A205686}"/>
    <dgm:cxn modelId="{F6143B59-95E9-4321-822A-F08901337013}" srcId="{E24F14E7-3216-4E85-A439-02EFDD9C7932}" destId="{1FD1E125-2B05-4679-B85B-85ABC19956AB}" srcOrd="3" destOrd="0" parTransId="{02601FA3-3FFD-4C7C-A7DE-9720AE5917A6}" sibTransId="{2D797F83-88E1-476B-B1D2-52313E7F442A}"/>
    <dgm:cxn modelId="{2529DB78-1065-468F-8AFA-C623A4AB79FC}" type="presOf" srcId="{E24F14E7-3216-4E85-A439-02EFDD9C7932}" destId="{9356AA15-B25D-4220-B889-2EAA4DB0807A}" srcOrd="0" destOrd="0" presId="urn:microsoft.com/office/officeart/2005/8/layout/arrow2"/>
    <dgm:cxn modelId="{C8F473BC-A34F-4EA8-850C-A55A942AE000}" srcId="{E24F14E7-3216-4E85-A439-02EFDD9C7932}" destId="{5BA6577C-F51D-4DA2-BDBB-9862504459F3}" srcOrd="2" destOrd="0" parTransId="{2BF9F372-84D8-4FC8-B17C-EB7EE0C1F29E}" sibTransId="{CC227E40-9030-4C54-8FE6-2BC2DB825FAB}"/>
    <dgm:cxn modelId="{16230B3C-28CF-4B3B-BCE4-B6ED200C1BEB}" srcId="{E24F14E7-3216-4E85-A439-02EFDD9C7932}" destId="{3BBBDE45-677A-4A3D-9E22-39340638EB93}" srcOrd="0" destOrd="0" parTransId="{B879274E-E038-4EF2-914B-1B923E3C08B1}" sibTransId="{05734A8C-E9F2-42FA-AEF2-7F7D11795A99}"/>
    <dgm:cxn modelId="{5E343293-F36F-4DE4-A060-52902C38D760}" srcId="{E24F14E7-3216-4E85-A439-02EFDD9C7932}" destId="{D287DA83-AE02-40A2-A88D-A3753E328022}" srcOrd="4" destOrd="0" parTransId="{2E169934-6AFE-4164-B5AD-D610294D1100}" sibTransId="{07DCF8F7-0DA9-485F-BE2F-FEEAFBA36851}"/>
    <dgm:cxn modelId="{022D1D15-F146-4A6C-BA64-6E6B4C4CE23E}" type="presOf" srcId="{3BBBDE45-677A-4A3D-9E22-39340638EB93}" destId="{E6413F1E-B4F7-4583-9718-73B964848965}" srcOrd="0" destOrd="0" presId="urn:microsoft.com/office/officeart/2005/8/layout/arrow2"/>
    <dgm:cxn modelId="{80C1ECED-2942-4785-B80B-88829E825334}" type="presOf" srcId="{1FD1E125-2B05-4679-B85B-85ABC19956AB}" destId="{3546ED66-90ED-4BC7-B950-53EF6290D08A}" srcOrd="0" destOrd="0" presId="urn:microsoft.com/office/officeart/2005/8/layout/arrow2"/>
    <dgm:cxn modelId="{21F6FC4E-15D1-4DFE-B663-C625A26AF340}" type="presParOf" srcId="{9356AA15-B25D-4220-B889-2EAA4DB0807A}" destId="{0093F8C4-480E-460A-BB51-77E6E171AD53}" srcOrd="0" destOrd="0" presId="urn:microsoft.com/office/officeart/2005/8/layout/arrow2"/>
    <dgm:cxn modelId="{2603F06D-3C8A-495A-9F70-3DBE57B50342}" type="presParOf" srcId="{9356AA15-B25D-4220-B889-2EAA4DB0807A}" destId="{57C0BECA-E237-4D14-9ED3-D0BA385E1845}" srcOrd="1" destOrd="0" presId="urn:microsoft.com/office/officeart/2005/8/layout/arrow2"/>
    <dgm:cxn modelId="{F3F006FE-C5EB-4208-8120-9938C2AE1F30}" type="presParOf" srcId="{57C0BECA-E237-4D14-9ED3-D0BA385E1845}" destId="{E7A16069-9A2D-4DB2-B6C3-74B9BC19C709}" srcOrd="0" destOrd="0" presId="urn:microsoft.com/office/officeart/2005/8/layout/arrow2"/>
    <dgm:cxn modelId="{F7108E9B-5DBE-41F4-B35C-56CBB649902D}" type="presParOf" srcId="{57C0BECA-E237-4D14-9ED3-D0BA385E1845}" destId="{E6413F1E-B4F7-4583-9718-73B964848965}" srcOrd="1" destOrd="0" presId="urn:microsoft.com/office/officeart/2005/8/layout/arrow2"/>
    <dgm:cxn modelId="{FEE3E493-AE9F-4BE5-8214-D43756BBD01C}" type="presParOf" srcId="{57C0BECA-E237-4D14-9ED3-D0BA385E1845}" destId="{0DB4BF5D-BDAC-440B-B1F8-7E88D7592539}" srcOrd="2" destOrd="0" presId="urn:microsoft.com/office/officeart/2005/8/layout/arrow2"/>
    <dgm:cxn modelId="{B1342695-C005-4239-88E7-172C99FDFD22}" type="presParOf" srcId="{57C0BECA-E237-4D14-9ED3-D0BA385E1845}" destId="{41E33EE1-708F-464F-9AFE-51BD4845F1C7}" srcOrd="3" destOrd="0" presId="urn:microsoft.com/office/officeart/2005/8/layout/arrow2"/>
    <dgm:cxn modelId="{0E76C295-25AD-4EC4-89A6-B376EC1BE540}" type="presParOf" srcId="{57C0BECA-E237-4D14-9ED3-D0BA385E1845}" destId="{D451EBA7-8F7D-42B6-A72D-CBC1B41D13C3}" srcOrd="4" destOrd="0" presId="urn:microsoft.com/office/officeart/2005/8/layout/arrow2"/>
    <dgm:cxn modelId="{7F2D8CDB-2775-499F-8A58-13A62E70B13B}" type="presParOf" srcId="{57C0BECA-E237-4D14-9ED3-D0BA385E1845}" destId="{39DBB8A8-43D1-415D-918D-9D29F3522D5D}" srcOrd="5" destOrd="0" presId="urn:microsoft.com/office/officeart/2005/8/layout/arrow2"/>
    <dgm:cxn modelId="{2DA30169-4889-46BB-9F9E-7519E6E32645}" type="presParOf" srcId="{57C0BECA-E237-4D14-9ED3-D0BA385E1845}" destId="{4F813BA9-CDBE-4F48-BF63-3E4DB0C8ABC5}" srcOrd="6" destOrd="0" presId="urn:microsoft.com/office/officeart/2005/8/layout/arrow2"/>
    <dgm:cxn modelId="{A705E128-BC09-4E88-9E76-86B30F8B885C}" type="presParOf" srcId="{57C0BECA-E237-4D14-9ED3-D0BA385E1845}" destId="{3546ED66-90ED-4BC7-B950-53EF6290D08A}" srcOrd="7" destOrd="0" presId="urn:microsoft.com/office/officeart/2005/8/layout/arrow2"/>
    <dgm:cxn modelId="{CEAA1AAA-6AE4-4395-885E-CE0332F7E731}" type="presParOf" srcId="{57C0BECA-E237-4D14-9ED3-D0BA385E1845}" destId="{4B68A91C-087D-45FF-ADF5-224957314AE9}" srcOrd="8" destOrd="0" presId="urn:microsoft.com/office/officeart/2005/8/layout/arrow2"/>
    <dgm:cxn modelId="{D57600F9-2867-409C-97FB-42C6E5E383B3}" type="presParOf" srcId="{57C0BECA-E237-4D14-9ED3-D0BA385E1845}" destId="{4A427F92-018F-4D24-AA47-64679509C94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DEE34-01EF-48DD-9BB1-6C57F9E58D3D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FFA65-42E2-4F9D-AB96-844C0826CE65}">
      <dsp:nvSpPr>
        <dsp:cNvPr id="0" name=""/>
        <dsp:cNvSpPr/>
      </dsp:nvSpPr>
      <dsp:spPr>
        <a:xfrm>
          <a:off x="509717" y="338558"/>
          <a:ext cx="10115062" cy="67755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  <a:latin typeface="Franklin Gothic Book" pitchFamily="34" charset="0"/>
            </a:rPr>
            <a:t>Reducida productividad de la industria, baja competitividad</a:t>
          </a:r>
          <a:endParaRPr lang="es-ES" sz="2800" kern="1200" dirty="0">
            <a:solidFill>
              <a:schemeClr val="tx1"/>
            </a:solidFill>
            <a:latin typeface="Franklin Gothic Book" pitchFamily="34" charset="0"/>
          </a:endParaRPr>
        </a:p>
      </dsp:txBody>
      <dsp:txXfrm>
        <a:off x="509717" y="338558"/>
        <a:ext cx="10115062" cy="677550"/>
      </dsp:txXfrm>
    </dsp:sp>
    <dsp:sp modelId="{C8F50D67-664C-4A70-A3D4-5622C498FEA2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5192D-C254-4374-B177-A6654B727A47}">
      <dsp:nvSpPr>
        <dsp:cNvPr id="0" name=""/>
        <dsp:cNvSpPr/>
      </dsp:nvSpPr>
      <dsp:spPr>
        <a:xfrm>
          <a:off x="995230" y="1354558"/>
          <a:ext cx="9629549" cy="67755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  <a:latin typeface="Franklin Gothic Book" pitchFamily="34" charset="0"/>
            </a:rPr>
            <a:t>Rezago en modernización (Caida FBKF).</a:t>
          </a:r>
        </a:p>
      </dsp:txBody>
      <dsp:txXfrm>
        <a:off x="995230" y="1354558"/>
        <a:ext cx="9629549" cy="677550"/>
      </dsp:txXfrm>
    </dsp:sp>
    <dsp:sp modelId="{F4B07576-42A6-4EE4-BAB0-006C030183B3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84823-E7DA-4AA0-BE22-5397E7EEA50C}">
      <dsp:nvSpPr>
        <dsp:cNvPr id="0" name=""/>
        <dsp:cNvSpPr/>
      </dsp:nvSpPr>
      <dsp:spPr>
        <a:xfrm>
          <a:off x="1144243" y="2370558"/>
          <a:ext cx="9480536" cy="67755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  <a:latin typeface="Franklin Gothic Book" pitchFamily="34" charset="0"/>
            </a:rPr>
            <a:t>Limitado acceso a mercados</a:t>
          </a:r>
        </a:p>
      </dsp:txBody>
      <dsp:txXfrm>
        <a:off x="1144243" y="2370558"/>
        <a:ext cx="9480536" cy="677550"/>
      </dsp:txXfrm>
    </dsp:sp>
    <dsp:sp modelId="{61A30ACA-AB9F-4E0C-A582-82B4041D292C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42DC7-20C8-4176-9954-402E3D8CF262}">
      <dsp:nvSpPr>
        <dsp:cNvPr id="0" name=""/>
        <dsp:cNvSpPr/>
      </dsp:nvSpPr>
      <dsp:spPr>
        <a:xfrm>
          <a:off x="995230" y="3386558"/>
          <a:ext cx="9629549" cy="67755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  <a:latin typeface="Franklin Gothic Book" pitchFamily="34" charset="0"/>
            </a:rPr>
            <a:t>Balanza comercial negativa del sector manufacturero</a:t>
          </a:r>
        </a:p>
      </dsp:txBody>
      <dsp:txXfrm>
        <a:off x="995230" y="3386558"/>
        <a:ext cx="9629549" cy="677550"/>
      </dsp:txXfrm>
    </dsp:sp>
    <dsp:sp modelId="{E7E6E98C-795D-41BC-80C1-220D67D15DE6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38C4-05B7-497E-82D3-7A2FC5E5E1DA}">
      <dsp:nvSpPr>
        <dsp:cNvPr id="0" name=""/>
        <dsp:cNvSpPr/>
      </dsp:nvSpPr>
      <dsp:spPr>
        <a:xfrm>
          <a:off x="509717" y="4402558"/>
          <a:ext cx="10115062" cy="67755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C" sz="2800" kern="1200" dirty="0" smtClean="0">
              <a:solidFill>
                <a:schemeClr val="tx1"/>
              </a:solidFill>
              <a:latin typeface="Franklin Gothic Book" pitchFamily="34" charset="0"/>
            </a:rPr>
            <a:t>Baja productividad de MIPYMES, EPS y Artesanos </a:t>
          </a:r>
          <a:endParaRPr lang="es-EC" sz="2800" kern="1200" dirty="0">
            <a:solidFill>
              <a:schemeClr val="tx1"/>
            </a:solidFill>
            <a:latin typeface="Franklin Gothic Book" pitchFamily="34" charset="0"/>
          </a:endParaRPr>
        </a:p>
      </dsp:txBody>
      <dsp:txXfrm>
        <a:off x="509717" y="4402558"/>
        <a:ext cx="10115062" cy="677550"/>
      </dsp:txXfrm>
    </dsp:sp>
    <dsp:sp modelId="{48A9376E-2223-4B51-8729-B741DD81E603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0.08131</cdr:x>
      <cdr:y>0</cdr:y>
    </cdr:from>
    <cdr:to>
      <cdr:x>0.89784</cdr:x>
      <cdr:y>0.18899</cdr:y>
    </cdr:to>
    <cdr:sp macro="" textlink="">
      <cdr:nvSpPr>
        <cdr:cNvPr id="4" name="3 Flecha izquierda y derecha"/>
        <cdr:cNvSpPr/>
      </cdr:nvSpPr>
      <cdr:spPr>
        <a:xfrm xmlns:a="http://schemas.openxmlformats.org/drawingml/2006/main">
          <a:off x="951403" y="0"/>
          <a:ext cx="9554164" cy="950986"/>
        </a:xfrm>
        <a:prstGeom xmlns:a="http://schemas.openxmlformats.org/drawingml/2006/main" prst="leftRightArrow">
          <a:avLst/>
        </a:prstGeom>
        <a:solidFill xmlns:a="http://schemas.openxmlformats.org/drawingml/2006/main">
          <a:schemeClr val="accent1">
            <a:alpha val="47000"/>
          </a:schemeClr>
        </a:solidFill>
        <a:ln xmlns:a="http://schemas.openxmlformats.org/drawingml/2006/main">
          <a:solidFill>
            <a:schemeClr val="tx2">
              <a:lumMod val="20000"/>
              <a:lumOff val="8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pPr algn="ctr"/>
          <a:r>
            <a:rPr lang="es-EC" sz="2400" b="1" dirty="0">
              <a:solidFill>
                <a:schemeClr val="tx1"/>
              </a:solidFill>
            </a:rPr>
            <a:t>crecimiento promedio 2006-2017</a:t>
          </a:r>
        </a:p>
        <a:p xmlns:a="http://schemas.openxmlformats.org/drawingml/2006/main">
          <a:pPr algn="ctr"/>
          <a:r>
            <a:rPr lang="es-EC" sz="2400" b="1" dirty="0">
              <a:solidFill>
                <a:schemeClr val="tx1"/>
              </a:solidFill>
            </a:rPr>
            <a:t> Ecuador 3,4%;</a:t>
          </a:r>
          <a:r>
            <a:rPr lang="es-EC" sz="2400" b="1" baseline="0" dirty="0">
              <a:solidFill>
                <a:schemeClr val="tx1"/>
              </a:solidFill>
            </a:rPr>
            <a:t> AL 2,7%, Mundial: 3,6%</a:t>
          </a:r>
          <a:endParaRPr lang="es-EC" sz="2400" b="1" dirty="0">
            <a:solidFill>
              <a:schemeClr val="tx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0.4427</cdr:x>
      <cdr:y>0.00668</cdr:y>
    </cdr:from>
    <cdr:to>
      <cdr:x>0.49451</cdr:x>
      <cdr:y>0.94375</cdr:y>
    </cdr:to>
    <cdr:sp macro="" textlink="">
      <cdr:nvSpPr>
        <cdr:cNvPr id="2" name="Rectángulo 1"/>
        <cdr:cNvSpPr/>
      </cdr:nvSpPr>
      <cdr:spPr>
        <a:xfrm xmlns:a="http://schemas.openxmlformats.org/drawingml/2006/main">
          <a:off x="4992594" y="29615"/>
          <a:ext cx="584292" cy="415445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00B050"/>
          </a:solidFill>
          <a:prstDash val="sysDot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MX"/>
        </a:p>
      </cdr:txBody>
    </cdr:sp>
  </cdr:relSizeAnchor>
  <cdr:relSizeAnchor xmlns:cdr="http://schemas.openxmlformats.org/drawingml/2006/chartDrawing">
    <cdr:from>
      <cdr:x>0.5484</cdr:x>
      <cdr:y>0.00623</cdr:y>
    </cdr:from>
    <cdr:to>
      <cdr:x>0.59969</cdr:x>
      <cdr:y>0.9375</cdr:y>
    </cdr:to>
    <cdr:sp macro="" textlink="">
      <cdr:nvSpPr>
        <cdr:cNvPr id="3" name="Rectángulo 2"/>
        <cdr:cNvSpPr/>
      </cdr:nvSpPr>
      <cdr:spPr>
        <a:xfrm xmlns:a="http://schemas.openxmlformats.org/drawingml/2006/main">
          <a:off x="6184636" y="27620"/>
          <a:ext cx="578428" cy="412874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  <a:prstDash val="sysDot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s-MX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0.00508</cdr:x>
      <cdr:y>0.02778</cdr:y>
    </cdr:from>
    <cdr:to>
      <cdr:x>0.05424</cdr:x>
      <cdr:y>0.67014</cdr:y>
    </cdr:to>
    <cdr:sp macro="" textlink="">
      <cdr:nvSpPr>
        <cdr:cNvPr id="2" name="1 CuadroTexto"/>
        <cdr:cNvSpPr txBox="1"/>
      </cdr:nvSpPr>
      <cdr:spPr>
        <a:xfrm xmlns:a="http://schemas.openxmlformats.org/drawingml/2006/main">
          <a:off x="28576" y="76200"/>
          <a:ext cx="276225" cy="17621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vert270" wrap="square" rtlCol="0" anchor="ctr"/>
        <a:lstStyle xmlns:a="http://schemas.openxmlformats.org/drawingml/2006/main"/>
        <a:p xmlns:a="http://schemas.openxmlformats.org/drawingml/2006/main">
          <a:pPr algn="ctr"/>
          <a:r>
            <a:rPr lang="es-ES" sz="1600" dirty="0">
              <a:solidFill>
                <a:schemeClr val="tx1"/>
              </a:solidFill>
            </a:rPr>
            <a:t>Productividad relativa</a:t>
          </a:r>
        </a:p>
      </cdr:txBody>
    </cdr:sp>
  </cdr:relSizeAnchor>
  <cdr:relSizeAnchor xmlns:cdr="http://schemas.openxmlformats.org/drawingml/2006/chartDrawing">
    <cdr:from>
      <cdr:x>0.11574</cdr:x>
      <cdr:y>0.24912</cdr:y>
    </cdr:from>
    <cdr:to>
      <cdr:x>0.93441</cdr:x>
      <cdr:y>0.25098</cdr:y>
    </cdr:to>
    <cdr:cxnSp macro="">
      <cdr:nvCxnSpPr>
        <cdr:cNvPr id="5" name="Conector recto 4"/>
        <cdr:cNvCxnSpPr/>
      </cdr:nvCxnSpPr>
      <cdr:spPr>
        <a:xfrm xmlns:a="http://schemas.openxmlformats.org/drawingml/2006/main">
          <a:off x="763100" y="664890"/>
          <a:ext cx="5397720" cy="4964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0.15284</cdr:x>
      <cdr:y>0.04489</cdr:y>
    </cdr:from>
    <cdr:to>
      <cdr:x>0.33029</cdr:x>
      <cdr:y>0.17823</cdr:y>
    </cdr:to>
    <cdr:sp macro="" textlink="">
      <cdr:nvSpPr>
        <cdr:cNvPr id="2" name="Elipse 1"/>
        <cdr:cNvSpPr/>
      </cdr:nvSpPr>
      <cdr:spPr>
        <a:xfrm xmlns:a="http://schemas.openxmlformats.org/drawingml/2006/main">
          <a:off x="787602" y="123152"/>
          <a:ext cx="914400" cy="365760"/>
        </a:xfrm>
        <a:prstGeom xmlns:a="http://schemas.openxmlformats.org/drawingml/2006/main" prst="ellipse">
          <a:avLst/>
        </a:prstGeom>
        <a:solidFill xmlns:a="http://schemas.openxmlformats.org/drawingml/2006/main">
          <a:srgbClr val="00206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MX" sz="1000" b="1" dirty="0" smtClean="0"/>
            <a:t>+ 5% ISD</a:t>
          </a:r>
          <a:endParaRPr lang="es-EC" sz="1000" b="1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0.67728</cdr:x>
      <cdr:y>0.03943</cdr:y>
    </cdr:from>
    <cdr:to>
      <cdr:x>0.88217</cdr:x>
      <cdr:y>0.18386</cdr:y>
    </cdr:to>
    <cdr:sp macro="" textlink="">
      <cdr:nvSpPr>
        <cdr:cNvPr id="3" name="2 Conector recto de flecha"/>
        <cdr:cNvSpPr/>
      </cdr:nvSpPr>
      <cdr:spPr>
        <a:xfrm xmlns:a="http://schemas.openxmlformats.org/drawingml/2006/main" flipV="1">
          <a:off x="7596190" y="204789"/>
          <a:ext cx="2297907" cy="750094"/>
        </a:xfrm>
        <a:prstGeom xmlns:a="http://schemas.openxmlformats.org/drawingml/2006/main" prst="straightConnector1">
          <a:avLst/>
        </a:prstGeom>
        <a:ln xmlns:a="http://schemas.openxmlformats.org/drawingml/2006/main">
          <a:solidFill>
            <a:srgbClr val="FF0000"/>
          </a:solidFill>
          <a:prstDash val="dash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s-EC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0.53709</cdr:x>
      <cdr:y>0.91612</cdr:y>
    </cdr:from>
    <cdr:to>
      <cdr:x>0.5519</cdr:x>
      <cdr:y>0.97308</cdr:y>
    </cdr:to>
    <cdr:sp macro="" textlink="">
      <cdr:nvSpPr>
        <cdr:cNvPr id="2" name="Rectángulo 1"/>
        <cdr:cNvSpPr/>
      </cdr:nvSpPr>
      <cdr:spPr>
        <a:xfrm xmlns:a="http://schemas.openxmlformats.org/drawingml/2006/main">
          <a:off x="1657587" y="1880406"/>
          <a:ext cx="45719" cy="116907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s-MX" sz="1100">
            <a:ln>
              <a:solidFill>
                <a:srgbClr val="C00000"/>
              </a:solidFill>
            </a:ln>
            <a:solidFill>
              <a:schemeClr val="bg1"/>
            </a:solidFill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0.52092</cdr:x>
      <cdr:y>0.95183</cdr:y>
    </cdr:from>
    <cdr:to>
      <cdr:x>0.54882</cdr:x>
      <cdr:y>0.9782</cdr:y>
    </cdr:to>
    <cdr:sp macro="" textlink="">
      <cdr:nvSpPr>
        <cdr:cNvPr id="2" name="Rectángulo 1"/>
        <cdr:cNvSpPr/>
      </cdr:nvSpPr>
      <cdr:spPr>
        <a:xfrm xmlns:a="http://schemas.openxmlformats.org/drawingml/2006/main">
          <a:off x="1574002" y="2495074"/>
          <a:ext cx="84272" cy="6912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s-MX" sz="1100">
            <a:ln>
              <a:solidFill>
                <a:srgbClr val="C00000"/>
              </a:solidFill>
            </a:ln>
            <a:solidFill>
              <a:schemeClr val="bg1"/>
            </a:solidFill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0.82758</cdr:x>
      <cdr:y>0.95216</cdr:y>
    </cdr:from>
    <cdr:to>
      <cdr:x>0.84667</cdr:x>
      <cdr:y>0.96632</cdr:y>
    </cdr:to>
    <cdr:sp macro="" textlink="">
      <cdr:nvSpPr>
        <cdr:cNvPr id="2" name="Rectángulo 1"/>
        <cdr:cNvSpPr/>
      </cdr:nvSpPr>
      <cdr:spPr>
        <a:xfrm xmlns:a="http://schemas.openxmlformats.org/drawingml/2006/main">
          <a:off x="7060279" y="4936736"/>
          <a:ext cx="162846" cy="73414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s-MX" sz="1100">
            <a:ln>
              <a:solidFill>
                <a:srgbClr val="C00000"/>
              </a:solidFill>
            </a:ln>
            <a:solidFill>
              <a:schemeClr val="bg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BCCB3BC-C5DE-4B19-BC4C-F8A4947FDF7A}" type="datetimeFigureOut">
              <a:rPr lang="es-ES"/>
              <a:pPr>
                <a:defRPr/>
              </a:pPr>
              <a:t>29/08/2018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3" tIns="46586" rIns="93173" bIns="4658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1115DD8-85B4-4C5C-826F-DC3B397DF87C}" type="slidenum">
              <a:rPr lang="es-ES" altLang="en-US"/>
              <a:pPr>
                <a:defRPr/>
              </a:pPr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xmlns="" val="10700337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3" tIns="46586" rIns="93173" bIns="46586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75D6E56-2F6A-46DE-BA91-E8FF65E5CE99}" type="datetimeFigureOut">
              <a:rPr lang="en-US"/>
              <a:pPr>
                <a:defRPr/>
              </a:pPr>
              <a:t>8/29/2018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3" tIns="46586" rIns="93173" bIns="46586" rtlCol="0" anchor="ctr"/>
          <a:lstStyle/>
          <a:p>
            <a:pPr lvl="0"/>
            <a:endParaRPr lang="en-US" noProof="0" smtClean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7"/>
          </a:xfrm>
          <a:prstGeom prst="rect">
            <a:avLst/>
          </a:prstGeom>
        </p:spPr>
        <p:txBody>
          <a:bodyPr vert="horz" lIns="93173" tIns="46586" rIns="93173" bIns="46586" rtlCol="0"/>
          <a:lstStyle/>
          <a:p>
            <a:pPr lvl="0"/>
            <a:r>
              <a:rPr lang="es-ES" noProof="0" smtClean="0"/>
              <a:t>Editar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US" noProof="0" smtClean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3" tIns="46586" rIns="93173" bIns="46586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C7F900A-380D-4ECE-9155-317F436922D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762072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1058F-DFAF-40BD-B202-ECD3978284C2}" type="slidenum">
              <a:rPr lang="es-EC" smtClean="0">
                <a:solidFill>
                  <a:prstClr val="black"/>
                </a:solidFill>
              </a:rPr>
              <a:pPr/>
              <a:t>1</a:t>
            </a:fld>
            <a:endParaRPr lang="es-EC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C">
                <a:solidFill>
                  <a:prstClr val="black"/>
                </a:solidFill>
              </a:rPr>
              <a:t>Pag.</a:t>
            </a:r>
          </a:p>
        </p:txBody>
      </p:sp>
    </p:spTree>
    <p:extLst>
      <p:ext uri="{BB962C8B-B14F-4D97-AF65-F5344CB8AC3E}">
        <p14:creationId xmlns:p14="http://schemas.microsoft.com/office/powerpoint/2010/main" xmlns="" val="339671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6496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65887"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65887"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 defTabSz="465887">
                <a:defRPr/>
              </a:pPr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7024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examinan aspectos relacionados con la variación en: ventas, producción,</a:t>
            </a:r>
          </a:p>
          <a:p>
            <a:r>
              <a:rPr lang="es-EC" dirty="0" smtClean="0"/>
              <a:t>contratación de empleados, nivel de inventarios, precios de los insumos y perspectivas de la situación de</a:t>
            </a:r>
          </a:p>
          <a:p>
            <a:r>
              <a:rPr lang="es-EC" dirty="0" smtClean="0"/>
              <a:t>negocios, tanto para el mes en curso, como para las perspectivas que tienen los empresarios en el siguiente mes.</a:t>
            </a:r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71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1 Marcador de imagen de diapositiva">
            <a:extLst>
              <a:ext uri="{FF2B5EF4-FFF2-40B4-BE49-F238E27FC236}">
                <a16:creationId xmlns="" xmlns:a16="http://schemas.microsoft.com/office/drawing/2014/main" id="{257BD283-0F99-43E6-8138-F537AE9715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2 Marcador de notas">
            <a:extLst>
              <a:ext uri="{FF2B5EF4-FFF2-40B4-BE49-F238E27FC236}">
                <a16:creationId xmlns="" xmlns:a16="http://schemas.microsoft.com/office/drawing/2014/main" id="{0DC600E5-94CF-4B75-A000-6CA3AB1CCD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ES" altLang="es-CO">
              <a:ea typeface="ＭＳ Ｐゴシック" panose="020B0600070205080204" pitchFamily="34" charset="-128"/>
            </a:endParaRPr>
          </a:p>
        </p:txBody>
      </p:sp>
      <p:sp>
        <p:nvSpPr>
          <p:cNvPr id="7172" name="3 Marcador de número de diapositiva">
            <a:extLst>
              <a:ext uri="{FF2B5EF4-FFF2-40B4-BE49-F238E27FC236}">
                <a16:creationId xmlns="" xmlns:a16="http://schemas.microsoft.com/office/drawing/2014/main" id="{6A0EC5AB-337D-43CF-8349-346D3302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DFEA64-F639-4694-AE4F-BCD3F332F9E9}" type="slidenum">
              <a:rPr lang="es-ES" altLang="es-CO"/>
              <a:pPr>
                <a:spcBef>
                  <a:spcPct val="0"/>
                </a:spcBef>
              </a:pPr>
              <a:t>20</a:t>
            </a:fld>
            <a:endParaRPr lang="es-ES" altLang="es-CO"/>
          </a:p>
        </p:txBody>
      </p:sp>
    </p:spTree>
    <p:extLst>
      <p:ext uri="{BB962C8B-B14F-4D97-AF65-F5344CB8AC3E}">
        <p14:creationId xmlns:p14="http://schemas.microsoft.com/office/powerpoint/2010/main" xmlns="" val="146740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08541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C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examinan aspectos relacionados con la variación en: ventas, producción,</a:t>
            </a:r>
          </a:p>
          <a:p>
            <a:r>
              <a:rPr lang="es-EC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contratación de empleados, nivel de inventarios, precios de los insumos y perspectivas de la situación de</a:t>
            </a:r>
          </a:p>
          <a:p>
            <a:r>
              <a:rPr lang="es-EC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negocios, tanto para el mes en curso, como para las perspectivas que tienen los empresarios en el siguiente mes.</a:t>
            </a:r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4847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27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3882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C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examinan aspectos relacionados con la variación en: ventas, producción,</a:t>
            </a:r>
          </a:p>
          <a:p>
            <a:r>
              <a:rPr lang="es-EC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contratación de empleados, nivel de inventarios, precios de los insumos y perspectivas de la situación de</a:t>
            </a:r>
          </a:p>
          <a:p>
            <a:r>
              <a:rPr lang="es-EC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negocios, tanto para el mes en curso, como para las perspectivas que tienen los empresarios en el siguiente mes.</a:t>
            </a:r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2642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8081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636">
              <a:defRPr/>
            </a:pP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5559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itchFamily="34" charset="0"/>
              <a:buNone/>
              <a:defRPr/>
            </a:pPr>
            <a:endParaRPr lang="es-EC" dirty="0" smtClean="0"/>
          </a:p>
        </p:txBody>
      </p:sp>
      <p:sp>
        <p:nvSpPr>
          <p:cNvPr id="2355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15F195D-A612-42A0-B71D-9E75ABCCE9C0}" type="slidenum">
              <a:rPr lang="es-EC" smtClean="0"/>
              <a:pPr/>
              <a:t>28</a:t>
            </a:fld>
            <a:endParaRPr lang="es-EC" smtClean="0"/>
          </a:p>
        </p:txBody>
      </p:sp>
    </p:spTree>
    <p:extLst>
      <p:ext uri="{BB962C8B-B14F-4D97-AF65-F5344CB8AC3E}">
        <p14:creationId xmlns:p14="http://schemas.microsoft.com/office/powerpoint/2010/main" xmlns="" val="1132930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496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Presidente, venimos a entregarle soluciones, en esta lámina se resume el proceso de diálogo nacional del sector productivo.</a:t>
            </a:r>
          </a:p>
          <a:p>
            <a:endParaRPr lang="es-ES_tradnl" dirty="0" smtClean="0"/>
          </a:p>
          <a:p>
            <a:r>
              <a:rPr lang="es-ES_tradnl" dirty="0" smtClean="0"/>
              <a:t>Es importante resaltar que esta etapa de diálogo interinstitucional e intersectorial, ha logrado por primera vez interconectar a los diferentes sectores productivos  entre si, pequeños, medianos y grandes, junto al sector público.</a:t>
            </a:r>
          </a:p>
          <a:p>
            <a:endParaRPr lang="es-ES_tradnl" dirty="0" smtClean="0"/>
          </a:p>
          <a:p>
            <a:r>
              <a:rPr lang="es-ES_tradnl" dirty="0" smtClean="0"/>
              <a:t>Sin estos acercamientos las propuesta de solución que hoy presentamos no hubiesen sido posibles. 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AF79A-DD96-9A48-BE40-01D0DBE1E263}" type="slidenum">
              <a:rPr lang="es-ES_tradnl" smtClean="0"/>
              <a:pPr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3572422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Aquí notamos</a:t>
            </a:r>
            <a:r>
              <a:rPr lang="es-MX" baseline="0" dirty="0" smtClean="0"/>
              <a:t> </a:t>
            </a:r>
            <a:r>
              <a:rPr lang="es-MX" dirty="0" smtClean="0"/>
              <a:t>xx</a:t>
            </a:r>
            <a:r>
              <a:rPr lang="es-MX" baseline="0" dirty="0" smtClean="0"/>
              <a:t> </a:t>
            </a:r>
            <a:r>
              <a:rPr lang="es-MX" dirty="0" smtClean="0"/>
              <a:t>propuestas que</a:t>
            </a:r>
            <a:r>
              <a:rPr lang="es-MX" baseline="0" dirty="0" smtClean="0"/>
              <a:t> han sido priorizadas del total de 1421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AF79A-DD96-9A48-BE40-01D0DBE1E263}" type="slidenum">
              <a:rPr lang="es-ES_tradnl" smtClean="0"/>
              <a:pPr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xmlns="" val="1773109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7649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C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examinan aspectos relacionados con la variación en: ventas, producción,</a:t>
            </a:r>
          </a:p>
          <a:p>
            <a:r>
              <a:rPr lang="es-EC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contratación de empleados, nivel de inventarios, precios de los insumos y perspectivas de la situación de</a:t>
            </a:r>
          </a:p>
          <a:p>
            <a:r>
              <a:rPr lang="es-EC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negocios, tanto para el mes en curso, como para las perspectivas que tienen los empresarios en el siguiente mes.</a:t>
            </a:r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612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7F900A-380D-4ECE-9155-317F436922D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934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8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s-EC">
              <a:latin typeface="Calibri" charset="0"/>
              <a:ea typeface="MS PGothic" charset="0"/>
            </a:endParaRPr>
          </a:p>
        </p:txBody>
      </p:sp>
      <p:sp>
        <p:nvSpPr>
          <p:cNvPr id="24579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defTabSz="455613"/>
            <a:fld id="{FCC1FA28-021A-704B-A385-875CB3AB16F9}" type="slidenum">
              <a:rPr lang="es-ES" sz="1200">
                <a:cs typeface="Arial" charset="0"/>
              </a:rPr>
              <a:pPr defTabSz="455613"/>
              <a:t>13</a:t>
            </a:fld>
            <a:endParaRPr lang="es-ES" sz="1200">
              <a:cs typeface="Arial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Pag.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xmlns="" val="310750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452438" y="717550"/>
            <a:ext cx="6392862" cy="3595688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C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93D70D-9943-4F3E-82F7-E4829E91FB6F}" type="slidenum">
              <a:rPr lang="es-ES" smtClean="0"/>
              <a:pPr>
                <a:defRPr/>
              </a:pPr>
              <a:t>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Pag.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50595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741364"/>
            <a:ext cx="71628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7" descr="LOGO PRINCIPAL HO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018" y="17976"/>
            <a:ext cx="2262716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078" t="22289" r="2"/>
          <a:stretch>
            <a:fillRect/>
          </a:stretch>
        </p:blipFill>
        <p:spPr bwMode="auto">
          <a:xfrm>
            <a:off x="6893985" y="777876"/>
            <a:ext cx="5149849" cy="12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/>
          <p:nvPr userDrawn="1"/>
        </p:nvSpPr>
        <p:spPr>
          <a:xfrm>
            <a:off x="1" y="6606760"/>
            <a:ext cx="78646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 smtClean="0"/>
              <a:t>Coordinación General de Estudios Prospectivos y Macroeconómicos para la Industria</a:t>
            </a:r>
            <a:endParaRPr lang="es-MX" sz="1100" b="1" dirty="0"/>
          </a:p>
        </p:txBody>
      </p:sp>
    </p:spTree>
    <p:extLst>
      <p:ext uri="{BB962C8B-B14F-4D97-AF65-F5344CB8AC3E}">
        <p14:creationId xmlns:p14="http://schemas.microsoft.com/office/powerpoint/2010/main" xmlns="" val="143693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4AED3-B93A-4EC3-BD46-99419B0E1611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30432-381A-45E5-A272-6C9DD1ED904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798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55FA9-706B-4C1E-8691-64E4309BAB34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45BD2-A8F1-4A90-B01C-A8DAFB98F3E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1518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BE7D-CFB6-4F17-AAA6-664CF8A6FBDD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A08-150D-4E6E-B8BC-6E79866D33AC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3343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8883-0BEA-48DC-A952-278500B2671C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9720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5C29-5D0C-479D-9A49-32A6A267882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0238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4FEA-3125-4229-84B4-D27C3E22C6D7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6835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31FD-4D4B-48C3-BEAE-97BD5102D43D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1578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B92D-D9BB-4961-8E6E-C6A0A78CB9F0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0646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216E-C26E-4E50-8C2B-8A8893F35E2B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9490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DE8A-58D6-4556-8C21-835549E84C77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562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615B5-FD1B-4842-A413-FDBCA65339FA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A4225-6ECB-451E-9248-8263EC39726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0176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657F-A969-48C8-99FE-3728064291E4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6232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95437-EDB8-48CC-BB96-E4F09CFFDD35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2651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358B-4BA5-4618-B95B-15A2315395A2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5844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9602-64BE-4747-AECB-257DC2185663}" type="datetime1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29/08/2018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940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5AB82-A0CC-4A80-9435-4D2BC6FD4E2E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C09FD-0837-4CCE-B6AE-C86973B3C1F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395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60A22-5546-442D-BC76-C3E6F84C626F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2E9BE-7D6F-49C5-9EE6-13D32CAA52E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89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52179-58F0-41ED-9ADD-7CDFB5DB7519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1FCB1-D288-498F-9B46-44D2B80A7BE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098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FDF9D-6195-436E-95E1-513AB38AFC20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6CACA-8FF8-4859-A125-5927AAAE6A9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800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8FE9D-D096-42F7-92FF-39830F10B1EE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E843F-D7F1-4CB4-B83B-BAEAE499F6B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799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B23A4-3C7D-43DD-9626-803751D7744A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D1860-4020-44B3-A902-5AC3966345C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626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36D5E-4619-4C57-8F9F-0F85FF7D4EA5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E9EB5-2387-4D9B-81EF-360B484CA43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456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título del patrón</a:t>
            </a:r>
            <a:endParaRPr lang="en-US" altLang="en-US" smtClean="0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Editar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  <a:endParaRPr lang="en-US" altLang="en-US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D7E852-712A-4E48-AFB0-6DA8AB43F75C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55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AB812E9-4FF4-4483-A2C8-051BA5B7CD5E}" type="datetime1">
              <a:rPr lang="es-EC" smtClean="0"/>
              <a:pPr>
                <a:defRPr/>
              </a:pPr>
              <a:t>29/08/2018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871F5D-6A98-4F4E-A64E-972225550148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3123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chart" Target="../charts/char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1.xml"/><Relationship Id="rId3" Type="http://schemas.openxmlformats.org/officeDocument/2006/relationships/image" Target="../media/image4.png"/><Relationship Id="rId7" Type="http://schemas.openxmlformats.org/officeDocument/2006/relationships/chart" Target="../charts/chart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Relationship Id="rId9" Type="http://schemas.openxmlformats.org/officeDocument/2006/relationships/chart" Target="../charts/char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microsoft.com/office/2007/relationships/diagramDrawing" Target="../diagrams/drawing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egarcia@mipro.gob.e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microsoft.com/office/2007/relationships/diagramDrawing" Target="../diagrams/drawing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71192" y="2862019"/>
            <a:ext cx="12192000" cy="1351120"/>
          </a:xfrm>
        </p:spPr>
        <p:txBody>
          <a:bodyPr>
            <a:noAutofit/>
          </a:bodyPr>
          <a:lstStyle/>
          <a:p>
            <a:r>
              <a:rPr lang="es-ES" sz="5400" b="1" dirty="0" smtClean="0">
                <a:latin typeface="Agency FB" pitchFamily="34" charset="0"/>
              </a:rPr>
              <a:t>DESARROLLO PRODUCTIVO FRONTERIZO</a:t>
            </a:r>
            <a:br>
              <a:rPr lang="es-ES" sz="5400" b="1" dirty="0" smtClean="0">
                <a:latin typeface="Agency FB" pitchFamily="34" charset="0"/>
              </a:rPr>
            </a:br>
            <a:r>
              <a:rPr lang="es-ES" sz="5400" b="1" dirty="0" smtClean="0">
                <a:latin typeface="Agency FB" pitchFamily="34" charset="0"/>
              </a:rPr>
              <a:t/>
            </a:r>
            <a:br>
              <a:rPr lang="es-ES" sz="5400" b="1" dirty="0" smtClean="0">
                <a:latin typeface="Agency FB" pitchFamily="34" charset="0"/>
              </a:rPr>
            </a:br>
            <a:r>
              <a:rPr lang="es-ES" sz="5400" dirty="0" smtClean="0">
                <a:latin typeface="Agency FB" pitchFamily="34" charset="0"/>
              </a:rPr>
              <a:t>Carlos Villarreal</a:t>
            </a:r>
            <a:endParaRPr lang="es-EC" sz="5400" dirty="0">
              <a:latin typeface="Agency FB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0440914" y="62211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 smtClean="0">
                <a:solidFill>
                  <a:prstClr val="black"/>
                </a:solidFill>
              </a:rPr>
              <a:t>18.05.2018</a:t>
            </a:r>
            <a:endParaRPr lang="es-EC" b="1" dirty="0">
              <a:solidFill>
                <a:prstClr val="black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6768" y="3873406"/>
            <a:ext cx="5272478" cy="2347760"/>
          </a:xfrm>
          <a:prstGeom prst="rect">
            <a:avLst/>
          </a:prstGeom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34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085" y="19908"/>
            <a:ext cx="12159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altLang="es-EC" sz="3200" b="1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Salario mínimo de los países de América Latina </a:t>
            </a:r>
            <a:r>
              <a:rPr lang="es-EC" altLang="es-EC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2018</a:t>
            </a:r>
            <a:endParaRPr lang="es-EC" altLang="es-EC" sz="32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540134965"/>
              </p:ext>
            </p:extLst>
          </p:nvPr>
        </p:nvGraphicFramePr>
        <p:xfrm>
          <a:off x="261826" y="221715"/>
          <a:ext cx="11817879" cy="3211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2085" y="3104523"/>
            <a:ext cx="6176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1400" b="1" dirty="0">
                <a:solidFill>
                  <a:prstClr val="black"/>
                </a:solidFill>
                <a:latin typeface="Arial"/>
              </a:rPr>
              <a:t>Fuente</a:t>
            </a:r>
            <a:r>
              <a:rPr lang="es-EC" sz="1400" b="1" dirty="0">
                <a:solidFill>
                  <a:prstClr val="black"/>
                </a:solidFill>
              </a:rPr>
              <a:t>: </a:t>
            </a:r>
            <a:r>
              <a:rPr lang="es-EC" sz="1400" dirty="0" smtClean="0">
                <a:solidFill>
                  <a:prstClr val="black"/>
                </a:solidFill>
              </a:rPr>
              <a:t>salariominimo.com</a:t>
            </a:r>
            <a:endParaRPr lang="es-EC" sz="14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3626914"/>
            <a:ext cx="7940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altLang="es-EC" sz="28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Tasa arancelaria promedio 2017 (%)</a:t>
            </a:r>
            <a:endParaRPr lang="es-EC" altLang="es-EC" sz="28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2085" y="6550223"/>
            <a:ext cx="6176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1400" b="1" dirty="0">
                <a:solidFill>
                  <a:prstClr val="black"/>
                </a:solidFill>
                <a:latin typeface="Arial"/>
              </a:rPr>
              <a:t>Fuente</a:t>
            </a:r>
            <a:r>
              <a:rPr lang="es-EC" sz="1400" b="1" dirty="0">
                <a:solidFill>
                  <a:prstClr val="black"/>
                </a:solidFill>
              </a:rPr>
              <a:t>: </a:t>
            </a:r>
            <a:r>
              <a:rPr lang="es-EC" sz="1400" dirty="0" smtClean="0">
                <a:solidFill>
                  <a:prstClr val="black"/>
                </a:solidFill>
              </a:rPr>
              <a:t>Organización Mundial de Comercio (OMC)</a:t>
            </a:r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5067331"/>
              </p:ext>
            </p:extLst>
          </p:nvPr>
        </p:nvGraphicFramePr>
        <p:xfrm>
          <a:off x="8170583" y="3263889"/>
          <a:ext cx="3903196" cy="3318510"/>
        </p:xfrm>
        <a:graphic>
          <a:graphicData uri="http://schemas.openxmlformats.org/drawingml/2006/table">
            <a:tbl>
              <a:tblPr/>
              <a:tblGrid>
                <a:gridCol w="2464592">
                  <a:extLst>
                    <a:ext uri="{9D8B030D-6E8A-4147-A177-3AD203B41FA5}">
                      <a16:colId xmlns:a16="http://schemas.microsoft.com/office/drawing/2014/main" xmlns="" val="3996598013"/>
                    </a:ext>
                  </a:extLst>
                </a:gridCol>
                <a:gridCol w="1438604">
                  <a:extLst>
                    <a:ext uri="{9D8B030D-6E8A-4147-A177-3AD203B41FA5}">
                      <a16:colId xmlns:a16="http://schemas.microsoft.com/office/drawing/2014/main" xmlns="" val="1666394997"/>
                    </a:ext>
                  </a:extLst>
                </a:gridCol>
              </a:tblGrid>
              <a:tr h="52422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EC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Arancel </a:t>
                      </a:r>
                      <a:r>
                        <a:rPr lang="es-EC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de </a:t>
                      </a:r>
                      <a:r>
                        <a:rPr lang="es-EC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Ecuador (Sexta enmienda)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8563360"/>
                  </a:ext>
                </a:extLst>
              </a:tr>
              <a:tr h="409716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Tarifa arancelaria promedio</a:t>
                      </a:r>
                      <a:endParaRPr lang="es-EC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94326657"/>
                  </a:ext>
                </a:extLst>
              </a:tr>
              <a:tr h="524222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Bienes de capital para la agricultura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                        </a:t>
                      </a:r>
                      <a:r>
                        <a:rPr lang="es-EC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3,11 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56056315"/>
                  </a:ext>
                </a:extLst>
              </a:tr>
              <a:tr h="524222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Bienes de capital para la industria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                        </a:t>
                      </a:r>
                      <a:r>
                        <a:rPr lang="es-EC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6,28 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20412650"/>
                  </a:ext>
                </a:extLst>
              </a:tr>
              <a:tr h="524222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Materias primas y productos intermedios para la agricultura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                          </a:t>
                      </a:r>
                      <a:r>
                        <a:rPr lang="es-EC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4,90 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40280243"/>
                  </a:ext>
                </a:extLst>
              </a:tr>
              <a:tr h="610101">
                <a:tc>
                  <a:txBody>
                    <a:bodyPr/>
                    <a:lstStyle/>
                    <a:p>
                      <a:pPr algn="l" fontAlgn="b"/>
                      <a:r>
                        <a:rPr lang="es-EC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Materias primas y productos intermedios para la industria (excluido construcción)</a:t>
                      </a:r>
                      <a:endParaRPr lang="es-EC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C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                                      </a:t>
                      </a:r>
                      <a:r>
                        <a:rPr lang="es-EC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5,97 </a:t>
                      </a:r>
                      <a:endParaRPr lang="es-EC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65320229"/>
                  </a:ext>
                </a:extLst>
              </a:tr>
            </a:tbl>
          </a:graphicData>
        </a:graphic>
      </p:graphicFrame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648445" y="6549147"/>
            <a:ext cx="2743200" cy="365125"/>
          </a:xfrm>
        </p:spPr>
        <p:txBody>
          <a:bodyPr/>
          <a:lstStyle/>
          <a:p>
            <a:fld id="{C8126447-4D4B-4C99-B128-995BABF8B136}" type="slidenum">
              <a:rPr lang="es-EC" smtClean="0"/>
              <a:pPr/>
              <a:t>10</a:t>
            </a:fld>
            <a:endParaRPr lang="es-EC" dirty="0"/>
          </a:p>
        </p:txBody>
      </p:sp>
      <p:sp>
        <p:nvSpPr>
          <p:cNvPr id="12" name="Flecha derecha 11">
            <a:hlinkClick r:id="" action="ppaction://noaction"/>
          </p:cNvPr>
          <p:cNvSpPr/>
          <p:nvPr/>
        </p:nvSpPr>
        <p:spPr>
          <a:xfrm>
            <a:off x="7342494" y="6420400"/>
            <a:ext cx="491319" cy="34201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41256" y="-22378"/>
            <a:ext cx="2000535" cy="791641"/>
          </a:xfrm>
          <a:prstGeom prst="rect">
            <a:avLst/>
          </a:prstGeom>
        </p:spPr>
      </p:pic>
      <p:graphicFrame>
        <p:nvGraphicFramePr>
          <p:cNvPr id="15" name="Gráfico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896590290"/>
              </p:ext>
            </p:extLst>
          </p:nvPr>
        </p:nvGraphicFramePr>
        <p:xfrm>
          <a:off x="593405" y="4070350"/>
          <a:ext cx="7005573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28027890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61" name="CuadroTexto 89"/>
          <p:cNvSpPr txBox="1"/>
          <p:nvPr/>
        </p:nvSpPr>
        <p:spPr>
          <a:xfrm>
            <a:off x="993228" y="378305"/>
            <a:ext cx="3671698" cy="623561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C" altLang="es-EC" sz="36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Capacidad Instalada</a:t>
            </a:r>
            <a:endParaRPr lang="es-EC" altLang="es-EC" sz="36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280858" y="6288273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dirty="0" smtClean="0"/>
              <a:t>Fuente:  BCE </a:t>
            </a:r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89179232"/>
              </p:ext>
            </p:extLst>
          </p:nvPr>
        </p:nvGraphicFramePr>
        <p:xfrm>
          <a:off x="430306" y="1237129"/>
          <a:ext cx="11295529" cy="4921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058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61" name="CuadroTexto 89"/>
          <p:cNvSpPr txBox="1"/>
          <p:nvPr/>
        </p:nvSpPr>
        <p:spPr>
          <a:xfrm>
            <a:off x="0" y="648195"/>
            <a:ext cx="11043138" cy="500450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MX" altLang="es-EC" sz="28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Índice de Competitividad Global: Comparativo con Países de América Latina (2017)</a:t>
            </a:r>
            <a:endParaRPr lang="es-EC" altLang="es-EC" sz="28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280858" y="6057441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/>
              <a:t>Fuente</a:t>
            </a:r>
            <a:r>
              <a:rPr lang="es-EC" sz="1200" dirty="0" smtClean="0"/>
              <a:t>: Reporte del Índice Global de Competitividad. </a:t>
            </a:r>
            <a:r>
              <a:rPr lang="es-EC" sz="1200" dirty="0" err="1" smtClean="0"/>
              <a:t>World</a:t>
            </a:r>
            <a:r>
              <a:rPr lang="es-EC" sz="1200" dirty="0" smtClean="0"/>
              <a:t> </a:t>
            </a:r>
            <a:r>
              <a:rPr lang="es-EC" sz="1200" dirty="0" err="1" smtClean="0"/>
              <a:t>Economic</a:t>
            </a:r>
            <a:r>
              <a:rPr lang="es-EC" sz="1200" dirty="0" smtClean="0"/>
              <a:t> </a:t>
            </a:r>
            <a:r>
              <a:rPr lang="es-EC" sz="1200" dirty="0" err="1" smtClean="0"/>
              <a:t>Forum</a:t>
            </a:r>
            <a:endParaRPr lang="es-EC" sz="1200" dirty="0" smtClean="0"/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graphicFrame>
        <p:nvGraphicFramePr>
          <p:cNvPr id="8" name="7 Gráfico"/>
          <p:cNvGraphicFramePr/>
          <p:nvPr>
            <p:extLst/>
          </p:nvPr>
        </p:nvGraphicFramePr>
        <p:xfrm>
          <a:off x="98422" y="1213219"/>
          <a:ext cx="6470820" cy="4482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6839647" y="6057441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/>
              <a:t>Fuente</a:t>
            </a:r>
            <a:r>
              <a:rPr lang="es-EC" sz="1200" dirty="0" smtClean="0"/>
              <a:t>: Bases de datos electrónica de Competitividad. </a:t>
            </a:r>
            <a:r>
              <a:rPr lang="es-EC" sz="1200" dirty="0" err="1" smtClean="0"/>
              <a:t>World</a:t>
            </a:r>
            <a:r>
              <a:rPr lang="es-EC" sz="1200" dirty="0" smtClean="0"/>
              <a:t> </a:t>
            </a:r>
            <a:r>
              <a:rPr lang="es-EC" sz="1200" dirty="0" err="1" smtClean="0"/>
              <a:t>Economic</a:t>
            </a:r>
            <a:r>
              <a:rPr lang="es-EC" sz="1200" dirty="0" smtClean="0"/>
              <a:t> </a:t>
            </a:r>
            <a:r>
              <a:rPr lang="es-EC" sz="1200" dirty="0" err="1" smtClean="0"/>
              <a:t>Forum</a:t>
            </a:r>
            <a:endParaRPr lang="es-EC" sz="1200" dirty="0" smtClean="0"/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sp>
        <p:nvSpPr>
          <p:cNvPr id="2" name="CuadroTexto 1"/>
          <p:cNvSpPr txBox="1"/>
          <p:nvPr/>
        </p:nvSpPr>
        <p:spPr>
          <a:xfrm>
            <a:off x="6839647" y="1213219"/>
            <a:ext cx="5199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/>
              <a:t>Ecuador: Ranking en el Índice Global de Competitividad</a:t>
            </a:r>
            <a:endParaRPr lang="es-MX" sz="1600" b="1" dirty="0"/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22391304"/>
              </p:ext>
            </p:extLst>
          </p:nvPr>
        </p:nvGraphicFramePr>
        <p:xfrm>
          <a:off x="6569242" y="1902852"/>
          <a:ext cx="5277121" cy="3792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26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adroTexto 29"/>
          <p:cNvSpPr txBox="1">
            <a:spLocks noChangeArrowheads="1"/>
          </p:cNvSpPr>
          <p:nvPr/>
        </p:nvSpPr>
        <p:spPr bwMode="auto">
          <a:xfrm>
            <a:off x="457726" y="4392841"/>
            <a:ext cx="11521017" cy="430871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defTabSz="457118" eaLnBrk="1" hangingPunct="1">
              <a:defRPr/>
            </a:pPr>
            <a:r>
              <a:rPr lang="es-EC" sz="2200" dirty="0" smtClean="0">
                <a:solidFill>
                  <a:srgbClr val="000000"/>
                </a:solidFill>
              </a:rPr>
              <a:t>5 - </a:t>
            </a:r>
            <a:r>
              <a:rPr lang="es-EC" sz="2200" dirty="0">
                <a:solidFill>
                  <a:srgbClr val="000000"/>
                </a:solidFill>
              </a:rPr>
              <a:t>Generar </a:t>
            </a:r>
            <a:r>
              <a:rPr lang="es-EC" sz="2200" b="1" dirty="0">
                <a:solidFill>
                  <a:srgbClr val="000000"/>
                </a:solidFill>
              </a:rPr>
              <a:t>empleo de </a:t>
            </a:r>
            <a:r>
              <a:rPr lang="es-EC" sz="2200" b="1" dirty="0" smtClean="0">
                <a:solidFill>
                  <a:srgbClr val="000000"/>
                </a:solidFill>
              </a:rPr>
              <a:t>calidad sostenible </a:t>
            </a:r>
            <a:r>
              <a:rPr lang="es-EC" sz="2200" dirty="0">
                <a:solidFill>
                  <a:srgbClr val="000000"/>
                </a:solidFill>
              </a:rPr>
              <a:t>como centro de la política pública productiva.</a:t>
            </a:r>
          </a:p>
        </p:txBody>
      </p:sp>
      <p:sp>
        <p:nvSpPr>
          <p:cNvPr id="31" name="CuadroTexto 30"/>
          <p:cNvSpPr txBox="1">
            <a:spLocks noChangeArrowheads="1"/>
          </p:cNvSpPr>
          <p:nvPr/>
        </p:nvSpPr>
        <p:spPr bwMode="auto">
          <a:xfrm>
            <a:off x="411160" y="1832591"/>
            <a:ext cx="11521017" cy="769425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/>
          <a:p>
            <a:pPr algn="just" defTabSz="457118" eaLnBrk="1" hangingPunct="1">
              <a:defRPr/>
            </a:pPr>
            <a:r>
              <a:rPr lang="es-EC" sz="22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2</a:t>
            </a:r>
            <a:r>
              <a:rPr lang="es-EC" sz="22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.</a:t>
            </a:r>
            <a:r>
              <a:rPr lang="es-EC" sz="22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- </a:t>
            </a:r>
            <a:r>
              <a:rPr lang="es-EC" sz="22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Mejorar </a:t>
            </a:r>
            <a:r>
              <a:rPr lang="es-EC" sz="22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la </a:t>
            </a:r>
            <a:r>
              <a:rPr lang="es-EC" sz="2200" b="1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productividad</a:t>
            </a:r>
            <a:r>
              <a:rPr lang="es-EC" sz="22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 y </a:t>
            </a:r>
            <a:r>
              <a:rPr lang="es-EC" sz="2200" b="1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competitividad </a:t>
            </a:r>
            <a:r>
              <a:rPr lang="es-EC" sz="22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de la industria. Fortalecer los encadenamientos productivos.</a:t>
            </a:r>
          </a:p>
        </p:txBody>
      </p:sp>
      <p:sp>
        <p:nvSpPr>
          <p:cNvPr id="32" name="CuadroTexto 31"/>
          <p:cNvSpPr txBox="1">
            <a:spLocks noChangeArrowheads="1"/>
          </p:cNvSpPr>
          <p:nvPr/>
        </p:nvSpPr>
        <p:spPr bwMode="auto">
          <a:xfrm>
            <a:off x="457726" y="4978121"/>
            <a:ext cx="11521017" cy="769425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defTabSz="457118" eaLnBrk="1" hangingPunct="1">
              <a:defRPr/>
            </a:pPr>
            <a:r>
              <a:rPr lang="es-EC" sz="2200" dirty="0" smtClean="0">
                <a:solidFill>
                  <a:srgbClr val="000000"/>
                </a:solidFill>
              </a:rPr>
              <a:t>6 - </a:t>
            </a:r>
            <a:r>
              <a:rPr lang="es-EC" sz="2200" dirty="0">
                <a:solidFill>
                  <a:srgbClr val="000000"/>
                </a:solidFill>
              </a:rPr>
              <a:t>Fortalecer el Sistema Ecuatoriano de la </a:t>
            </a:r>
            <a:r>
              <a:rPr lang="es-EC" sz="2200" b="1" dirty="0">
                <a:solidFill>
                  <a:srgbClr val="000000"/>
                </a:solidFill>
              </a:rPr>
              <a:t>Calidad</a:t>
            </a:r>
            <a:r>
              <a:rPr lang="es-EC" sz="2200" dirty="0">
                <a:solidFill>
                  <a:srgbClr val="000000"/>
                </a:solidFill>
              </a:rPr>
              <a:t> e impulsar la </a:t>
            </a:r>
            <a:r>
              <a:rPr lang="es-EC" sz="2200" b="1" dirty="0">
                <a:solidFill>
                  <a:srgbClr val="000000"/>
                </a:solidFill>
              </a:rPr>
              <a:t>innovación</a:t>
            </a:r>
            <a:r>
              <a:rPr lang="es-EC" sz="2200" dirty="0">
                <a:solidFill>
                  <a:srgbClr val="000000"/>
                </a:solidFill>
              </a:rPr>
              <a:t> para mejorar los procesos productivos.</a:t>
            </a:r>
          </a:p>
        </p:txBody>
      </p:sp>
      <p:sp>
        <p:nvSpPr>
          <p:cNvPr id="33" name="CuadroTexto 32"/>
          <p:cNvSpPr txBox="1">
            <a:spLocks noChangeArrowheads="1"/>
          </p:cNvSpPr>
          <p:nvPr/>
        </p:nvSpPr>
        <p:spPr bwMode="auto">
          <a:xfrm>
            <a:off x="457726" y="5819495"/>
            <a:ext cx="11521017" cy="430871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defTabSz="457118" eaLnBrk="1" hangingPunct="1">
              <a:defRPr/>
            </a:pPr>
            <a:r>
              <a:rPr lang="es-EC" sz="2200" dirty="0" smtClean="0">
                <a:solidFill>
                  <a:srgbClr val="000000"/>
                </a:solidFill>
              </a:rPr>
              <a:t>7</a:t>
            </a:r>
            <a:r>
              <a:rPr lang="es-EC" sz="2200" dirty="0">
                <a:solidFill>
                  <a:srgbClr val="000000"/>
                </a:solidFill>
              </a:rPr>
              <a:t> </a:t>
            </a:r>
            <a:r>
              <a:rPr lang="es-EC" sz="2200" dirty="0" smtClean="0">
                <a:solidFill>
                  <a:srgbClr val="000000"/>
                </a:solidFill>
              </a:rPr>
              <a:t>- </a:t>
            </a:r>
            <a:r>
              <a:rPr lang="es-ES_tradnl" sz="2200" dirty="0">
                <a:solidFill>
                  <a:srgbClr val="000000"/>
                </a:solidFill>
              </a:rPr>
              <a:t>Apertura estratégica y consolidación de </a:t>
            </a:r>
            <a:r>
              <a:rPr lang="es-ES_tradnl" sz="2200" b="1" dirty="0">
                <a:solidFill>
                  <a:srgbClr val="000000"/>
                </a:solidFill>
              </a:rPr>
              <a:t>mercados</a:t>
            </a:r>
            <a:r>
              <a:rPr lang="es-ES_tradnl" sz="2200" dirty="0">
                <a:solidFill>
                  <a:srgbClr val="000000"/>
                </a:solidFill>
              </a:rPr>
              <a:t> para productos industriales.</a:t>
            </a:r>
            <a:endParaRPr lang="es-EC" sz="2200" dirty="0">
              <a:solidFill>
                <a:srgbClr val="000000"/>
              </a:solidFill>
            </a:endParaRPr>
          </a:p>
        </p:txBody>
      </p:sp>
      <p:sp>
        <p:nvSpPr>
          <p:cNvPr id="28" name="CuadroTexto 27"/>
          <p:cNvSpPr txBox="1">
            <a:spLocks noChangeArrowheads="1"/>
          </p:cNvSpPr>
          <p:nvPr/>
        </p:nvSpPr>
        <p:spPr bwMode="auto">
          <a:xfrm>
            <a:off x="396343" y="2801051"/>
            <a:ext cx="11521016" cy="769425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defTabSz="457118" eaLnBrk="1" hangingPunct="1">
              <a:defRPr/>
            </a:pPr>
            <a:r>
              <a:rPr lang="es-EC" sz="2200" dirty="0" smtClean="0">
                <a:solidFill>
                  <a:srgbClr val="000000"/>
                </a:solidFill>
              </a:rPr>
              <a:t>3.</a:t>
            </a:r>
            <a:r>
              <a:rPr lang="es-EC" sz="2200" dirty="0">
                <a:solidFill>
                  <a:srgbClr val="000000"/>
                </a:solidFill>
              </a:rPr>
              <a:t>- Impulsar la </a:t>
            </a:r>
            <a:r>
              <a:rPr lang="es-EC" sz="2200" b="1" dirty="0">
                <a:solidFill>
                  <a:srgbClr val="000000"/>
                </a:solidFill>
              </a:rPr>
              <a:t>inversión</a:t>
            </a:r>
            <a:r>
              <a:rPr lang="es-EC" sz="2200" dirty="0">
                <a:solidFill>
                  <a:srgbClr val="000000"/>
                </a:solidFill>
              </a:rPr>
              <a:t> privada a través de los incentivos, </a:t>
            </a:r>
            <a:r>
              <a:rPr lang="es-EC" sz="2200" b="1" dirty="0">
                <a:solidFill>
                  <a:srgbClr val="000000"/>
                </a:solidFill>
              </a:rPr>
              <a:t>COPCI, APP </a:t>
            </a:r>
            <a:r>
              <a:rPr lang="es-EC" sz="2200" dirty="0">
                <a:solidFill>
                  <a:srgbClr val="000000"/>
                </a:solidFill>
              </a:rPr>
              <a:t>y otros que se planteen en el CCPT y la </a:t>
            </a:r>
            <a:r>
              <a:rPr lang="es-EC" sz="2200" b="1" dirty="0">
                <a:solidFill>
                  <a:srgbClr val="000000"/>
                </a:solidFill>
              </a:rPr>
              <a:t>dinamización del Mercado de Valores</a:t>
            </a:r>
            <a:r>
              <a:rPr lang="es-EC" sz="2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0" name="21 CuadroTexto"/>
          <p:cNvSpPr txBox="1"/>
          <p:nvPr/>
        </p:nvSpPr>
        <p:spPr>
          <a:xfrm>
            <a:off x="374651" y="150744"/>
            <a:ext cx="10898716" cy="769417"/>
          </a:xfrm>
          <a:prstGeom prst="rect">
            <a:avLst/>
          </a:prstGeom>
          <a:noFill/>
        </p:spPr>
        <p:txBody>
          <a:bodyPr lIns="91416" tIns="45708" rIns="91416" bIns="45708">
            <a:spAutoFit/>
          </a:bodyPr>
          <a:lstStyle/>
          <a:p>
            <a:pPr defTabSz="457118" eaLnBrk="1" hangingPunct="1">
              <a:defRPr/>
            </a:pPr>
            <a:r>
              <a:rPr lang="es-EC" sz="4400" b="1" dirty="0" smtClean="0">
                <a:solidFill>
                  <a:srgbClr val="002060"/>
                </a:solidFill>
                <a:latin typeface="Franklin Gothic Medium Cond" panose="020B0606030402020204" pitchFamily="34" charset="0"/>
                <a:ea typeface="+mj-ea"/>
                <a:cs typeface="+mj-cs"/>
              </a:rPr>
              <a:t>Objetivos del MIPRO</a:t>
            </a:r>
            <a:endParaRPr lang="es-EC" sz="4400" b="1" dirty="0">
              <a:solidFill>
                <a:srgbClr val="002060"/>
              </a:solidFill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sp>
        <p:nvSpPr>
          <p:cNvPr id="43" name="CuadroTexto 42"/>
          <p:cNvSpPr txBox="1">
            <a:spLocks noChangeArrowheads="1"/>
          </p:cNvSpPr>
          <p:nvPr/>
        </p:nvSpPr>
        <p:spPr bwMode="auto">
          <a:xfrm>
            <a:off x="457726" y="3727648"/>
            <a:ext cx="11518900" cy="430871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defTabSz="457118" eaLnBrk="1" hangingPunct="1">
              <a:defRPr/>
            </a:pPr>
            <a:r>
              <a:rPr lang="es-EC" sz="2200" dirty="0" smtClean="0">
                <a:solidFill>
                  <a:srgbClr val="000000"/>
                </a:solidFill>
              </a:rPr>
              <a:t>4 - </a:t>
            </a:r>
            <a:r>
              <a:rPr lang="es-EC" sz="2200" dirty="0">
                <a:solidFill>
                  <a:srgbClr val="000000"/>
                </a:solidFill>
              </a:rPr>
              <a:t>Mejorar resultado de la </a:t>
            </a:r>
            <a:r>
              <a:rPr lang="es-EC" sz="2200" b="1" dirty="0">
                <a:solidFill>
                  <a:srgbClr val="000000"/>
                </a:solidFill>
              </a:rPr>
              <a:t>balanza comercial y de </a:t>
            </a:r>
            <a:r>
              <a:rPr lang="es-EC" sz="2200" b="1" dirty="0" smtClean="0">
                <a:solidFill>
                  <a:srgbClr val="000000"/>
                </a:solidFill>
              </a:rPr>
              <a:t>servicios (apoyar </a:t>
            </a:r>
            <a:r>
              <a:rPr lang="es-EC" sz="2200" dirty="0" smtClean="0">
                <a:solidFill>
                  <a:srgbClr val="000000"/>
                </a:solidFill>
              </a:rPr>
              <a:t>la dolarización).</a:t>
            </a:r>
            <a:endParaRPr lang="es-EC" sz="2200" dirty="0">
              <a:solidFill>
                <a:srgbClr val="000000"/>
              </a:solidFill>
            </a:endParaRPr>
          </a:p>
        </p:txBody>
      </p:sp>
      <p:sp>
        <p:nvSpPr>
          <p:cNvPr id="10" name="CuadroTexto 9"/>
          <p:cNvSpPr txBox="1">
            <a:spLocks noChangeArrowheads="1"/>
          </p:cNvSpPr>
          <p:nvPr/>
        </p:nvSpPr>
        <p:spPr bwMode="auto">
          <a:xfrm>
            <a:off x="411160" y="1213174"/>
            <a:ext cx="11521017" cy="430871"/>
          </a:xfrm>
          <a:prstGeom prst="rect">
            <a:avLst/>
          </a:prstGeom>
          <a:gradFill rotWithShape="1">
            <a:gsLst>
              <a:gs pos="0">
                <a:srgbClr val="EAECF7"/>
              </a:gs>
              <a:gs pos="64999">
                <a:srgbClr val="C9CFE8"/>
              </a:gs>
              <a:gs pos="100000">
                <a:srgbClr val="B1BBE0"/>
              </a:gs>
            </a:gsLst>
            <a:lin ang="5400000" scaled="1"/>
          </a:gradFill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/>
          <a:p>
            <a:pPr algn="just" defTabSz="457118" eaLnBrk="1" hangingPunct="1">
              <a:defRPr/>
            </a:pPr>
            <a:r>
              <a:rPr lang="es-EC" sz="2200" kern="0" dirty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1.-  </a:t>
            </a:r>
            <a:r>
              <a:rPr lang="es-EC" sz="22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Incrementar los niveles de </a:t>
            </a:r>
            <a:r>
              <a:rPr lang="es-EC" sz="2200" b="1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Investigación, Desarrollo e Innovación </a:t>
            </a:r>
            <a:r>
              <a:rPr lang="es-EC" sz="2200" kern="0" dirty="0" smtClean="0">
                <a:solidFill>
                  <a:prstClr val="black"/>
                </a:solidFill>
                <a:ea typeface="ＭＳ Ｐゴシック" charset="0"/>
                <a:cs typeface="ＭＳ Ｐゴシック" charset="0"/>
              </a:rPr>
              <a:t>(I+D+i)</a:t>
            </a:r>
            <a:endParaRPr lang="es-EC" sz="2200" kern="0" dirty="0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54422" y="128520"/>
            <a:ext cx="2000535" cy="791641"/>
          </a:xfrm>
          <a:prstGeom prst="rect">
            <a:avLst/>
          </a:prstGeom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3978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cto de flecha 18"/>
          <p:cNvCxnSpPr/>
          <p:nvPr/>
        </p:nvCxnSpPr>
        <p:spPr>
          <a:xfrm flipV="1">
            <a:off x="4872132" y="3126562"/>
            <a:ext cx="1069050" cy="789566"/>
          </a:xfrm>
          <a:prstGeom prst="straightConnector1">
            <a:avLst/>
          </a:prstGeom>
          <a:ln w="38100" cmpd="sng"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777144" y="3888984"/>
            <a:ext cx="3681750" cy="6834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 smtClean="0">
                <a:solidFill>
                  <a:srgbClr val="000000"/>
                </a:solidFill>
              </a:rPr>
              <a:t>Investigación, Desarrollo e Innovación (I+D+I)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25503" y="1514773"/>
            <a:ext cx="3637098" cy="6549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 smtClean="0">
                <a:solidFill>
                  <a:srgbClr val="000000"/>
                </a:solidFill>
              </a:rPr>
              <a:t>Nueva economía</a:t>
            </a:r>
          </a:p>
          <a:p>
            <a:pPr lvl="0" algn="ctr"/>
            <a:r>
              <a:rPr lang="es-ES" sz="2400" b="1" dirty="0" smtClean="0">
                <a:solidFill>
                  <a:srgbClr val="000000"/>
                </a:solidFill>
              </a:rPr>
              <a:t>(CCCB)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77144" y="3144849"/>
            <a:ext cx="3646022" cy="5795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 smtClean="0">
                <a:solidFill>
                  <a:srgbClr val="000000"/>
                </a:solidFill>
              </a:rPr>
              <a:t>Productividad y calidad</a:t>
            </a:r>
            <a:endParaRPr lang="es-ES" sz="2400" b="1" dirty="0">
              <a:solidFill>
                <a:srgbClr val="000000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41655" y="856365"/>
            <a:ext cx="3587977" cy="54587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 smtClean="0">
                <a:solidFill>
                  <a:srgbClr val="000000"/>
                </a:solidFill>
              </a:rPr>
              <a:t>Mercados</a:t>
            </a:r>
            <a:endParaRPr lang="es-ES" sz="2400" b="1" dirty="0">
              <a:solidFill>
                <a:srgbClr val="00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16479" y="2221077"/>
            <a:ext cx="3613153" cy="72934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 smtClean="0">
                <a:solidFill>
                  <a:srgbClr val="000000"/>
                </a:solidFill>
              </a:rPr>
              <a:t>Inversión y financiamiento</a:t>
            </a:r>
            <a:endParaRPr lang="es-ES" sz="2400" b="1" dirty="0">
              <a:solidFill>
                <a:srgbClr val="000000"/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 flipV="1">
            <a:off x="4872132" y="3889127"/>
            <a:ext cx="6557573" cy="34889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V="1">
            <a:off x="4754880" y="1209746"/>
            <a:ext cx="40640" cy="271427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5273041" y="670296"/>
            <a:ext cx="64961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US" altLang="es-EC" sz="28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VISIÓN:</a:t>
            </a:r>
          </a:p>
          <a:p>
            <a:pPr algn="ctr"/>
            <a:r>
              <a:rPr lang="es-US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En el 2021, la producción industrial se diversifica, diferencia y se inserta al mundo con bienes y servicios de mayor valor agregado, empresas innovadoras, competitivas, con estándares de calidad mundial atractivas a la inversión productiva y generadoras de empleo.</a:t>
            </a:r>
            <a:endParaRPr lang="es-EC" altLang="es-EC" sz="2800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 rot="16200000">
            <a:off x="-64381" y="2748555"/>
            <a:ext cx="129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/>
              <a:t>Pilares</a:t>
            </a:r>
            <a:endParaRPr lang="es-ES" sz="2400" b="1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10760" y="-144298"/>
            <a:ext cx="2131032" cy="791641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2232425" y="-88317"/>
            <a:ext cx="7058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C" sz="44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POLÍTICA INDUSTRIAL</a:t>
            </a:r>
            <a:endParaRPr lang="es-ES" altLang="es-EC" sz="44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</p:txBody>
      </p:sp>
      <p:grpSp>
        <p:nvGrpSpPr>
          <p:cNvPr id="7" name="4 Grupo"/>
          <p:cNvGrpSpPr/>
          <p:nvPr/>
        </p:nvGrpSpPr>
        <p:grpSpPr>
          <a:xfrm>
            <a:off x="830312" y="5230848"/>
            <a:ext cx="10111853" cy="1197865"/>
            <a:chOff x="970508" y="3513581"/>
            <a:chExt cx="7404128" cy="1100224"/>
          </a:xfrm>
        </p:grpSpPr>
        <p:sp>
          <p:nvSpPr>
            <p:cNvPr id="28" name="40 Rectángulo redondeado"/>
            <p:cNvSpPr/>
            <p:nvPr/>
          </p:nvSpPr>
          <p:spPr>
            <a:xfrm>
              <a:off x="1079500" y="3837111"/>
              <a:ext cx="1832589" cy="77669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778914" latinLnBrk="1" hangingPunct="0">
                <a:defRPr/>
              </a:pPr>
              <a:endParaRPr lang="es-EC" sz="4300" kern="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Calibri"/>
                <a:sym typeface="Helvetica Neue Light"/>
              </a:endParaRPr>
            </a:p>
          </p:txBody>
        </p:sp>
        <p:pic>
          <p:nvPicPr>
            <p:cNvPr id="29" name="Imagen 66" descr="industria_basica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7480" b="38470"/>
            <a:stretch/>
          </p:blipFill>
          <p:spPr>
            <a:xfrm>
              <a:off x="4788024" y="3940720"/>
              <a:ext cx="808570" cy="503238"/>
            </a:xfrm>
            <a:prstGeom prst="rect">
              <a:avLst/>
            </a:prstGeom>
          </p:spPr>
        </p:pic>
        <p:sp>
          <p:nvSpPr>
            <p:cNvPr id="30" name="61 Rectángulo redondeado"/>
            <p:cNvSpPr/>
            <p:nvPr/>
          </p:nvSpPr>
          <p:spPr>
            <a:xfrm>
              <a:off x="3340629" y="3808715"/>
              <a:ext cx="2130994" cy="77669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778914" latinLnBrk="1" hangingPunct="0">
                <a:defRPr/>
              </a:pPr>
              <a:endParaRPr lang="es-EC" sz="4300" kern="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latin typeface="Calibri"/>
                <a:sym typeface="Helvetica Neue Light"/>
              </a:endParaRPr>
            </a:p>
          </p:txBody>
        </p:sp>
        <p:sp>
          <p:nvSpPr>
            <p:cNvPr id="31" name="22 CuadroTexto"/>
            <p:cNvSpPr txBox="1"/>
            <p:nvPr/>
          </p:nvSpPr>
          <p:spPr>
            <a:xfrm>
              <a:off x="4264845" y="3880778"/>
              <a:ext cx="1678795" cy="659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16933" latinLnBrk="1" hangingPunct="0"/>
              <a:r>
                <a:rPr lang="es-EC" sz="2400" b="1" dirty="0" smtClean="0">
                  <a:solidFill>
                    <a:schemeClr val="tx2"/>
                  </a:solidFill>
                </a:rPr>
                <a:t>10 </a:t>
              </a:r>
              <a:r>
                <a:rPr lang="es-EC" sz="1600" b="1" dirty="0" smtClean="0">
                  <a:solidFill>
                    <a:schemeClr val="tx2"/>
                  </a:solidFill>
                </a:rPr>
                <a:t>puntos </a:t>
              </a:r>
              <a:endParaRPr lang="es-EC" sz="1600" b="1" dirty="0">
                <a:solidFill>
                  <a:schemeClr val="tx2"/>
                </a:solidFill>
              </a:endParaRPr>
            </a:p>
            <a:p>
              <a:pPr defTabSz="16933" latinLnBrk="1" hangingPunct="0"/>
              <a:r>
                <a:rPr lang="es-EC" sz="1600" b="1" dirty="0">
                  <a:solidFill>
                    <a:schemeClr val="tx2"/>
                  </a:solidFill>
                </a:rPr>
                <a:t>porcentuales</a:t>
              </a:r>
            </a:p>
          </p:txBody>
        </p:sp>
        <p:pic>
          <p:nvPicPr>
            <p:cNvPr id="32" name="Imagen 65" descr="industria_basica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9991"/>
            <a:stretch/>
          </p:blipFill>
          <p:spPr>
            <a:xfrm>
              <a:off x="3559062" y="3989125"/>
              <a:ext cx="688426" cy="534623"/>
            </a:xfrm>
            <a:prstGeom prst="rect">
              <a:avLst/>
            </a:prstGeom>
          </p:spPr>
        </p:pic>
        <p:sp>
          <p:nvSpPr>
            <p:cNvPr id="33" name="CuadroTexto 1"/>
            <p:cNvSpPr txBox="1"/>
            <p:nvPr/>
          </p:nvSpPr>
          <p:spPr>
            <a:xfrm>
              <a:off x="3383340" y="3513581"/>
              <a:ext cx="1817609" cy="35336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s-ES"/>
              </a:defPPr>
              <a:lvl1pPr defTabSz="1219170" fontAlgn="base">
                <a:spcBef>
                  <a:spcPct val="0"/>
                </a:spcBef>
                <a:spcAft>
                  <a:spcPct val="0"/>
                </a:spcAft>
                <a:tabLst>
                  <a:tab pos="6580553" algn="l"/>
                </a:tabLst>
                <a:defRPr sz="2267" b="1">
                  <a:solidFill>
                    <a:srgbClr val="4F81BD">
                      <a:lumMod val="75000"/>
                    </a:srgbClr>
                  </a:solidFill>
                  <a:latin typeface="Arial"/>
                  <a:cs typeface="Helvetica"/>
                </a:defRPr>
              </a:lvl1pPr>
            </a:lstStyle>
            <a:p>
              <a:pPr algn="ctr"/>
              <a:r>
                <a:rPr lang="es-EC" sz="1900" dirty="0"/>
                <a:t>PIB</a:t>
              </a:r>
              <a:endParaRPr lang="es-ES" sz="1900" dirty="0"/>
            </a:p>
          </p:txBody>
        </p:sp>
        <p:sp>
          <p:nvSpPr>
            <p:cNvPr id="34" name="CuadroTexto 101"/>
            <p:cNvSpPr txBox="1"/>
            <p:nvPr/>
          </p:nvSpPr>
          <p:spPr>
            <a:xfrm>
              <a:off x="970508" y="3548330"/>
              <a:ext cx="1817609" cy="35336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s-ES"/>
              </a:defPPr>
              <a:lvl1pPr defTabSz="1219170" fontAlgn="base">
                <a:spcBef>
                  <a:spcPct val="0"/>
                </a:spcBef>
                <a:spcAft>
                  <a:spcPct val="0"/>
                </a:spcAft>
                <a:tabLst>
                  <a:tab pos="6580553" algn="l"/>
                </a:tabLst>
                <a:defRPr sz="2267" b="1">
                  <a:solidFill>
                    <a:srgbClr val="4F81BD">
                      <a:lumMod val="75000"/>
                    </a:srgbClr>
                  </a:solidFill>
                  <a:latin typeface="Arial"/>
                  <a:cs typeface="Helvetica"/>
                </a:defRPr>
              </a:lvl1pPr>
            </a:lstStyle>
            <a:p>
              <a:pPr algn="ctr"/>
              <a:r>
                <a:rPr lang="es-EC" sz="1900" dirty="0"/>
                <a:t>Inversión</a:t>
              </a:r>
              <a:endParaRPr lang="es-ES" sz="1900" dirty="0"/>
            </a:p>
          </p:txBody>
        </p:sp>
        <p:grpSp>
          <p:nvGrpSpPr>
            <p:cNvPr id="8" name="Agrupar 59"/>
            <p:cNvGrpSpPr/>
            <p:nvPr/>
          </p:nvGrpSpPr>
          <p:grpSpPr>
            <a:xfrm>
              <a:off x="6034085" y="3879418"/>
              <a:ext cx="2130992" cy="682866"/>
              <a:chOff x="5926824" y="3493116"/>
              <a:chExt cx="2128112" cy="872276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40" name="40 Rectángulo redondeado"/>
              <p:cNvSpPr/>
              <p:nvPr/>
            </p:nvSpPr>
            <p:spPr>
              <a:xfrm>
                <a:off x="5926824" y="3493116"/>
                <a:ext cx="2128112" cy="872276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ctr" defTabSz="778914" latinLnBrk="1" hangingPunct="0">
                  <a:defRPr/>
                </a:pPr>
                <a:endParaRPr lang="es-EC" sz="3700" b="1" kern="0" dirty="0">
                  <a:solidFill>
                    <a:srgbClr val="FFFFFF"/>
                  </a:solidFill>
                  <a:effectLst>
                    <a:outerShdw blurRad="50800" dist="38100" dir="5400000" rotWithShape="0">
                      <a:srgbClr val="000000"/>
                    </a:outerShdw>
                  </a:effectLst>
                  <a:latin typeface="Calibri"/>
                  <a:sym typeface="Helvetica Neue Light"/>
                </a:endParaRPr>
              </a:p>
            </p:txBody>
          </p:sp>
          <p:sp>
            <p:nvSpPr>
              <p:cNvPr id="41" name="20 CuadroTexto"/>
              <p:cNvSpPr txBox="1"/>
              <p:nvPr/>
            </p:nvSpPr>
            <p:spPr>
              <a:xfrm>
                <a:off x="6688384" y="3543086"/>
                <a:ext cx="1284113" cy="77034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16933" latinLnBrk="1" hangingPunct="0">
                  <a:lnSpc>
                    <a:spcPct val="90000"/>
                  </a:lnSpc>
                </a:pPr>
                <a:r>
                  <a:rPr lang="es-EC" sz="2400" b="1" dirty="0">
                    <a:solidFill>
                      <a:schemeClr val="tx2"/>
                    </a:solidFill>
                  </a:rPr>
                  <a:t>241.000</a:t>
                </a:r>
              </a:p>
              <a:p>
                <a:pPr defTabSz="16933" latinLnBrk="1" hangingPunct="0">
                  <a:lnSpc>
                    <a:spcPct val="90000"/>
                  </a:lnSpc>
                </a:pPr>
                <a:r>
                  <a:rPr lang="es-EC" sz="1600" b="1" dirty="0">
                    <a:solidFill>
                      <a:schemeClr val="tx2"/>
                    </a:solidFill>
                  </a:rPr>
                  <a:t>nuevos empleos</a:t>
                </a:r>
              </a:p>
            </p:txBody>
          </p:sp>
        </p:grpSp>
        <p:pic>
          <p:nvPicPr>
            <p:cNvPr id="36" name="Imagen 67" descr="industria_basica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158" t="70382" r="-6158" b="-2812"/>
            <a:stretch/>
          </p:blipFill>
          <p:spPr>
            <a:xfrm>
              <a:off x="6016728" y="3939905"/>
              <a:ext cx="695678" cy="583844"/>
            </a:xfrm>
            <a:prstGeom prst="rect">
              <a:avLst/>
            </a:prstGeom>
          </p:spPr>
        </p:pic>
        <p:sp>
          <p:nvSpPr>
            <p:cNvPr id="37" name="CuadroTexto 102"/>
            <p:cNvSpPr txBox="1"/>
            <p:nvPr/>
          </p:nvSpPr>
          <p:spPr>
            <a:xfrm>
              <a:off x="5660667" y="3571538"/>
              <a:ext cx="2713969" cy="35336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s-ES"/>
              </a:defPPr>
              <a:lvl1pPr defTabSz="1219170" fontAlgn="base">
                <a:spcBef>
                  <a:spcPct val="0"/>
                </a:spcBef>
                <a:spcAft>
                  <a:spcPct val="0"/>
                </a:spcAft>
                <a:tabLst>
                  <a:tab pos="6580553" algn="l"/>
                </a:tabLst>
                <a:defRPr sz="2267" b="1">
                  <a:solidFill>
                    <a:srgbClr val="4F81BD">
                      <a:lumMod val="75000"/>
                    </a:srgbClr>
                  </a:solidFill>
                  <a:latin typeface="Arial"/>
                  <a:cs typeface="Helvetica"/>
                </a:defRPr>
              </a:lvl1pPr>
            </a:lstStyle>
            <a:p>
              <a:pPr algn="ctr"/>
              <a:r>
                <a:rPr lang="es-EC" sz="1900" dirty="0"/>
                <a:t>Empleos</a:t>
              </a:r>
              <a:endParaRPr lang="es-ES" sz="1900" dirty="0"/>
            </a:p>
          </p:txBody>
        </p:sp>
        <p:pic>
          <p:nvPicPr>
            <p:cNvPr id="38" name="Imagen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55531" y="4019386"/>
              <a:ext cx="356804" cy="474099"/>
            </a:xfrm>
            <a:prstGeom prst="rect">
              <a:avLst/>
            </a:prstGeom>
          </p:spPr>
        </p:pic>
        <p:sp>
          <p:nvSpPr>
            <p:cNvPr id="39" name="22 CuadroTexto"/>
            <p:cNvSpPr txBox="1"/>
            <p:nvPr/>
          </p:nvSpPr>
          <p:spPr>
            <a:xfrm>
              <a:off x="1701379" y="3929140"/>
              <a:ext cx="1459874" cy="659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16933" latinLnBrk="1" hangingPunct="0"/>
              <a:r>
                <a:rPr lang="es-EC" sz="2400" b="1" dirty="0">
                  <a:solidFill>
                    <a:schemeClr val="tx2"/>
                  </a:solidFill>
                </a:rPr>
                <a:t>8.600 </a:t>
              </a:r>
              <a:r>
                <a:rPr lang="es-EC" sz="1600" b="1" dirty="0">
                  <a:solidFill>
                    <a:schemeClr val="tx2"/>
                  </a:solidFill>
                </a:rPr>
                <a:t>millones</a:t>
              </a:r>
              <a:r>
                <a:rPr lang="es-EC" sz="1600" b="1" dirty="0">
                  <a:solidFill>
                    <a:schemeClr val="tx2"/>
                  </a:solidFill>
                  <a:latin typeface="Arial Narrow" pitchFamily="34" charset="0"/>
                </a:rPr>
                <a:t/>
              </a:r>
              <a:br>
                <a:rPr lang="es-EC" sz="1600" b="1" dirty="0">
                  <a:solidFill>
                    <a:schemeClr val="tx2"/>
                  </a:solidFill>
                  <a:latin typeface="Arial Narrow" pitchFamily="34" charset="0"/>
                </a:rPr>
              </a:br>
              <a:endParaRPr lang="es-EC" sz="1600" b="1" dirty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</p:grpSp>
      <p:sp>
        <p:nvSpPr>
          <p:cNvPr id="42" name="74 Rectángulo redondeado">
            <a:extLst/>
          </p:cNvPr>
          <p:cNvSpPr/>
          <p:nvPr/>
        </p:nvSpPr>
        <p:spPr>
          <a:xfrm>
            <a:off x="4304104" y="4668669"/>
            <a:ext cx="3593260" cy="55429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eaLnBrk="0" hangingPunct="0">
              <a:defRPr/>
            </a:pPr>
            <a:r>
              <a:rPr lang="es-EC" sz="2400" b="1" dirty="0">
                <a:solidFill>
                  <a:schemeClr val="tx2"/>
                </a:solidFill>
              </a:rPr>
              <a:t>Metas 2017 -2021</a:t>
            </a:r>
          </a:p>
        </p:txBody>
      </p:sp>
      <p:sp>
        <p:nvSpPr>
          <p:cNvPr id="35" name="3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34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CuadroTexto"/>
          <p:cNvSpPr txBox="1"/>
          <p:nvPr/>
        </p:nvSpPr>
        <p:spPr>
          <a:xfrm>
            <a:off x="260649" y="6356350"/>
            <a:ext cx="4969077" cy="644691"/>
          </a:xfrm>
          <a:prstGeom prst="rect">
            <a:avLst/>
          </a:prstGeom>
        </p:spPr>
        <p:txBody>
          <a:bodyPr wrap="square" lIns="121909" tIns="60955" rIns="121909" bIns="60955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600" dirty="0"/>
              <a:t>Fuente:  Reporte del Índice Global de Innovación  2017</a:t>
            </a:r>
          </a:p>
        </p:txBody>
      </p:sp>
      <p:sp>
        <p:nvSpPr>
          <p:cNvPr id="9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610600" y="6426690"/>
            <a:ext cx="2743200" cy="365125"/>
          </a:xfrm>
        </p:spPr>
        <p:txBody>
          <a:bodyPr/>
          <a:lstStyle/>
          <a:p>
            <a:r>
              <a:rPr lang="es-EC" dirty="0" smtClean="0"/>
              <a:t>8</a:t>
            </a:r>
            <a:endParaRPr lang="es-EC" dirty="0"/>
          </a:p>
        </p:txBody>
      </p:sp>
      <p:sp>
        <p:nvSpPr>
          <p:cNvPr id="11" name="Flecha derecha 10">
            <a:hlinkClick r:id="" action="ppaction://noaction"/>
          </p:cNvPr>
          <p:cNvSpPr/>
          <p:nvPr/>
        </p:nvSpPr>
        <p:spPr>
          <a:xfrm>
            <a:off x="9198591" y="6379456"/>
            <a:ext cx="491319" cy="34201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41256" y="-22378"/>
            <a:ext cx="2000535" cy="791641"/>
          </a:xfrm>
          <a:prstGeom prst="rect">
            <a:avLst/>
          </a:prstGeom>
        </p:spPr>
      </p:pic>
      <p:graphicFrame>
        <p:nvGraphicFramePr>
          <p:cNvPr id="16" name="Gráfico 15"/>
          <p:cNvGraphicFramePr>
            <a:graphicFrameLocks/>
          </p:cNvGraphicFramePr>
          <p:nvPr>
            <p:extLst/>
          </p:nvPr>
        </p:nvGraphicFramePr>
        <p:xfrm>
          <a:off x="-1" y="769263"/>
          <a:ext cx="6329383" cy="561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4988859" y="2245659"/>
            <a:ext cx="2043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Ecuador 2014: </a:t>
            </a:r>
          </a:p>
          <a:p>
            <a:r>
              <a:rPr lang="es-MX" sz="2000" dirty="0" smtClean="0"/>
              <a:t>(I+D) / PIB = 0.44 %</a:t>
            </a:r>
          </a:p>
          <a:p>
            <a:endParaRPr lang="es-MX" sz="2000" b="1" dirty="0"/>
          </a:p>
          <a:p>
            <a:r>
              <a:rPr lang="es-MX" sz="1000" dirty="0" smtClean="0"/>
              <a:t>Fuente: INEC </a:t>
            </a:r>
            <a:endParaRPr lang="es-MX" sz="1000" dirty="0"/>
          </a:p>
        </p:txBody>
      </p:sp>
      <p:sp>
        <p:nvSpPr>
          <p:cNvPr id="12" name="11 Rectángulo"/>
          <p:cNvSpPr/>
          <p:nvPr/>
        </p:nvSpPr>
        <p:spPr>
          <a:xfrm>
            <a:off x="630621" y="61377"/>
            <a:ext cx="9022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es-EC" sz="40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INNOVACIÓN – INVESTIGACION Y DESARROLLO</a:t>
            </a:r>
            <a:endParaRPr lang="es-EC" sz="4000" dirty="0"/>
          </a:p>
        </p:txBody>
      </p:sp>
      <p:sp>
        <p:nvSpPr>
          <p:cNvPr id="18" name="17 Rectángulo"/>
          <p:cNvSpPr/>
          <p:nvPr/>
        </p:nvSpPr>
        <p:spPr>
          <a:xfrm>
            <a:off x="7409793" y="1418897"/>
            <a:ext cx="45688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ES" altLang="es-EC" sz="36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Centros de Desarrollo empresarial ciudadano CEDEC</a:t>
            </a:r>
          </a:p>
          <a:p>
            <a:pPr algn="just">
              <a:buFont typeface="Arial" pitchFamily="34" charset="0"/>
              <a:buChar char="•"/>
            </a:pPr>
            <a:r>
              <a:rPr lang="es-ES" altLang="es-EC" sz="36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Acreditación de </a:t>
            </a:r>
            <a:r>
              <a:rPr lang="es-ES" altLang="es-EC" sz="3600" dirty="0" err="1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Miprolabs</a:t>
            </a:r>
            <a:endParaRPr lang="es-ES" altLang="es-EC" sz="3600" dirty="0" smtClean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s-ES" altLang="es-EC" sz="3600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Acuerdo Nacional por el emprendimiento</a:t>
            </a:r>
          </a:p>
          <a:p>
            <a:pPr algn="just">
              <a:buFont typeface="Arial" pitchFamily="34" charset="0"/>
              <a:buChar char="•"/>
            </a:pPr>
            <a:endParaRPr lang="es-EC" sz="3600" dirty="0"/>
          </a:p>
        </p:txBody>
      </p:sp>
    </p:spTree>
    <p:extLst>
      <p:ext uri="{BB962C8B-B14F-4D97-AF65-F5344CB8AC3E}">
        <p14:creationId xmlns:p14="http://schemas.microsoft.com/office/powerpoint/2010/main" xmlns="" val="394013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987" y="60635"/>
            <a:ext cx="2085013" cy="82303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93868" y="131501"/>
            <a:ext cx="97883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sz="44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Productividad y Calidad</a:t>
            </a:r>
            <a:endParaRPr lang="es-MX" sz="44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67559" y="900942"/>
            <a:ext cx="10786241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EC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Reducción de tarifas eléctricas (15% al 18%)</a:t>
            </a:r>
          </a:p>
          <a:p>
            <a:pPr algn="just">
              <a:buFont typeface="Arial" pitchFamily="34" charset="0"/>
              <a:buChar char="•"/>
            </a:pPr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Reducción del combustible para el sector industrial</a:t>
            </a:r>
          </a:p>
          <a:p>
            <a:pPr algn="just">
              <a:buFont typeface="Arial" pitchFamily="34" charset="0"/>
              <a:buChar char="•"/>
            </a:pPr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Nuevas formas de contratación laboral</a:t>
            </a:r>
          </a:p>
          <a:p>
            <a:pPr algn="just">
              <a:buFont typeface="Arial" pitchFamily="34" charset="0"/>
              <a:buChar char="•"/>
            </a:pPr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Reducción de aranceles para materias primas y bienes de capital no producidos en el país</a:t>
            </a:r>
          </a:p>
          <a:p>
            <a:pPr algn="just">
              <a:buFont typeface="Arial" pitchFamily="34" charset="0"/>
              <a:buChar char="•"/>
            </a:pPr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Simplificación de trámites</a:t>
            </a:r>
          </a:p>
          <a:p>
            <a:pPr algn="just">
              <a:buFont typeface="Arial" pitchFamily="34" charset="0"/>
              <a:buChar char="•"/>
            </a:pPr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Convenio de colaboración Cámara de Comercio e Industria Ecuatoriano Alemana. Industria 4.0</a:t>
            </a:r>
          </a:p>
          <a:p>
            <a:pPr algn="just">
              <a:buFont typeface="Arial" pitchFamily="34" charset="0"/>
              <a:buChar char="•"/>
            </a:pPr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Capacitación en prácticas de manufactura para MIPYMES, EPS, Sellos de Calidad</a:t>
            </a:r>
          </a:p>
          <a:p>
            <a:pPr algn="just">
              <a:buFont typeface="Arial" pitchFamily="34" charset="0"/>
              <a:buChar char="•"/>
            </a:pPr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Actualización de Reglamentos Técnicos en base a Normas Internacionales </a:t>
            </a:r>
          </a:p>
          <a:p>
            <a:pPr algn="just">
              <a:buFont typeface="Arial" pitchFamily="34" charset="0"/>
              <a:buChar char="•"/>
            </a:pPr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Adopción de la Normativa Internacional para la Industria a través de INEN</a:t>
            </a:r>
          </a:p>
          <a:p>
            <a:pPr algn="just">
              <a:buFont typeface="Arial" pitchFamily="34" charset="0"/>
              <a:buChar char="•"/>
            </a:pPr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Acompañamiento a las MIPYMES y EPS en gestión </a:t>
            </a:r>
            <a:r>
              <a:rPr lang="es-MX" altLang="es-EC" sz="280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de calidad (25 empresas)</a:t>
            </a:r>
          </a:p>
          <a:p>
            <a:endParaRPr lang="es-EC" altLang="es-EC" sz="2800" dirty="0" smtClean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43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5" name="Redondear rectángulo de esquina del mismo lado 88"/>
          <p:cNvSpPr/>
          <p:nvPr/>
        </p:nvSpPr>
        <p:spPr>
          <a:xfrm rot="16200000" flipV="1">
            <a:off x="3591886" y="-3260824"/>
            <a:ext cx="426489" cy="7611816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/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6" name="CuadroTexto 89"/>
          <p:cNvSpPr txBox="1"/>
          <p:nvPr/>
        </p:nvSpPr>
        <p:spPr>
          <a:xfrm>
            <a:off x="0" y="319434"/>
            <a:ext cx="3522170" cy="438895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C" sz="2400" b="1" dirty="0" smtClean="0">
                <a:solidFill>
                  <a:prstClr val="white"/>
                </a:solidFill>
              </a:rPr>
              <a:t>Inversión </a:t>
            </a:r>
            <a:r>
              <a:rPr lang="es-EC" sz="2400" b="1" smtClean="0">
                <a:solidFill>
                  <a:prstClr val="white"/>
                </a:solidFill>
              </a:rPr>
              <a:t>y financiamiento</a:t>
            </a:r>
            <a:endParaRPr lang="es-EC" sz="2400" b="1" dirty="0">
              <a:solidFill>
                <a:prstClr val="white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4348" y="5001371"/>
            <a:ext cx="519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>
                <a:solidFill>
                  <a:prstClr val="black"/>
                </a:solidFill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</a:rPr>
              <a:t>SRI</a:t>
            </a:r>
            <a:endParaRPr lang="es-EC" sz="1200" dirty="0">
              <a:solidFill>
                <a:prstClr val="black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24348" y="964741"/>
            <a:ext cx="5355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Monto de adquisiciones de activos fijos en el sector industrial</a:t>
            </a:r>
          </a:p>
          <a:p>
            <a:r>
              <a:rPr lang="es-MX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(millones de USD y tasas de variación anual)</a:t>
            </a:r>
            <a:endParaRPr lang="es-MX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096000" y="964741"/>
            <a:ext cx="5355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Inversión Extranjera Directa en el sector Manufacturero</a:t>
            </a:r>
          </a:p>
          <a:p>
            <a:r>
              <a:rPr lang="es-MX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(millones de USD y tasas de variación anual</a:t>
            </a:r>
            <a:r>
              <a:rPr lang="es-MX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)</a:t>
            </a:r>
            <a:endParaRPr lang="es-MX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166513" y="5001371"/>
            <a:ext cx="519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>
                <a:solidFill>
                  <a:prstClr val="black"/>
                </a:solidFill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</a:rPr>
              <a:t>BCE</a:t>
            </a:r>
            <a:endParaRPr lang="es-EC" sz="1200" dirty="0">
              <a:solidFill>
                <a:prstClr val="black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24348" y="5405806"/>
            <a:ext cx="53557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rgbClr val="5B9BD5">
                    <a:lumMod val="50000"/>
                  </a:srgbClr>
                </a:solidFill>
                <a:latin typeface="Franklin Gothic Medium Cond" panose="020B0606030402020204" pitchFamily="34" charset="0"/>
              </a:rPr>
              <a:t>Generación de Confianza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rgbClr val="5B9BD5">
                    <a:lumMod val="50000"/>
                  </a:srgbClr>
                </a:solidFill>
                <a:latin typeface="Franklin Gothic Medium Cond" panose="020B0606030402020204" pitchFamily="34" charset="0"/>
              </a:rPr>
              <a:t>Suscripción de convenios bilaterales de inversión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rgbClr val="5B9BD5">
                    <a:lumMod val="50000"/>
                  </a:srgbClr>
                </a:solidFill>
                <a:latin typeface="Franklin Gothic Medium Cond" panose="020B0606030402020204" pitchFamily="34" charset="0"/>
              </a:rPr>
              <a:t>Repatriación de capitales y fomento a la inversión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rgbClr val="5B9BD5">
                    <a:lumMod val="50000"/>
                  </a:srgbClr>
                </a:solidFill>
                <a:latin typeface="Franklin Gothic Medium Cond" panose="020B0606030402020204" pitchFamily="34" charset="0"/>
              </a:rPr>
              <a:t>APP, COPCI, LORTI</a:t>
            </a:r>
            <a:endParaRPr lang="es-MX" sz="1600" dirty="0">
              <a:solidFill>
                <a:srgbClr val="5B9BD5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088257" y="5405806"/>
            <a:ext cx="5355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rgbClr val="5B9BD5">
                    <a:lumMod val="50000"/>
                  </a:srgbClr>
                </a:solidFill>
                <a:latin typeface="Franklin Gothic Medium Cond" panose="020B0606030402020204" pitchFamily="34" charset="0"/>
              </a:rPr>
              <a:t>Reforma Ley de Mercado de 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rgbClr val="5B9BD5">
                    <a:lumMod val="50000"/>
                  </a:srgbClr>
                </a:solidFill>
                <a:latin typeface="Franklin Gothic Medium Cond" panose="020B0606030402020204" pitchFamily="34" charset="0"/>
              </a:rPr>
              <a:t>Reducción de tasas de interés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rgbClr val="5B9BD5">
                    <a:lumMod val="50000"/>
                  </a:srgbClr>
                </a:solidFill>
                <a:latin typeface="Franklin Gothic Medium Cond" panose="020B0606030402020204" pitchFamily="34" charset="0"/>
              </a:rPr>
              <a:t>Línea de financiamiento de Banca Pública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rgbClr val="5B9BD5">
                    <a:lumMod val="50000"/>
                  </a:srgbClr>
                </a:solidFill>
                <a:latin typeface="Franklin Gothic Medium Cond" panose="020B0606030402020204" pitchFamily="34" charset="0"/>
              </a:rPr>
              <a:t>Fondo Nacional de Garantías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 smtClean="0">
                <a:solidFill>
                  <a:srgbClr val="5B9BD5">
                    <a:lumMod val="50000"/>
                  </a:srgbClr>
                </a:solidFill>
                <a:latin typeface="Franklin Gothic Medium Cond" panose="020B0606030402020204" pitchFamily="34" charset="0"/>
              </a:rPr>
              <a:t>Fondo de Capital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rgbClr val="5B9BD5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3"/>
          <a:srcRect l="687" t="23724" r="1635" b="26277"/>
          <a:stretch/>
        </p:blipFill>
        <p:spPr>
          <a:xfrm>
            <a:off x="431341" y="1683179"/>
            <a:ext cx="11470343" cy="325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438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46987"/>
            <a:ext cx="2085013" cy="823031"/>
          </a:xfrm>
          <a:prstGeom prst="rect">
            <a:avLst/>
          </a:prstGeom>
        </p:spPr>
      </p:pic>
      <p:sp>
        <p:nvSpPr>
          <p:cNvPr id="8" name="Rectángulo 56"/>
          <p:cNvSpPr/>
          <p:nvPr/>
        </p:nvSpPr>
        <p:spPr>
          <a:xfrm>
            <a:off x="4027863" y="3952209"/>
            <a:ext cx="7041540" cy="574476"/>
          </a:xfrm>
          <a:prstGeom prst="round2DiagRect">
            <a:avLst/>
          </a:prstGeom>
          <a:noFill/>
          <a:ln w="571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EC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708358" y="1920883"/>
            <a:ext cx="1080046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ES" altLang="es-EC" sz="4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Firma de Convenios Comerciales EFTA, México y otros</a:t>
            </a:r>
          </a:p>
          <a:p>
            <a:pPr algn="just">
              <a:buFont typeface="Arial" pitchFamily="34" charset="0"/>
              <a:buChar char="•"/>
            </a:pPr>
            <a:r>
              <a:rPr lang="es-ES" altLang="es-EC" sz="4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SERCOP (MIPYMES, EPS), Compras Plurianuales</a:t>
            </a:r>
          </a:p>
          <a:p>
            <a:pPr algn="just">
              <a:buFont typeface="Arial" pitchFamily="34" charset="0"/>
              <a:buChar char="•"/>
            </a:pPr>
            <a:r>
              <a:rPr lang="es-ES" altLang="es-EC" sz="4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Acceso a cadenas de distribución de supermercados</a:t>
            </a:r>
          </a:p>
          <a:p>
            <a:pPr algn="just">
              <a:buFont typeface="Arial" pitchFamily="34" charset="0"/>
              <a:buChar char="•"/>
            </a:pPr>
            <a:r>
              <a:rPr lang="es-ES" altLang="es-EC" sz="4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Posicionamiento de la marca “Primero Ecuador”</a:t>
            </a:r>
          </a:p>
          <a:p>
            <a:pPr algn="just">
              <a:buFont typeface="Arial" pitchFamily="34" charset="0"/>
              <a:buChar char="•"/>
            </a:pPr>
            <a:r>
              <a:rPr lang="es-ES" altLang="es-EC" sz="4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Articulación de mercados entre productores pequeños y grandes cadenas (Proyecto Encadena y Non Project</a:t>
            </a:r>
          </a:p>
          <a:p>
            <a:endParaRPr lang="es-EC" dirty="0"/>
          </a:p>
        </p:txBody>
      </p:sp>
      <p:sp>
        <p:nvSpPr>
          <p:cNvPr id="14" name="13 Rectángulo"/>
          <p:cNvSpPr/>
          <p:nvPr/>
        </p:nvSpPr>
        <p:spPr>
          <a:xfrm>
            <a:off x="2322786" y="3646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altLang="es-EC" sz="54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MERCADOS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730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61" name="CuadroTexto 89"/>
          <p:cNvSpPr txBox="1"/>
          <p:nvPr/>
        </p:nvSpPr>
        <p:spPr>
          <a:xfrm>
            <a:off x="-779" y="305637"/>
            <a:ext cx="6901876" cy="68511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C" altLang="es-EC" sz="4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Índice de Confianza Empresarial ICE</a:t>
            </a:r>
            <a:endParaRPr lang="es-EC" altLang="es-EC" sz="4000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Helvetica Neue Light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280858" y="6057441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dirty="0" smtClean="0"/>
              <a:t>Fuente:  Banco Central del Ecuador</a:t>
            </a:r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graphicFrame>
        <p:nvGraphicFramePr>
          <p:cNvPr id="7" name="6 Gráfico"/>
          <p:cNvGraphicFramePr/>
          <p:nvPr>
            <p:extLst/>
          </p:nvPr>
        </p:nvGraphicFramePr>
        <p:xfrm>
          <a:off x="520262" y="1214204"/>
          <a:ext cx="11445766" cy="4843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1090443" y="1186997"/>
            <a:ext cx="2661287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altLang="es-EC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Ventas</a:t>
            </a:r>
          </a:p>
          <a:p>
            <a:r>
              <a:rPr lang="es-EC" altLang="es-EC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Producción </a:t>
            </a:r>
          </a:p>
          <a:p>
            <a:r>
              <a:rPr lang="es-EC" altLang="es-EC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Contratación de empleos</a:t>
            </a:r>
          </a:p>
          <a:p>
            <a:r>
              <a:rPr lang="es-EC" altLang="es-EC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Nivel de inventarios, Precios de los insumos</a:t>
            </a:r>
          </a:p>
          <a:p>
            <a:r>
              <a:rPr lang="es-EC" altLang="es-EC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Situación de negocios</a:t>
            </a:r>
            <a:endParaRPr lang="es-EC" altLang="es-EC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Helvetica Neue Light"/>
            </a:endParaRP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02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610600" y="6276838"/>
            <a:ext cx="2743200" cy="365125"/>
          </a:xfrm>
        </p:spPr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2025621" y="1209991"/>
            <a:ext cx="8572560" cy="2259568"/>
            <a:chOff x="1296" y="1824"/>
            <a:chExt cx="2976" cy="432"/>
          </a:xfrm>
        </p:grpSpPr>
        <p:sp>
          <p:nvSpPr>
            <p:cNvPr id="11" name="AutoShape 48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blurRad="63500"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s-ES" sz="4800">
                <a:latin typeface="Arial Narrow"/>
                <a:cs typeface="Arial Narrow"/>
              </a:endParaRPr>
            </a:p>
          </p:txBody>
        </p:sp>
        <p:sp>
          <p:nvSpPr>
            <p:cNvPr id="12" name="AutoShape 4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s-ES" sz="4800">
                <a:latin typeface="Arial Narrow"/>
                <a:cs typeface="Arial Narrow"/>
              </a:endParaRPr>
            </a:p>
          </p:txBody>
        </p:sp>
        <p:sp>
          <p:nvSpPr>
            <p:cNvPr id="13" name="Text Box 50"/>
            <p:cNvSpPr txBox="1">
              <a:spLocks noChangeArrowheads="1"/>
            </p:cNvSpPr>
            <p:nvPr/>
          </p:nvSpPr>
          <p:spPr bwMode="gray">
            <a:xfrm>
              <a:off x="1680" y="1881"/>
              <a:ext cx="2592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1">
                    <a:gsLst>
                      <a:gs pos="0">
                        <a:schemeClr val="accent1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s-ES" sz="4800" i="1" dirty="0" smtClean="0">
                  <a:latin typeface="Arial Narrow"/>
                  <a:cs typeface="Arial Narrow"/>
                </a:rPr>
                <a:t>Análisis situacional Industria</a:t>
              </a:r>
              <a:endParaRPr lang="en-US" sz="4800" i="1" dirty="0">
                <a:latin typeface="Arial Narrow"/>
                <a:cs typeface="Arial Narrow"/>
              </a:endParaRPr>
            </a:p>
          </p:txBody>
        </p:sp>
        <p:sp>
          <p:nvSpPr>
            <p:cNvPr id="14" name="Text Box 51"/>
            <p:cNvSpPr txBox="1">
              <a:spLocks noChangeArrowheads="1"/>
            </p:cNvSpPr>
            <p:nvPr/>
          </p:nvSpPr>
          <p:spPr bwMode="gray">
            <a:xfrm>
              <a:off x="1402" y="1886"/>
              <a:ext cx="16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gradFill rotWithShape="1">
                    <a:gsLst>
                      <a:gs pos="0">
                        <a:schemeClr val="accent1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92892" dir="9788475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latin typeface="Arial Narrow"/>
                  <a:cs typeface="Arial Narrow"/>
                </a:rPr>
                <a:t>1</a:t>
              </a:r>
              <a:endParaRPr lang="en-US" sz="4800" dirty="0">
                <a:latin typeface="Arial Narrow"/>
                <a:cs typeface="Arial Narrow"/>
              </a:endParaRPr>
            </a:p>
          </p:txBody>
        </p:sp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2025621" y="2231968"/>
            <a:ext cx="8572560" cy="3096445"/>
            <a:chOff x="1296" y="1824"/>
            <a:chExt cx="2976" cy="592"/>
          </a:xfrm>
        </p:grpSpPr>
        <p:sp>
          <p:nvSpPr>
            <p:cNvPr id="16" name="AutoShape 53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blurRad="63500"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s-ES" sz="4800">
                <a:latin typeface="Arial Narrow"/>
                <a:cs typeface="Arial Narrow"/>
              </a:endParaRPr>
            </a:p>
          </p:txBody>
        </p:sp>
        <p:sp>
          <p:nvSpPr>
            <p:cNvPr id="17" name="AutoShape 54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s-ES" sz="4800">
                <a:latin typeface="Arial Narrow"/>
                <a:cs typeface="Arial Narrow"/>
              </a:endParaRPr>
            </a:p>
          </p:txBody>
        </p:sp>
        <p:sp>
          <p:nvSpPr>
            <p:cNvPr id="18" name="Text Box 55"/>
            <p:cNvSpPr txBox="1">
              <a:spLocks noChangeArrowheads="1"/>
            </p:cNvSpPr>
            <p:nvPr/>
          </p:nvSpPr>
          <p:spPr bwMode="gray">
            <a:xfrm>
              <a:off x="1680" y="1893"/>
              <a:ext cx="2592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s-EC" sz="4800" i="1" dirty="0" smtClean="0">
                  <a:latin typeface="Arial Narrow"/>
                  <a:cs typeface="Arial Narrow"/>
                </a:rPr>
                <a:t>Política Industrial</a:t>
              </a:r>
              <a:endParaRPr lang="en-US" sz="4800" b="1" i="1" dirty="0">
                <a:latin typeface="Arial Narrow"/>
                <a:cs typeface="Arial Narrow"/>
              </a:endParaRPr>
            </a:p>
          </p:txBody>
        </p:sp>
        <p:sp>
          <p:nvSpPr>
            <p:cNvPr id="19" name="Text Box 56"/>
            <p:cNvSpPr txBox="1">
              <a:spLocks noChangeArrowheads="1"/>
            </p:cNvSpPr>
            <p:nvPr/>
          </p:nvSpPr>
          <p:spPr bwMode="gray">
            <a:xfrm>
              <a:off x="1402" y="1886"/>
              <a:ext cx="16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92892" dir="9788475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latin typeface="Arial Narrow"/>
                  <a:cs typeface="Arial Narrow"/>
                </a:rPr>
                <a:t>2</a:t>
              </a:r>
              <a:endParaRPr lang="en-US" sz="4800" dirty="0">
                <a:latin typeface="Arial Narrow"/>
                <a:cs typeface="Arial Narrow"/>
              </a:endParaRPr>
            </a:p>
          </p:txBody>
        </p:sp>
      </p:grpSp>
      <p:grpSp>
        <p:nvGrpSpPr>
          <p:cNvPr id="10" name="Group 57"/>
          <p:cNvGrpSpPr>
            <a:grpSpLocks/>
          </p:cNvGrpSpPr>
          <p:nvPr/>
        </p:nvGrpSpPr>
        <p:grpSpPr bwMode="auto">
          <a:xfrm>
            <a:off x="2025621" y="3407842"/>
            <a:ext cx="8572560" cy="2868996"/>
            <a:chOff x="1296" y="1824"/>
            <a:chExt cx="2976" cy="601"/>
          </a:xfrm>
        </p:grpSpPr>
        <p:sp>
          <p:nvSpPr>
            <p:cNvPr id="21" name="AutoShape 58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>
              <a:outerShdw blurRad="63500"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s-ES" sz="4800">
                <a:latin typeface="Arial Narrow"/>
                <a:cs typeface="Arial Narrow"/>
              </a:endParaRPr>
            </a:p>
          </p:txBody>
        </p:sp>
        <p:sp>
          <p:nvSpPr>
            <p:cNvPr id="22" name="AutoShape 5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s-ES" sz="4800">
                <a:latin typeface="Arial Narrow"/>
                <a:cs typeface="Arial Narrow"/>
              </a:endParaRPr>
            </a:p>
          </p:txBody>
        </p:sp>
        <p:sp>
          <p:nvSpPr>
            <p:cNvPr id="23" name="Text Box 60"/>
            <p:cNvSpPr txBox="1">
              <a:spLocks noChangeArrowheads="1"/>
            </p:cNvSpPr>
            <p:nvPr/>
          </p:nvSpPr>
          <p:spPr bwMode="gray">
            <a:xfrm>
              <a:off x="1680" y="1902"/>
              <a:ext cx="2592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/>
              <a:r>
                <a:rPr lang="es-EC" sz="4800" i="1" dirty="0" smtClean="0">
                  <a:latin typeface="Arial Narrow"/>
                  <a:cs typeface="Arial Narrow"/>
                </a:rPr>
                <a:t>Desarrollo Productivo Fronterizo</a:t>
              </a:r>
              <a:endParaRPr lang="en-US" sz="4800" b="1" i="1" dirty="0">
                <a:latin typeface="Arial Narrow"/>
                <a:cs typeface="Arial Narrow"/>
              </a:endParaRPr>
            </a:p>
          </p:txBody>
        </p:sp>
        <p:sp>
          <p:nvSpPr>
            <p:cNvPr id="24" name="Text Box 61"/>
            <p:cNvSpPr txBox="1">
              <a:spLocks noChangeArrowheads="1"/>
            </p:cNvSpPr>
            <p:nvPr/>
          </p:nvSpPr>
          <p:spPr bwMode="gray">
            <a:xfrm>
              <a:off x="1402" y="1886"/>
              <a:ext cx="16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92892" dir="9788475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 smtClean="0">
                  <a:latin typeface="Arial Narrow"/>
                  <a:cs typeface="Arial Narrow"/>
                </a:rPr>
                <a:t>3</a:t>
              </a:r>
              <a:endParaRPr lang="en-US" sz="4800" dirty="0">
                <a:latin typeface="Arial Narrow"/>
                <a:cs typeface="Arial Narrow"/>
              </a:endParaRPr>
            </a:p>
          </p:txBody>
        </p:sp>
      </p:grpSp>
      <p:sp>
        <p:nvSpPr>
          <p:cNvPr id="30" name="Redondear rectángulo de esquina del mismo lado 88"/>
          <p:cNvSpPr/>
          <p:nvPr/>
        </p:nvSpPr>
        <p:spPr>
          <a:xfrm rot="16200000" flipV="1">
            <a:off x="1450055" y="-829352"/>
            <a:ext cx="676419" cy="357808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/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31" name="CuadroTexto 89"/>
          <p:cNvSpPr txBox="1"/>
          <p:nvPr/>
        </p:nvSpPr>
        <p:spPr>
          <a:xfrm>
            <a:off x="149458" y="647986"/>
            <a:ext cx="1644348" cy="562005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S" sz="3200" dirty="0">
                <a:solidFill>
                  <a:prstClr val="white"/>
                </a:solidFill>
              </a:rPr>
              <a:t> INDICE</a:t>
            </a:r>
          </a:p>
        </p:txBody>
      </p:sp>
    </p:spTree>
    <p:extLst>
      <p:ext uri="{BB962C8B-B14F-4D97-AF65-F5344CB8AC3E}">
        <p14:creationId xmlns:p14="http://schemas.microsoft.com/office/powerpoint/2010/main" xmlns="" val="908652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uadroTexto 7">
            <a:extLst>
              <a:ext uri="{FF2B5EF4-FFF2-40B4-BE49-F238E27FC236}">
                <a16:creationId xmlns="" xmlns:a16="http://schemas.microsoft.com/office/drawing/2014/main" id="{D47B9CE9-7BEB-47A7-B35C-DDB3ADEFC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641" y="2475186"/>
            <a:ext cx="9028715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US" altLang="es-CO" sz="3600" b="1" dirty="0" smtClean="0">
                <a:solidFill>
                  <a:schemeClr val="tx2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DESARROLLO P</a:t>
            </a:r>
            <a:r>
              <a:rPr lang="es-ES" altLang="es-CO" sz="3600" b="1" dirty="0" smtClean="0">
                <a:solidFill>
                  <a:schemeClr val="tx2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RODUCTIVO</a:t>
            </a:r>
            <a:r>
              <a:rPr lang="es-US" altLang="es-CO" sz="3600" b="1" dirty="0" smtClean="0">
                <a:solidFill>
                  <a:schemeClr val="tx2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FRONTERIZO</a:t>
            </a:r>
            <a:endParaRPr lang="es-ES" altLang="es-CO" sz="3600" b="1" dirty="0">
              <a:solidFill>
                <a:schemeClr val="tx2"/>
              </a:solidFill>
              <a:latin typeface="Cambria" panose="020405030504060302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="" xmlns:a16="http://schemas.microsoft.com/office/drawing/2014/main" id="{213969EE-80F1-EA42-9508-0293E37D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1379" y="3468414"/>
            <a:ext cx="3781257" cy="1756869"/>
          </a:xfrm>
          <a:prstGeom prst="rect">
            <a:avLst/>
          </a:prstGeom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05"/>
          <p:cNvGrpSpPr/>
          <p:nvPr/>
        </p:nvGrpSpPr>
        <p:grpSpPr>
          <a:xfrm>
            <a:off x="1284480" y="1094422"/>
            <a:ext cx="5168201" cy="5058381"/>
            <a:chOff x="478713" y="819460"/>
            <a:chExt cx="4405261" cy="4028341"/>
          </a:xfrm>
        </p:grpSpPr>
        <p:sp>
          <p:nvSpPr>
            <p:cNvPr id="8" name="Freeform 98"/>
            <p:cNvSpPr>
              <a:spLocks/>
            </p:cNvSpPr>
            <p:nvPr/>
          </p:nvSpPr>
          <p:spPr bwMode="auto">
            <a:xfrm>
              <a:off x="2338264" y="977239"/>
              <a:ext cx="749856" cy="505797"/>
            </a:xfrm>
            <a:custGeom>
              <a:avLst/>
              <a:gdLst>
                <a:gd name="T0" fmla="*/ 244 w 3048"/>
                <a:gd name="T1" fmla="*/ 7 h 2550"/>
                <a:gd name="T2" fmla="*/ 320 w 3048"/>
                <a:gd name="T3" fmla="*/ 34 h 2550"/>
                <a:gd name="T4" fmla="*/ 389 w 3048"/>
                <a:gd name="T5" fmla="*/ 58 h 2550"/>
                <a:gd name="T6" fmla="*/ 483 w 3048"/>
                <a:gd name="T7" fmla="*/ 131 h 2550"/>
                <a:gd name="T8" fmla="*/ 598 w 3048"/>
                <a:gd name="T9" fmla="*/ 42 h 2550"/>
                <a:gd name="T10" fmla="*/ 707 w 3048"/>
                <a:gd name="T11" fmla="*/ 5 h 2550"/>
                <a:gd name="T12" fmla="*/ 782 w 3048"/>
                <a:gd name="T13" fmla="*/ 114 h 2550"/>
                <a:gd name="T14" fmla="*/ 825 w 3048"/>
                <a:gd name="T15" fmla="*/ 246 h 2550"/>
                <a:gd name="T16" fmla="*/ 906 w 3048"/>
                <a:gd name="T17" fmla="*/ 312 h 2550"/>
                <a:gd name="T18" fmla="*/ 825 w 3048"/>
                <a:gd name="T19" fmla="*/ 381 h 2550"/>
                <a:gd name="T20" fmla="*/ 861 w 3048"/>
                <a:gd name="T21" fmla="*/ 457 h 2550"/>
                <a:gd name="T22" fmla="*/ 946 w 3048"/>
                <a:gd name="T23" fmla="*/ 535 h 2550"/>
                <a:gd name="T24" fmla="*/ 1054 w 3048"/>
                <a:gd name="T25" fmla="*/ 596 h 2550"/>
                <a:gd name="T26" fmla="*/ 1101 w 3048"/>
                <a:gd name="T27" fmla="*/ 760 h 2550"/>
                <a:gd name="T28" fmla="*/ 1249 w 3048"/>
                <a:gd name="T29" fmla="*/ 832 h 2550"/>
                <a:gd name="T30" fmla="*/ 1381 w 3048"/>
                <a:gd name="T31" fmla="*/ 882 h 2550"/>
                <a:gd name="T32" fmla="*/ 1507 w 3048"/>
                <a:gd name="T33" fmla="*/ 964 h 2550"/>
                <a:gd name="T34" fmla="*/ 1636 w 3048"/>
                <a:gd name="T35" fmla="*/ 1040 h 2550"/>
                <a:gd name="T36" fmla="*/ 1762 w 3048"/>
                <a:gd name="T37" fmla="*/ 1112 h 2550"/>
                <a:gd name="T38" fmla="*/ 1924 w 3048"/>
                <a:gd name="T39" fmla="*/ 1174 h 2550"/>
                <a:gd name="T40" fmla="*/ 2145 w 3048"/>
                <a:gd name="T41" fmla="*/ 1228 h 2550"/>
                <a:gd name="T42" fmla="*/ 2325 w 3048"/>
                <a:gd name="T43" fmla="*/ 1123 h 2550"/>
                <a:gd name="T44" fmla="*/ 2534 w 3048"/>
                <a:gd name="T45" fmla="*/ 1093 h 2550"/>
                <a:gd name="T46" fmla="*/ 2708 w 3048"/>
                <a:gd name="T47" fmla="*/ 1143 h 2550"/>
                <a:gd name="T48" fmla="*/ 2771 w 3048"/>
                <a:gd name="T49" fmla="*/ 1276 h 2550"/>
                <a:gd name="T50" fmla="*/ 2610 w 3048"/>
                <a:gd name="T51" fmla="*/ 1384 h 2550"/>
                <a:gd name="T52" fmla="*/ 2710 w 3048"/>
                <a:gd name="T53" fmla="*/ 1460 h 2550"/>
                <a:gd name="T54" fmla="*/ 2838 w 3048"/>
                <a:gd name="T55" fmla="*/ 1561 h 2550"/>
                <a:gd name="T56" fmla="*/ 3013 w 3048"/>
                <a:gd name="T57" fmla="*/ 1653 h 2550"/>
                <a:gd name="T58" fmla="*/ 2891 w 3048"/>
                <a:gd name="T59" fmla="*/ 1731 h 2550"/>
                <a:gd name="T60" fmla="*/ 2696 w 3048"/>
                <a:gd name="T61" fmla="*/ 1688 h 2550"/>
                <a:gd name="T62" fmla="*/ 2686 w 3048"/>
                <a:gd name="T63" fmla="*/ 1829 h 2550"/>
                <a:gd name="T64" fmla="*/ 2670 w 3048"/>
                <a:gd name="T65" fmla="*/ 1969 h 2550"/>
                <a:gd name="T66" fmla="*/ 2517 w 3048"/>
                <a:gd name="T67" fmla="*/ 2087 h 2550"/>
                <a:gd name="T68" fmla="*/ 2375 w 3048"/>
                <a:gd name="T69" fmla="*/ 2264 h 2550"/>
                <a:gd name="T70" fmla="*/ 2237 w 3048"/>
                <a:gd name="T71" fmla="*/ 2436 h 2550"/>
                <a:gd name="T72" fmla="*/ 2140 w 3048"/>
                <a:gd name="T73" fmla="*/ 2550 h 2550"/>
                <a:gd name="T74" fmla="*/ 1933 w 3048"/>
                <a:gd name="T75" fmla="*/ 2444 h 2550"/>
                <a:gd name="T76" fmla="*/ 1785 w 3048"/>
                <a:gd name="T77" fmla="*/ 2319 h 2550"/>
                <a:gd name="T78" fmla="*/ 1506 w 3048"/>
                <a:gd name="T79" fmla="*/ 2240 h 2550"/>
                <a:gd name="T80" fmla="*/ 1389 w 3048"/>
                <a:gd name="T81" fmla="*/ 2125 h 2550"/>
                <a:gd name="T82" fmla="*/ 1306 w 3048"/>
                <a:gd name="T83" fmla="*/ 2002 h 2550"/>
                <a:gd name="T84" fmla="*/ 1278 w 3048"/>
                <a:gd name="T85" fmla="*/ 1835 h 2550"/>
                <a:gd name="T86" fmla="*/ 1217 w 3048"/>
                <a:gd name="T87" fmla="*/ 1733 h 2550"/>
                <a:gd name="T88" fmla="*/ 1109 w 3048"/>
                <a:gd name="T89" fmla="*/ 1608 h 2550"/>
                <a:gd name="T90" fmla="*/ 1006 w 3048"/>
                <a:gd name="T91" fmla="*/ 1429 h 2550"/>
                <a:gd name="T92" fmla="*/ 881 w 3048"/>
                <a:gd name="T93" fmla="*/ 1332 h 2550"/>
                <a:gd name="T94" fmla="*/ 760 w 3048"/>
                <a:gd name="T95" fmla="*/ 1245 h 2550"/>
                <a:gd name="T96" fmla="*/ 634 w 3048"/>
                <a:gd name="T97" fmla="*/ 1178 h 2550"/>
                <a:gd name="T98" fmla="*/ 467 w 3048"/>
                <a:gd name="T99" fmla="*/ 1128 h 2550"/>
                <a:gd name="T100" fmla="*/ 334 w 3048"/>
                <a:gd name="T101" fmla="*/ 997 h 2550"/>
                <a:gd name="T102" fmla="*/ 182 w 3048"/>
                <a:gd name="T103" fmla="*/ 958 h 2550"/>
                <a:gd name="T104" fmla="*/ 44 w 3048"/>
                <a:gd name="T105" fmla="*/ 816 h 2550"/>
                <a:gd name="T106" fmla="*/ 41 w 3048"/>
                <a:gd name="T107" fmla="*/ 685 h 2550"/>
                <a:gd name="T108" fmla="*/ 25 w 3048"/>
                <a:gd name="T109" fmla="*/ 477 h 2550"/>
                <a:gd name="T110" fmla="*/ 148 w 3048"/>
                <a:gd name="T111" fmla="*/ 299 h 2550"/>
                <a:gd name="T112" fmla="*/ 137 w 3048"/>
                <a:gd name="T113" fmla="*/ 133 h 2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48" h="2550">
                  <a:moveTo>
                    <a:pt x="140" y="0"/>
                  </a:moveTo>
                  <a:lnTo>
                    <a:pt x="171" y="3"/>
                  </a:lnTo>
                  <a:lnTo>
                    <a:pt x="197" y="3"/>
                  </a:lnTo>
                  <a:lnTo>
                    <a:pt x="223" y="0"/>
                  </a:lnTo>
                  <a:lnTo>
                    <a:pt x="244" y="7"/>
                  </a:lnTo>
                  <a:lnTo>
                    <a:pt x="263" y="23"/>
                  </a:lnTo>
                  <a:lnTo>
                    <a:pt x="277" y="40"/>
                  </a:lnTo>
                  <a:lnTo>
                    <a:pt x="293" y="56"/>
                  </a:lnTo>
                  <a:lnTo>
                    <a:pt x="310" y="54"/>
                  </a:lnTo>
                  <a:lnTo>
                    <a:pt x="320" y="34"/>
                  </a:lnTo>
                  <a:lnTo>
                    <a:pt x="332" y="20"/>
                  </a:lnTo>
                  <a:lnTo>
                    <a:pt x="348" y="16"/>
                  </a:lnTo>
                  <a:lnTo>
                    <a:pt x="365" y="28"/>
                  </a:lnTo>
                  <a:lnTo>
                    <a:pt x="379" y="41"/>
                  </a:lnTo>
                  <a:lnTo>
                    <a:pt x="389" y="58"/>
                  </a:lnTo>
                  <a:lnTo>
                    <a:pt x="394" y="89"/>
                  </a:lnTo>
                  <a:lnTo>
                    <a:pt x="400" y="114"/>
                  </a:lnTo>
                  <a:lnTo>
                    <a:pt x="425" y="125"/>
                  </a:lnTo>
                  <a:lnTo>
                    <a:pt x="452" y="130"/>
                  </a:lnTo>
                  <a:lnTo>
                    <a:pt x="483" y="131"/>
                  </a:lnTo>
                  <a:lnTo>
                    <a:pt x="510" y="111"/>
                  </a:lnTo>
                  <a:lnTo>
                    <a:pt x="531" y="87"/>
                  </a:lnTo>
                  <a:lnTo>
                    <a:pt x="553" y="63"/>
                  </a:lnTo>
                  <a:lnTo>
                    <a:pt x="577" y="45"/>
                  </a:lnTo>
                  <a:lnTo>
                    <a:pt x="598" y="42"/>
                  </a:lnTo>
                  <a:lnTo>
                    <a:pt x="629" y="45"/>
                  </a:lnTo>
                  <a:lnTo>
                    <a:pt x="655" y="44"/>
                  </a:lnTo>
                  <a:lnTo>
                    <a:pt x="672" y="30"/>
                  </a:lnTo>
                  <a:lnTo>
                    <a:pt x="687" y="14"/>
                  </a:lnTo>
                  <a:lnTo>
                    <a:pt x="707" y="5"/>
                  </a:lnTo>
                  <a:lnTo>
                    <a:pt x="735" y="13"/>
                  </a:lnTo>
                  <a:lnTo>
                    <a:pt x="753" y="28"/>
                  </a:lnTo>
                  <a:lnTo>
                    <a:pt x="772" y="57"/>
                  </a:lnTo>
                  <a:lnTo>
                    <a:pt x="784" y="81"/>
                  </a:lnTo>
                  <a:lnTo>
                    <a:pt x="782" y="114"/>
                  </a:lnTo>
                  <a:lnTo>
                    <a:pt x="783" y="143"/>
                  </a:lnTo>
                  <a:lnTo>
                    <a:pt x="789" y="175"/>
                  </a:lnTo>
                  <a:lnTo>
                    <a:pt x="805" y="215"/>
                  </a:lnTo>
                  <a:lnTo>
                    <a:pt x="809" y="238"/>
                  </a:lnTo>
                  <a:lnTo>
                    <a:pt x="825" y="246"/>
                  </a:lnTo>
                  <a:lnTo>
                    <a:pt x="850" y="246"/>
                  </a:lnTo>
                  <a:lnTo>
                    <a:pt x="865" y="253"/>
                  </a:lnTo>
                  <a:lnTo>
                    <a:pt x="888" y="272"/>
                  </a:lnTo>
                  <a:lnTo>
                    <a:pt x="897" y="289"/>
                  </a:lnTo>
                  <a:lnTo>
                    <a:pt x="906" y="312"/>
                  </a:lnTo>
                  <a:lnTo>
                    <a:pt x="911" y="336"/>
                  </a:lnTo>
                  <a:lnTo>
                    <a:pt x="896" y="349"/>
                  </a:lnTo>
                  <a:lnTo>
                    <a:pt x="876" y="359"/>
                  </a:lnTo>
                  <a:lnTo>
                    <a:pt x="845" y="370"/>
                  </a:lnTo>
                  <a:lnTo>
                    <a:pt x="825" y="381"/>
                  </a:lnTo>
                  <a:lnTo>
                    <a:pt x="815" y="400"/>
                  </a:lnTo>
                  <a:lnTo>
                    <a:pt x="816" y="421"/>
                  </a:lnTo>
                  <a:lnTo>
                    <a:pt x="818" y="438"/>
                  </a:lnTo>
                  <a:lnTo>
                    <a:pt x="835" y="448"/>
                  </a:lnTo>
                  <a:lnTo>
                    <a:pt x="861" y="457"/>
                  </a:lnTo>
                  <a:lnTo>
                    <a:pt x="886" y="469"/>
                  </a:lnTo>
                  <a:lnTo>
                    <a:pt x="906" y="482"/>
                  </a:lnTo>
                  <a:lnTo>
                    <a:pt x="927" y="500"/>
                  </a:lnTo>
                  <a:lnTo>
                    <a:pt x="940" y="515"/>
                  </a:lnTo>
                  <a:lnTo>
                    <a:pt x="946" y="535"/>
                  </a:lnTo>
                  <a:lnTo>
                    <a:pt x="954" y="553"/>
                  </a:lnTo>
                  <a:lnTo>
                    <a:pt x="973" y="559"/>
                  </a:lnTo>
                  <a:lnTo>
                    <a:pt x="1005" y="568"/>
                  </a:lnTo>
                  <a:lnTo>
                    <a:pt x="1030" y="578"/>
                  </a:lnTo>
                  <a:lnTo>
                    <a:pt x="1054" y="596"/>
                  </a:lnTo>
                  <a:lnTo>
                    <a:pt x="1074" y="622"/>
                  </a:lnTo>
                  <a:lnTo>
                    <a:pt x="1085" y="644"/>
                  </a:lnTo>
                  <a:lnTo>
                    <a:pt x="1088" y="690"/>
                  </a:lnTo>
                  <a:lnTo>
                    <a:pt x="1091" y="725"/>
                  </a:lnTo>
                  <a:lnTo>
                    <a:pt x="1101" y="760"/>
                  </a:lnTo>
                  <a:lnTo>
                    <a:pt x="1116" y="799"/>
                  </a:lnTo>
                  <a:lnTo>
                    <a:pt x="1142" y="820"/>
                  </a:lnTo>
                  <a:lnTo>
                    <a:pt x="1179" y="833"/>
                  </a:lnTo>
                  <a:lnTo>
                    <a:pt x="1217" y="843"/>
                  </a:lnTo>
                  <a:lnTo>
                    <a:pt x="1249" y="832"/>
                  </a:lnTo>
                  <a:lnTo>
                    <a:pt x="1279" y="821"/>
                  </a:lnTo>
                  <a:lnTo>
                    <a:pt x="1303" y="815"/>
                  </a:lnTo>
                  <a:lnTo>
                    <a:pt x="1345" y="823"/>
                  </a:lnTo>
                  <a:lnTo>
                    <a:pt x="1369" y="841"/>
                  </a:lnTo>
                  <a:lnTo>
                    <a:pt x="1381" y="882"/>
                  </a:lnTo>
                  <a:lnTo>
                    <a:pt x="1397" y="919"/>
                  </a:lnTo>
                  <a:lnTo>
                    <a:pt x="1419" y="941"/>
                  </a:lnTo>
                  <a:lnTo>
                    <a:pt x="1450" y="945"/>
                  </a:lnTo>
                  <a:lnTo>
                    <a:pt x="1476" y="958"/>
                  </a:lnTo>
                  <a:lnTo>
                    <a:pt x="1507" y="964"/>
                  </a:lnTo>
                  <a:lnTo>
                    <a:pt x="1540" y="965"/>
                  </a:lnTo>
                  <a:lnTo>
                    <a:pt x="1571" y="970"/>
                  </a:lnTo>
                  <a:lnTo>
                    <a:pt x="1600" y="991"/>
                  </a:lnTo>
                  <a:lnTo>
                    <a:pt x="1625" y="1015"/>
                  </a:lnTo>
                  <a:lnTo>
                    <a:pt x="1636" y="1040"/>
                  </a:lnTo>
                  <a:lnTo>
                    <a:pt x="1657" y="1054"/>
                  </a:lnTo>
                  <a:lnTo>
                    <a:pt x="1699" y="1056"/>
                  </a:lnTo>
                  <a:lnTo>
                    <a:pt x="1726" y="1056"/>
                  </a:lnTo>
                  <a:lnTo>
                    <a:pt x="1741" y="1081"/>
                  </a:lnTo>
                  <a:lnTo>
                    <a:pt x="1762" y="1112"/>
                  </a:lnTo>
                  <a:lnTo>
                    <a:pt x="1782" y="1132"/>
                  </a:lnTo>
                  <a:lnTo>
                    <a:pt x="1804" y="1158"/>
                  </a:lnTo>
                  <a:lnTo>
                    <a:pt x="1836" y="1168"/>
                  </a:lnTo>
                  <a:lnTo>
                    <a:pt x="1884" y="1166"/>
                  </a:lnTo>
                  <a:lnTo>
                    <a:pt x="1924" y="1174"/>
                  </a:lnTo>
                  <a:lnTo>
                    <a:pt x="1965" y="1195"/>
                  </a:lnTo>
                  <a:lnTo>
                    <a:pt x="2007" y="1202"/>
                  </a:lnTo>
                  <a:lnTo>
                    <a:pt x="2059" y="1208"/>
                  </a:lnTo>
                  <a:lnTo>
                    <a:pt x="2100" y="1223"/>
                  </a:lnTo>
                  <a:lnTo>
                    <a:pt x="2145" y="1228"/>
                  </a:lnTo>
                  <a:lnTo>
                    <a:pt x="2184" y="1213"/>
                  </a:lnTo>
                  <a:lnTo>
                    <a:pt x="2222" y="1192"/>
                  </a:lnTo>
                  <a:lnTo>
                    <a:pt x="2256" y="1172"/>
                  </a:lnTo>
                  <a:lnTo>
                    <a:pt x="2292" y="1148"/>
                  </a:lnTo>
                  <a:lnTo>
                    <a:pt x="2325" y="1123"/>
                  </a:lnTo>
                  <a:lnTo>
                    <a:pt x="2372" y="1110"/>
                  </a:lnTo>
                  <a:lnTo>
                    <a:pt x="2418" y="1111"/>
                  </a:lnTo>
                  <a:lnTo>
                    <a:pt x="2461" y="1114"/>
                  </a:lnTo>
                  <a:lnTo>
                    <a:pt x="2504" y="1109"/>
                  </a:lnTo>
                  <a:lnTo>
                    <a:pt x="2534" y="1093"/>
                  </a:lnTo>
                  <a:lnTo>
                    <a:pt x="2574" y="1078"/>
                  </a:lnTo>
                  <a:lnTo>
                    <a:pt x="2605" y="1094"/>
                  </a:lnTo>
                  <a:lnTo>
                    <a:pt x="2639" y="1109"/>
                  </a:lnTo>
                  <a:lnTo>
                    <a:pt x="2671" y="1126"/>
                  </a:lnTo>
                  <a:lnTo>
                    <a:pt x="2708" y="1143"/>
                  </a:lnTo>
                  <a:lnTo>
                    <a:pt x="2733" y="1165"/>
                  </a:lnTo>
                  <a:lnTo>
                    <a:pt x="2739" y="1199"/>
                  </a:lnTo>
                  <a:lnTo>
                    <a:pt x="2754" y="1227"/>
                  </a:lnTo>
                  <a:lnTo>
                    <a:pt x="2764" y="1250"/>
                  </a:lnTo>
                  <a:lnTo>
                    <a:pt x="2771" y="1276"/>
                  </a:lnTo>
                  <a:lnTo>
                    <a:pt x="2743" y="1293"/>
                  </a:lnTo>
                  <a:lnTo>
                    <a:pt x="2699" y="1308"/>
                  </a:lnTo>
                  <a:lnTo>
                    <a:pt x="2669" y="1328"/>
                  </a:lnTo>
                  <a:lnTo>
                    <a:pt x="2640" y="1359"/>
                  </a:lnTo>
                  <a:lnTo>
                    <a:pt x="2610" y="1384"/>
                  </a:lnTo>
                  <a:lnTo>
                    <a:pt x="2603" y="1399"/>
                  </a:lnTo>
                  <a:lnTo>
                    <a:pt x="2621" y="1413"/>
                  </a:lnTo>
                  <a:lnTo>
                    <a:pt x="2642" y="1438"/>
                  </a:lnTo>
                  <a:lnTo>
                    <a:pt x="2670" y="1449"/>
                  </a:lnTo>
                  <a:lnTo>
                    <a:pt x="2710" y="1460"/>
                  </a:lnTo>
                  <a:lnTo>
                    <a:pt x="2738" y="1476"/>
                  </a:lnTo>
                  <a:lnTo>
                    <a:pt x="2761" y="1505"/>
                  </a:lnTo>
                  <a:lnTo>
                    <a:pt x="2782" y="1529"/>
                  </a:lnTo>
                  <a:lnTo>
                    <a:pt x="2806" y="1551"/>
                  </a:lnTo>
                  <a:lnTo>
                    <a:pt x="2838" y="1561"/>
                  </a:lnTo>
                  <a:lnTo>
                    <a:pt x="2875" y="1572"/>
                  </a:lnTo>
                  <a:lnTo>
                    <a:pt x="2909" y="1585"/>
                  </a:lnTo>
                  <a:lnTo>
                    <a:pt x="2946" y="1608"/>
                  </a:lnTo>
                  <a:lnTo>
                    <a:pt x="2982" y="1633"/>
                  </a:lnTo>
                  <a:lnTo>
                    <a:pt x="3013" y="1653"/>
                  </a:lnTo>
                  <a:lnTo>
                    <a:pt x="3041" y="1677"/>
                  </a:lnTo>
                  <a:lnTo>
                    <a:pt x="3048" y="1716"/>
                  </a:lnTo>
                  <a:lnTo>
                    <a:pt x="3002" y="1725"/>
                  </a:lnTo>
                  <a:lnTo>
                    <a:pt x="2937" y="1732"/>
                  </a:lnTo>
                  <a:lnTo>
                    <a:pt x="2891" y="1731"/>
                  </a:lnTo>
                  <a:lnTo>
                    <a:pt x="2838" y="1737"/>
                  </a:lnTo>
                  <a:lnTo>
                    <a:pt x="2804" y="1740"/>
                  </a:lnTo>
                  <a:lnTo>
                    <a:pt x="2765" y="1727"/>
                  </a:lnTo>
                  <a:lnTo>
                    <a:pt x="2726" y="1702"/>
                  </a:lnTo>
                  <a:lnTo>
                    <a:pt x="2696" y="1688"/>
                  </a:lnTo>
                  <a:lnTo>
                    <a:pt x="2669" y="1702"/>
                  </a:lnTo>
                  <a:lnTo>
                    <a:pt x="2648" y="1723"/>
                  </a:lnTo>
                  <a:lnTo>
                    <a:pt x="2647" y="1769"/>
                  </a:lnTo>
                  <a:lnTo>
                    <a:pt x="2653" y="1801"/>
                  </a:lnTo>
                  <a:lnTo>
                    <a:pt x="2686" y="1829"/>
                  </a:lnTo>
                  <a:lnTo>
                    <a:pt x="2708" y="1854"/>
                  </a:lnTo>
                  <a:lnTo>
                    <a:pt x="2720" y="1878"/>
                  </a:lnTo>
                  <a:lnTo>
                    <a:pt x="2724" y="1908"/>
                  </a:lnTo>
                  <a:lnTo>
                    <a:pt x="2701" y="1944"/>
                  </a:lnTo>
                  <a:lnTo>
                    <a:pt x="2670" y="1969"/>
                  </a:lnTo>
                  <a:lnTo>
                    <a:pt x="2640" y="1979"/>
                  </a:lnTo>
                  <a:lnTo>
                    <a:pt x="2619" y="2008"/>
                  </a:lnTo>
                  <a:lnTo>
                    <a:pt x="2588" y="2033"/>
                  </a:lnTo>
                  <a:lnTo>
                    <a:pt x="2557" y="2056"/>
                  </a:lnTo>
                  <a:lnTo>
                    <a:pt x="2517" y="2087"/>
                  </a:lnTo>
                  <a:lnTo>
                    <a:pt x="2471" y="2113"/>
                  </a:lnTo>
                  <a:lnTo>
                    <a:pt x="2429" y="2148"/>
                  </a:lnTo>
                  <a:lnTo>
                    <a:pt x="2395" y="2205"/>
                  </a:lnTo>
                  <a:lnTo>
                    <a:pt x="2393" y="2239"/>
                  </a:lnTo>
                  <a:lnTo>
                    <a:pt x="2375" y="2264"/>
                  </a:lnTo>
                  <a:lnTo>
                    <a:pt x="2341" y="2273"/>
                  </a:lnTo>
                  <a:lnTo>
                    <a:pt x="2304" y="2306"/>
                  </a:lnTo>
                  <a:lnTo>
                    <a:pt x="2269" y="2352"/>
                  </a:lnTo>
                  <a:lnTo>
                    <a:pt x="2240" y="2392"/>
                  </a:lnTo>
                  <a:lnTo>
                    <a:pt x="2237" y="2436"/>
                  </a:lnTo>
                  <a:lnTo>
                    <a:pt x="2250" y="2476"/>
                  </a:lnTo>
                  <a:lnTo>
                    <a:pt x="2245" y="2501"/>
                  </a:lnTo>
                  <a:lnTo>
                    <a:pt x="2219" y="2533"/>
                  </a:lnTo>
                  <a:lnTo>
                    <a:pt x="2181" y="2548"/>
                  </a:lnTo>
                  <a:lnTo>
                    <a:pt x="2140" y="2550"/>
                  </a:lnTo>
                  <a:lnTo>
                    <a:pt x="2108" y="2519"/>
                  </a:lnTo>
                  <a:lnTo>
                    <a:pt x="2071" y="2497"/>
                  </a:lnTo>
                  <a:lnTo>
                    <a:pt x="2016" y="2484"/>
                  </a:lnTo>
                  <a:lnTo>
                    <a:pt x="1968" y="2471"/>
                  </a:lnTo>
                  <a:lnTo>
                    <a:pt x="1933" y="2444"/>
                  </a:lnTo>
                  <a:lnTo>
                    <a:pt x="1917" y="2403"/>
                  </a:lnTo>
                  <a:lnTo>
                    <a:pt x="1892" y="2382"/>
                  </a:lnTo>
                  <a:lnTo>
                    <a:pt x="1850" y="2373"/>
                  </a:lnTo>
                  <a:lnTo>
                    <a:pt x="1815" y="2353"/>
                  </a:lnTo>
                  <a:lnTo>
                    <a:pt x="1785" y="2319"/>
                  </a:lnTo>
                  <a:lnTo>
                    <a:pt x="1747" y="2289"/>
                  </a:lnTo>
                  <a:lnTo>
                    <a:pt x="1710" y="2264"/>
                  </a:lnTo>
                  <a:lnTo>
                    <a:pt x="1657" y="2245"/>
                  </a:lnTo>
                  <a:lnTo>
                    <a:pt x="1601" y="2238"/>
                  </a:lnTo>
                  <a:lnTo>
                    <a:pt x="1506" y="2240"/>
                  </a:lnTo>
                  <a:lnTo>
                    <a:pt x="1481" y="2226"/>
                  </a:lnTo>
                  <a:lnTo>
                    <a:pt x="1443" y="2202"/>
                  </a:lnTo>
                  <a:lnTo>
                    <a:pt x="1410" y="2188"/>
                  </a:lnTo>
                  <a:lnTo>
                    <a:pt x="1400" y="2161"/>
                  </a:lnTo>
                  <a:lnTo>
                    <a:pt x="1389" y="2125"/>
                  </a:lnTo>
                  <a:lnTo>
                    <a:pt x="1366" y="2098"/>
                  </a:lnTo>
                  <a:lnTo>
                    <a:pt x="1334" y="2090"/>
                  </a:lnTo>
                  <a:lnTo>
                    <a:pt x="1306" y="2073"/>
                  </a:lnTo>
                  <a:lnTo>
                    <a:pt x="1302" y="2037"/>
                  </a:lnTo>
                  <a:lnTo>
                    <a:pt x="1306" y="2002"/>
                  </a:lnTo>
                  <a:lnTo>
                    <a:pt x="1322" y="1968"/>
                  </a:lnTo>
                  <a:lnTo>
                    <a:pt x="1320" y="1925"/>
                  </a:lnTo>
                  <a:lnTo>
                    <a:pt x="1296" y="1893"/>
                  </a:lnTo>
                  <a:lnTo>
                    <a:pt x="1274" y="1864"/>
                  </a:lnTo>
                  <a:lnTo>
                    <a:pt x="1278" y="1835"/>
                  </a:lnTo>
                  <a:lnTo>
                    <a:pt x="1287" y="1805"/>
                  </a:lnTo>
                  <a:lnTo>
                    <a:pt x="1271" y="1781"/>
                  </a:lnTo>
                  <a:lnTo>
                    <a:pt x="1241" y="1763"/>
                  </a:lnTo>
                  <a:lnTo>
                    <a:pt x="1220" y="1754"/>
                  </a:lnTo>
                  <a:lnTo>
                    <a:pt x="1217" y="1733"/>
                  </a:lnTo>
                  <a:lnTo>
                    <a:pt x="1209" y="1695"/>
                  </a:lnTo>
                  <a:lnTo>
                    <a:pt x="1197" y="1662"/>
                  </a:lnTo>
                  <a:lnTo>
                    <a:pt x="1163" y="1651"/>
                  </a:lnTo>
                  <a:lnTo>
                    <a:pt x="1134" y="1642"/>
                  </a:lnTo>
                  <a:lnTo>
                    <a:pt x="1109" y="1608"/>
                  </a:lnTo>
                  <a:lnTo>
                    <a:pt x="1099" y="1573"/>
                  </a:lnTo>
                  <a:lnTo>
                    <a:pt x="1098" y="1518"/>
                  </a:lnTo>
                  <a:lnTo>
                    <a:pt x="1089" y="1483"/>
                  </a:lnTo>
                  <a:lnTo>
                    <a:pt x="1056" y="1461"/>
                  </a:lnTo>
                  <a:lnTo>
                    <a:pt x="1006" y="1429"/>
                  </a:lnTo>
                  <a:lnTo>
                    <a:pt x="962" y="1402"/>
                  </a:lnTo>
                  <a:lnTo>
                    <a:pt x="945" y="1371"/>
                  </a:lnTo>
                  <a:lnTo>
                    <a:pt x="937" y="1355"/>
                  </a:lnTo>
                  <a:lnTo>
                    <a:pt x="894" y="1355"/>
                  </a:lnTo>
                  <a:lnTo>
                    <a:pt x="881" y="1332"/>
                  </a:lnTo>
                  <a:lnTo>
                    <a:pt x="877" y="1298"/>
                  </a:lnTo>
                  <a:lnTo>
                    <a:pt x="860" y="1277"/>
                  </a:lnTo>
                  <a:lnTo>
                    <a:pt x="827" y="1276"/>
                  </a:lnTo>
                  <a:lnTo>
                    <a:pt x="786" y="1264"/>
                  </a:lnTo>
                  <a:lnTo>
                    <a:pt x="760" y="1245"/>
                  </a:lnTo>
                  <a:lnTo>
                    <a:pt x="745" y="1219"/>
                  </a:lnTo>
                  <a:lnTo>
                    <a:pt x="725" y="1203"/>
                  </a:lnTo>
                  <a:lnTo>
                    <a:pt x="706" y="1172"/>
                  </a:lnTo>
                  <a:lnTo>
                    <a:pt x="659" y="1164"/>
                  </a:lnTo>
                  <a:lnTo>
                    <a:pt x="634" y="1178"/>
                  </a:lnTo>
                  <a:lnTo>
                    <a:pt x="604" y="1183"/>
                  </a:lnTo>
                  <a:lnTo>
                    <a:pt x="579" y="1166"/>
                  </a:lnTo>
                  <a:lnTo>
                    <a:pt x="546" y="1152"/>
                  </a:lnTo>
                  <a:lnTo>
                    <a:pt x="495" y="1150"/>
                  </a:lnTo>
                  <a:lnTo>
                    <a:pt x="467" y="1128"/>
                  </a:lnTo>
                  <a:lnTo>
                    <a:pt x="435" y="1098"/>
                  </a:lnTo>
                  <a:lnTo>
                    <a:pt x="420" y="1068"/>
                  </a:lnTo>
                  <a:lnTo>
                    <a:pt x="394" y="1042"/>
                  </a:lnTo>
                  <a:lnTo>
                    <a:pt x="358" y="1011"/>
                  </a:lnTo>
                  <a:lnTo>
                    <a:pt x="334" y="997"/>
                  </a:lnTo>
                  <a:lnTo>
                    <a:pt x="311" y="997"/>
                  </a:lnTo>
                  <a:lnTo>
                    <a:pt x="285" y="1004"/>
                  </a:lnTo>
                  <a:lnTo>
                    <a:pt x="258" y="971"/>
                  </a:lnTo>
                  <a:lnTo>
                    <a:pt x="229" y="958"/>
                  </a:lnTo>
                  <a:lnTo>
                    <a:pt x="182" y="958"/>
                  </a:lnTo>
                  <a:lnTo>
                    <a:pt x="141" y="933"/>
                  </a:lnTo>
                  <a:lnTo>
                    <a:pt x="105" y="897"/>
                  </a:lnTo>
                  <a:lnTo>
                    <a:pt x="74" y="866"/>
                  </a:lnTo>
                  <a:lnTo>
                    <a:pt x="49" y="853"/>
                  </a:lnTo>
                  <a:lnTo>
                    <a:pt x="44" y="816"/>
                  </a:lnTo>
                  <a:lnTo>
                    <a:pt x="26" y="794"/>
                  </a:lnTo>
                  <a:lnTo>
                    <a:pt x="0" y="778"/>
                  </a:lnTo>
                  <a:lnTo>
                    <a:pt x="2" y="747"/>
                  </a:lnTo>
                  <a:lnTo>
                    <a:pt x="25" y="716"/>
                  </a:lnTo>
                  <a:lnTo>
                    <a:pt x="41" y="685"/>
                  </a:lnTo>
                  <a:lnTo>
                    <a:pt x="40" y="619"/>
                  </a:lnTo>
                  <a:lnTo>
                    <a:pt x="34" y="588"/>
                  </a:lnTo>
                  <a:lnTo>
                    <a:pt x="8" y="551"/>
                  </a:lnTo>
                  <a:lnTo>
                    <a:pt x="8" y="518"/>
                  </a:lnTo>
                  <a:lnTo>
                    <a:pt x="25" y="477"/>
                  </a:lnTo>
                  <a:lnTo>
                    <a:pt x="50" y="437"/>
                  </a:lnTo>
                  <a:lnTo>
                    <a:pt x="88" y="407"/>
                  </a:lnTo>
                  <a:lnTo>
                    <a:pt x="125" y="383"/>
                  </a:lnTo>
                  <a:lnTo>
                    <a:pt x="145" y="348"/>
                  </a:lnTo>
                  <a:lnTo>
                    <a:pt x="148" y="299"/>
                  </a:lnTo>
                  <a:lnTo>
                    <a:pt x="125" y="273"/>
                  </a:lnTo>
                  <a:lnTo>
                    <a:pt x="120" y="243"/>
                  </a:lnTo>
                  <a:lnTo>
                    <a:pt x="140" y="210"/>
                  </a:lnTo>
                  <a:lnTo>
                    <a:pt x="146" y="177"/>
                  </a:lnTo>
                  <a:lnTo>
                    <a:pt x="137" y="133"/>
                  </a:lnTo>
                  <a:lnTo>
                    <a:pt x="121" y="92"/>
                  </a:lnTo>
                  <a:lnTo>
                    <a:pt x="121" y="51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5"/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0" name="Freeform 100"/>
            <p:cNvSpPr>
              <a:spLocks/>
            </p:cNvSpPr>
            <p:nvPr/>
          </p:nvSpPr>
          <p:spPr bwMode="auto">
            <a:xfrm>
              <a:off x="1982893" y="1174689"/>
              <a:ext cx="898486" cy="469733"/>
            </a:xfrm>
            <a:custGeom>
              <a:avLst/>
              <a:gdLst>
                <a:gd name="T0" fmla="*/ 3409 w 3650"/>
                <a:gd name="T1" fmla="*/ 1474 h 2365"/>
                <a:gd name="T2" fmla="*/ 3256 w 3650"/>
                <a:gd name="T3" fmla="*/ 1356 h 2365"/>
                <a:gd name="T4" fmla="*/ 3042 w 3650"/>
                <a:gd name="T5" fmla="*/ 1241 h 2365"/>
                <a:gd name="T6" fmla="*/ 2830 w 3650"/>
                <a:gd name="T7" fmla="*/ 1128 h 2365"/>
                <a:gd name="T8" fmla="*/ 2747 w 3650"/>
                <a:gd name="T9" fmla="*/ 1005 h 2365"/>
                <a:gd name="T10" fmla="*/ 2719 w 3650"/>
                <a:gd name="T11" fmla="*/ 838 h 2365"/>
                <a:gd name="T12" fmla="*/ 2658 w 3650"/>
                <a:gd name="T13" fmla="*/ 736 h 2365"/>
                <a:gd name="T14" fmla="*/ 2550 w 3650"/>
                <a:gd name="T15" fmla="*/ 611 h 2365"/>
                <a:gd name="T16" fmla="*/ 2447 w 3650"/>
                <a:gd name="T17" fmla="*/ 432 h 2365"/>
                <a:gd name="T18" fmla="*/ 2322 w 3650"/>
                <a:gd name="T19" fmla="*/ 335 h 2365"/>
                <a:gd name="T20" fmla="*/ 2201 w 3650"/>
                <a:gd name="T21" fmla="*/ 248 h 2365"/>
                <a:gd name="T22" fmla="*/ 2075 w 3650"/>
                <a:gd name="T23" fmla="*/ 181 h 2365"/>
                <a:gd name="T24" fmla="*/ 1908 w 3650"/>
                <a:gd name="T25" fmla="*/ 131 h 2365"/>
                <a:gd name="T26" fmla="*/ 1775 w 3650"/>
                <a:gd name="T27" fmla="*/ 0 h 2365"/>
                <a:gd name="T28" fmla="*/ 1746 w 3650"/>
                <a:gd name="T29" fmla="*/ 131 h 2365"/>
                <a:gd name="T30" fmla="*/ 1690 w 3650"/>
                <a:gd name="T31" fmla="*/ 302 h 2365"/>
                <a:gd name="T32" fmla="*/ 1517 w 3650"/>
                <a:gd name="T33" fmla="*/ 377 h 2365"/>
                <a:gd name="T34" fmla="*/ 1631 w 3650"/>
                <a:gd name="T35" fmla="*/ 548 h 2365"/>
                <a:gd name="T36" fmla="*/ 1748 w 3650"/>
                <a:gd name="T37" fmla="*/ 807 h 2365"/>
                <a:gd name="T38" fmla="*/ 1774 w 3650"/>
                <a:gd name="T39" fmla="*/ 1036 h 2365"/>
                <a:gd name="T40" fmla="*/ 1537 w 3650"/>
                <a:gd name="T41" fmla="*/ 1049 h 2365"/>
                <a:gd name="T42" fmla="*/ 1395 w 3650"/>
                <a:gd name="T43" fmla="*/ 1221 h 2365"/>
                <a:gd name="T44" fmla="*/ 1180 w 3650"/>
                <a:gd name="T45" fmla="*/ 1486 h 2365"/>
                <a:gd name="T46" fmla="*/ 986 w 3650"/>
                <a:gd name="T47" fmla="*/ 1525 h 2365"/>
                <a:gd name="T48" fmla="*/ 721 w 3650"/>
                <a:gd name="T49" fmla="*/ 1433 h 2365"/>
                <a:gd name="T50" fmla="*/ 406 w 3650"/>
                <a:gd name="T51" fmla="*/ 1437 h 2365"/>
                <a:gd name="T52" fmla="*/ 294 w 3650"/>
                <a:gd name="T53" fmla="*/ 1667 h 2365"/>
                <a:gd name="T54" fmla="*/ 103 w 3650"/>
                <a:gd name="T55" fmla="*/ 1862 h 2365"/>
                <a:gd name="T56" fmla="*/ 66 w 3650"/>
                <a:gd name="T57" fmla="*/ 2085 h 2365"/>
                <a:gd name="T58" fmla="*/ 250 w 3650"/>
                <a:gd name="T59" fmla="*/ 2076 h 2365"/>
                <a:gd name="T60" fmla="*/ 462 w 3650"/>
                <a:gd name="T61" fmla="*/ 2035 h 2365"/>
                <a:gd name="T62" fmla="*/ 715 w 3650"/>
                <a:gd name="T63" fmla="*/ 2014 h 2365"/>
                <a:gd name="T64" fmla="*/ 997 w 3650"/>
                <a:gd name="T65" fmla="*/ 2048 h 2365"/>
                <a:gd name="T66" fmla="*/ 1235 w 3650"/>
                <a:gd name="T67" fmla="*/ 2089 h 2365"/>
                <a:gd name="T68" fmla="*/ 1436 w 3650"/>
                <a:gd name="T69" fmla="*/ 2038 h 2365"/>
                <a:gd name="T70" fmla="*/ 1663 w 3650"/>
                <a:gd name="T71" fmla="*/ 1969 h 2365"/>
                <a:gd name="T72" fmla="*/ 1926 w 3650"/>
                <a:gd name="T73" fmla="*/ 1962 h 2365"/>
                <a:gd name="T74" fmla="*/ 2028 w 3650"/>
                <a:gd name="T75" fmla="*/ 2127 h 2365"/>
                <a:gd name="T76" fmla="*/ 2038 w 3650"/>
                <a:gd name="T77" fmla="*/ 2249 h 2365"/>
                <a:gd name="T78" fmla="*/ 2154 w 3650"/>
                <a:gd name="T79" fmla="*/ 2134 h 2365"/>
                <a:gd name="T80" fmla="*/ 2287 w 3650"/>
                <a:gd name="T81" fmla="*/ 2298 h 2365"/>
                <a:gd name="T82" fmla="*/ 2482 w 3650"/>
                <a:gd name="T83" fmla="*/ 2348 h 2365"/>
                <a:gd name="T84" fmla="*/ 2641 w 3650"/>
                <a:gd name="T85" fmla="*/ 2277 h 2365"/>
                <a:gd name="T86" fmla="*/ 2800 w 3650"/>
                <a:gd name="T87" fmla="*/ 2193 h 2365"/>
                <a:gd name="T88" fmla="*/ 2932 w 3650"/>
                <a:gd name="T89" fmla="*/ 2108 h 2365"/>
                <a:gd name="T90" fmla="*/ 3201 w 3650"/>
                <a:gd name="T91" fmla="*/ 2203 h 2365"/>
                <a:gd name="T92" fmla="*/ 3332 w 3650"/>
                <a:gd name="T93" fmla="*/ 2156 h 2365"/>
                <a:gd name="T94" fmla="*/ 3479 w 3650"/>
                <a:gd name="T95" fmla="*/ 2089 h 2365"/>
                <a:gd name="T96" fmla="*/ 3602 w 3650"/>
                <a:gd name="T97" fmla="*/ 1923 h 2365"/>
                <a:gd name="T98" fmla="*/ 3580 w 3650"/>
                <a:gd name="T99" fmla="*/ 1825 h 2365"/>
                <a:gd name="T100" fmla="*/ 3592 w 3650"/>
                <a:gd name="T101" fmla="*/ 1677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50" h="2365">
                  <a:moveTo>
                    <a:pt x="3581" y="1553"/>
                  </a:moveTo>
                  <a:lnTo>
                    <a:pt x="3549" y="1522"/>
                  </a:lnTo>
                  <a:lnTo>
                    <a:pt x="3512" y="1500"/>
                  </a:lnTo>
                  <a:lnTo>
                    <a:pt x="3457" y="1487"/>
                  </a:lnTo>
                  <a:lnTo>
                    <a:pt x="3409" y="1474"/>
                  </a:lnTo>
                  <a:lnTo>
                    <a:pt x="3374" y="1447"/>
                  </a:lnTo>
                  <a:lnTo>
                    <a:pt x="3358" y="1406"/>
                  </a:lnTo>
                  <a:lnTo>
                    <a:pt x="3333" y="1385"/>
                  </a:lnTo>
                  <a:lnTo>
                    <a:pt x="3291" y="1376"/>
                  </a:lnTo>
                  <a:lnTo>
                    <a:pt x="3256" y="1356"/>
                  </a:lnTo>
                  <a:lnTo>
                    <a:pt x="3226" y="1322"/>
                  </a:lnTo>
                  <a:lnTo>
                    <a:pt x="3188" y="1292"/>
                  </a:lnTo>
                  <a:lnTo>
                    <a:pt x="3151" y="1267"/>
                  </a:lnTo>
                  <a:lnTo>
                    <a:pt x="3098" y="1248"/>
                  </a:lnTo>
                  <a:lnTo>
                    <a:pt x="3042" y="1241"/>
                  </a:lnTo>
                  <a:lnTo>
                    <a:pt x="2947" y="1243"/>
                  </a:lnTo>
                  <a:lnTo>
                    <a:pt x="2884" y="1205"/>
                  </a:lnTo>
                  <a:lnTo>
                    <a:pt x="2851" y="1191"/>
                  </a:lnTo>
                  <a:lnTo>
                    <a:pt x="2841" y="1164"/>
                  </a:lnTo>
                  <a:lnTo>
                    <a:pt x="2830" y="1128"/>
                  </a:lnTo>
                  <a:lnTo>
                    <a:pt x="2807" y="1101"/>
                  </a:lnTo>
                  <a:lnTo>
                    <a:pt x="2775" y="1093"/>
                  </a:lnTo>
                  <a:lnTo>
                    <a:pt x="2747" y="1076"/>
                  </a:lnTo>
                  <a:lnTo>
                    <a:pt x="2743" y="1040"/>
                  </a:lnTo>
                  <a:lnTo>
                    <a:pt x="2747" y="1005"/>
                  </a:lnTo>
                  <a:lnTo>
                    <a:pt x="2763" y="971"/>
                  </a:lnTo>
                  <a:lnTo>
                    <a:pt x="2761" y="928"/>
                  </a:lnTo>
                  <a:lnTo>
                    <a:pt x="2737" y="896"/>
                  </a:lnTo>
                  <a:lnTo>
                    <a:pt x="2715" y="867"/>
                  </a:lnTo>
                  <a:lnTo>
                    <a:pt x="2719" y="838"/>
                  </a:lnTo>
                  <a:lnTo>
                    <a:pt x="2728" y="808"/>
                  </a:lnTo>
                  <a:lnTo>
                    <a:pt x="2712" y="784"/>
                  </a:lnTo>
                  <a:lnTo>
                    <a:pt x="2682" y="766"/>
                  </a:lnTo>
                  <a:lnTo>
                    <a:pt x="2661" y="757"/>
                  </a:lnTo>
                  <a:lnTo>
                    <a:pt x="2658" y="736"/>
                  </a:lnTo>
                  <a:lnTo>
                    <a:pt x="2650" y="698"/>
                  </a:lnTo>
                  <a:lnTo>
                    <a:pt x="2638" y="665"/>
                  </a:lnTo>
                  <a:lnTo>
                    <a:pt x="2604" y="654"/>
                  </a:lnTo>
                  <a:lnTo>
                    <a:pt x="2575" y="645"/>
                  </a:lnTo>
                  <a:lnTo>
                    <a:pt x="2550" y="611"/>
                  </a:lnTo>
                  <a:lnTo>
                    <a:pt x="2540" y="576"/>
                  </a:lnTo>
                  <a:lnTo>
                    <a:pt x="2539" y="521"/>
                  </a:lnTo>
                  <a:lnTo>
                    <a:pt x="2530" y="486"/>
                  </a:lnTo>
                  <a:lnTo>
                    <a:pt x="2497" y="464"/>
                  </a:lnTo>
                  <a:lnTo>
                    <a:pt x="2447" y="432"/>
                  </a:lnTo>
                  <a:lnTo>
                    <a:pt x="2403" y="405"/>
                  </a:lnTo>
                  <a:lnTo>
                    <a:pt x="2386" y="374"/>
                  </a:lnTo>
                  <a:lnTo>
                    <a:pt x="2378" y="358"/>
                  </a:lnTo>
                  <a:lnTo>
                    <a:pt x="2335" y="358"/>
                  </a:lnTo>
                  <a:lnTo>
                    <a:pt x="2322" y="335"/>
                  </a:lnTo>
                  <a:lnTo>
                    <a:pt x="2318" y="301"/>
                  </a:lnTo>
                  <a:lnTo>
                    <a:pt x="2301" y="280"/>
                  </a:lnTo>
                  <a:lnTo>
                    <a:pt x="2268" y="279"/>
                  </a:lnTo>
                  <a:lnTo>
                    <a:pt x="2227" y="267"/>
                  </a:lnTo>
                  <a:lnTo>
                    <a:pt x="2201" y="248"/>
                  </a:lnTo>
                  <a:lnTo>
                    <a:pt x="2186" y="222"/>
                  </a:lnTo>
                  <a:lnTo>
                    <a:pt x="2166" y="206"/>
                  </a:lnTo>
                  <a:lnTo>
                    <a:pt x="2147" y="175"/>
                  </a:lnTo>
                  <a:lnTo>
                    <a:pt x="2100" y="167"/>
                  </a:lnTo>
                  <a:lnTo>
                    <a:pt x="2075" y="181"/>
                  </a:lnTo>
                  <a:lnTo>
                    <a:pt x="2045" y="186"/>
                  </a:lnTo>
                  <a:lnTo>
                    <a:pt x="2020" y="169"/>
                  </a:lnTo>
                  <a:lnTo>
                    <a:pt x="1987" y="155"/>
                  </a:lnTo>
                  <a:lnTo>
                    <a:pt x="1936" y="153"/>
                  </a:lnTo>
                  <a:lnTo>
                    <a:pt x="1908" y="131"/>
                  </a:lnTo>
                  <a:lnTo>
                    <a:pt x="1876" y="101"/>
                  </a:lnTo>
                  <a:lnTo>
                    <a:pt x="1861" y="71"/>
                  </a:lnTo>
                  <a:lnTo>
                    <a:pt x="1835" y="45"/>
                  </a:lnTo>
                  <a:lnTo>
                    <a:pt x="1799" y="14"/>
                  </a:lnTo>
                  <a:lnTo>
                    <a:pt x="1775" y="0"/>
                  </a:lnTo>
                  <a:lnTo>
                    <a:pt x="1752" y="0"/>
                  </a:lnTo>
                  <a:lnTo>
                    <a:pt x="1726" y="7"/>
                  </a:lnTo>
                  <a:lnTo>
                    <a:pt x="1725" y="50"/>
                  </a:lnTo>
                  <a:lnTo>
                    <a:pt x="1719" y="91"/>
                  </a:lnTo>
                  <a:lnTo>
                    <a:pt x="1746" y="131"/>
                  </a:lnTo>
                  <a:lnTo>
                    <a:pt x="1760" y="172"/>
                  </a:lnTo>
                  <a:lnTo>
                    <a:pt x="1759" y="222"/>
                  </a:lnTo>
                  <a:lnTo>
                    <a:pt x="1744" y="256"/>
                  </a:lnTo>
                  <a:lnTo>
                    <a:pt x="1728" y="297"/>
                  </a:lnTo>
                  <a:lnTo>
                    <a:pt x="1690" y="302"/>
                  </a:lnTo>
                  <a:lnTo>
                    <a:pt x="1636" y="323"/>
                  </a:lnTo>
                  <a:lnTo>
                    <a:pt x="1572" y="308"/>
                  </a:lnTo>
                  <a:lnTo>
                    <a:pt x="1523" y="318"/>
                  </a:lnTo>
                  <a:lnTo>
                    <a:pt x="1498" y="348"/>
                  </a:lnTo>
                  <a:lnTo>
                    <a:pt x="1517" y="377"/>
                  </a:lnTo>
                  <a:lnTo>
                    <a:pt x="1555" y="389"/>
                  </a:lnTo>
                  <a:lnTo>
                    <a:pt x="1574" y="428"/>
                  </a:lnTo>
                  <a:lnTo>
                    <a:pt x="1586" y="482"/>
                  </a:lnTo>
                  <a:lnTo>
                    <a:pt x="1606" y="518"/>
                  </a:lnTo>
                  <a:lnTo>
                    <a:pt x="1631" y="548"/>
                  </a:lnTo>
                  <a:lnTo>
                    <a:pt x="1650" y="599"/>
                  </a:lnTo>
                  <a:lnTo>
                    <a:pt x="1664" y="672"/>
                  </a:lnTo>
                  <a:lnTo>
                    <a:pt x="1675" y="729"/>
                  </a:lnTo>
                  <a:lnTo>
                    <a:pt x="1711" y="767"/>
                  </a:lnTo>
                  <a:lnTo>
                    <a:pt x="1748" y="807"/>
                  </a:lnTo>
                  <a:lnTo>
                    <a:pt x="1788" y="849"/>
                  </a:lnTo>
                  <a:lnTo>
                    <a:pt x="1808" y="884"/>
                  </a:lnTo>
                  <a:lnTo>
                    <a:pt x="1807" y="936"/>
                  </a:lnTo>
                  <a:lnTo>
                    <a:pt x="1804" y="988"/>
                  </a:lnTo>
                  <a:lnTo>
                    <a:pt x="1774" y="1036"/>
                  </a:lnTo>
                  <a:lnTo>
                    <a:pt x="1729" y="1040"/>
                  </a:lnTo>
                  <a:lnTo>
                    <a:pt x="1680" y="1049"/>
                  </a:lnTo>
                  <a:lnTo>
                    <a:pt x="1634" y="1021"/>
                  </a:lnTo>
                  <a:lnTo>
                    <a:pt x="1572" y="1020"/>
                  </a:lnTo>
                  <a:lnTo>
                    <a:pt x="1537" y="1049"/>
                  </a:lnTo>
                  <a:lnTo>
                    <a:pt x="1492" y="1084"/>
                  </a:lnTo>
                  <a:lnTo>
                    <a:pt x="1446" y="1103"/>
                  </a:lnTo>
                  <a:lnTo>
                    <a:pt x="1411" y="1125"/>
                  </a:lnTo>
                  <a:lnTo>
                    <a:pt x="1400" y="1171"/>
                  </a:lnTo>
                  <a:lnTo>
                    <a:pt x="1395" y="1221"/>
                  </a:lnTo>
                  <a:lnTo>
                    <a:pt x="1339" y="1257"/>
                  </a:lnTo>
                  <a:lnTo>
                    <a:pt x="1296" y="1303"/>
                  </a:lnTo>
                  <a:lnTo>
                    <a:pt x="1244" y="1358"/>
                  </a:lnTo>
                  <a:lnTo>
                    <a:pt x="1219" y="1414"/>
                  </a:lnTo>
                  <a:lnTo>
                    <a:pt x="1180" y="1486"/>
                  </a:lnTo>
                  <a:lnTo>
                    <a:pt x="1128" y="1556"/>
                  </a:lnTo>
                  <a:lnTo>
                    <a:pt x="1078" y="1575"/>
                  </a:lnTo>
                  <a:lnTo>
                    <a:pt x="1032" y="1587"/>
                  </a:lnTo>
                  <a:lnTo>
                    <a:pt x="1019" y="1567"/>
                  </a:lnTo>
                  <a:lnTo>
                    <a:pt x="986" y="1525"/>
                  </a:lnTo>
                  <a:lnTo>
                    <a:pt x="950" y="1483"/>
                  </a:lnTo>
                  <a:lnTo>
                    <a:pt x="886" y="1485"/>
                  </a:lnTo>
                  <a:lnTo>
                    <a:pt x="818" y="1479"/>
                  </a:lnTo>
                  <a:lnTo>
                    <a:pt x="785" y="1441"/>
                  </a:lnTo>
                  <a:lnTo>
                    <a:pt x="721" y="1433"/>
                  </a:lnTo>
                  <a:lnTo>
                    <a:pt x="623" y="1428"/>
                  </a:lnTo>
                  <a:lnTo>
                    <a:pt x="578" y="1401"/>
                  </a:lnTo>
                  <a:lnTo>
                    <a:pt x="513" y="1379"/>
                  </a:lnTo>
                  <a:lnTo>
                    <a:pt x="462" y="1389"/>
                  </a:lnTo>
                  <a:lnTo>
                    <a:pt x="406" y="1437"/>
                  </a:lnTo>
                  <a:lnTo>
                    <a:pt x="395" y="1482"/>
                  </a:lnTo>
                  <a:lnTo>
                    <a:pt x="351" y="1526"/>
                  </a:lnTo>
                  <a:lnTo>
                    <a:pt x="313" y="1564"/>
                  </a:lnTo>
                  <a:lnTo>
                    <a:pt x="312" y="1637"/>
                  </a:lnTo>
                  <a:lnTo>
                    <a:pt x="294" y="1667"/>
                  </a:lnTo>
                  <a:lnTo>
                    <a:pt x="259" y="1720"/>
                  </a:lnTo>
                  <a:lnTo>
                    <a:pt x="233" y="1774"/>
                  </a:lnTo>
                  <a:lnTo>
                    <a:pt x="153" y="1737"/>
                  </a:lnTo>
                  <a:lnTo>
                    <a:pt x="126" y="1809"/>
                  </a:lnTo>
                  <a:lnTo>
                    <a:pt x="103" y="1862"/>
                  </a:lnTo>
                  <a:lnTo>
                    <a:pt x="58" y="1880"/>
                  </a:lnTo>
                  <a:lnTo>
                    <a:pt x="0" y="1900"/>
                  </a:lnTo>
                  <a:lnTo>
                    <a:pt x="8" y="1971"/>
                  </a:lnTo>
                  <a:lnTo>
                    <a:pt x="13" y="2048"/>
                  </a:lnTo>
                  <a:lnTo>
                    <a:pt x="66" y="2085"/>
                  </a:lnTo>
                  <a:lnTo>
                    <a:pt x="128" y="2070"/>
                  </a:lnTo>
                  <a:lnTo>
                    <a:pt x="177" y="2078"/>
                  </a:lnTo>
                  <a:lnTo>
                    <a:pt x="203" y="2104"/>
                  </a:lnTo>
                  <a:lnTo>
                    <a:pt x="229" y="2102"/>
                  </a:lnTo>
                  <a:lnTo>
                    <a:pt x="250" y="2076"/>
                  </a:lnTo>
                  <a:lnTo>
                    <a:pt x="282" y="2059"/>
                  </a:lnTo>
                  <a:lnTo>
                    <a:pt x="327" y="2083"/>
                  </a:lnTo>
                  <a:lnTo>
                    <a:pt x="368" y="2080"/>
                  </a:lnTo>
                  <a:lnTo>
                    <a:pt x="413" y="2061"/>
                  </a:lnTo>
                  <a:lnTo>
                    <a:pt x="462" y="2035"/>
                  </a:lnTo>
                  <a:lnTo>
                    <a:pt x="503" y="2014"/>
                  </a:lnTo>
                  <a:lnTo>
                    <a:pt x="571" y="2014"/>
                  </a:lnTo>
                  <a:lnTo>
                    <a:pt x="605" y="2040"/>
                  </a:lnTo>
                  <a:lnTo>
                    <a:pt x="661" y="2042"/>
                  </a:lnTo>
                  <a:lnTo>
                    <a:pt x="715" y="2014"/>
                  </a:lnTo>
                  <a:lnTo>
                    <a:pt x="777" y="2014"/>
                  </a:lnTo>
                  <a:lnTo>
                    <a:pt x="852" y="2016"/>
                  </a:lnTo>
                  <a:lnTo>
                    <a:pt x="907" y="2046"/>
                  </a:lnTo>
                  <a:lnTo>
                    <a:pt x="952" y="2076"/>
                  </a:lnTo>
                  <a:lnTo>
                    <a:pt x="997" y="2048"/>
                  </a:lnTo>
                  <a:lnTo>
                    <a:pt x="1029" y="2059"/>
                  </a:lnTo>
                  <a:lnTo>
                    <a:pt x="1072" y="2085"/>
                  </a:lnTo>
                  <a:lnTo>
                    <a:pt x="1130" y="2100"/>
                  </a:lnTo>
                  <a:lnTo>
                    <a:pt x="1177" y="2104"/>
                  </a:lnTo>
                  <a:lnTo>
                    <a:pt x="1235" y="2089"/>
                  </a:lnTo>
                  <a:lnTo>
                    <a:pt x="1278" y="2065"/>
                  </a:lnTo>
                  <a:lnTo>
                    <a:pt x="1318" y="2048"/>
                  </a:lnTo>
                  <a:lnTo>
                    <a:pt x="1361" y="2068"/>
                  </a:lnTo>
                  <a:lnTo>
                    <a:pt x="1402" y="2063"/>
                  </a:lnTo>
                  <a:lnTo>
                    <a:pt x="1436" y="2038"/>
                  </a:lnTo>
                  <a:lnTo>
                    <a:pt x="1481" y="2029"/>
                  </a:lnTo>
                  <a:lnTo>
                    <a:pt x="1526" y="2042"/>
                  </a:lnTo>
                  <a:lnTo>
                    <a:pt x="1584" y="2029"/>
                  </a:lnTo>
                  <a:lnTo>
                    <a:pt x="1609" y="1992"/>
                  </a:lnTo>
                  <a:lnTo>
                    <a:pt x="1663" y="1969"/>
                  </a:lnTo>
                  <a:lnTo>
                    <a:pt x="1725" y="1967"/>
                  </a:lnTo>
                  <a:lnTo>
                    <a:pt x="1781" y="1977"/>
                  </a:lnTo>
                  <a:lnTo>
                    <a:pt x="1825" y="1995"/>
                  </a:lnTo>
                  <a:lnTo>
                    <a:pt x="1868" y="1982"/>
                  </a:lnTo>
                  <a:lnTo>
                    <a:pt x="1926" y="1962"/>
                  </a:lnTo>
                  <a:lnTo>
                    <a:pt x="1964" y="1967"/>
                  </a:lnTo>
                  <a:lnTo>
                    <a:pt x="2012" y="1997"/>
                  </a:lnTo>
                  <a:lnTo>
                    <a:pt x="2037" y="2035"/>
                  </a:lnTo>
                  <a:lnTo>
                    <a:pt x="2034" y="2083"/>
                  </a:lnTo>
                  <a:lnTo>
                    <a:pt x="2028" y="2127"/>
                  </a:lnTo>
                  <a:lnTo>
                    <a:pt x="2001" y="2164"/>
                  </a:lnTo>
                  <a:lnTo>
                    <a:pt x="1969" y="2198"/>
                  </a:lnTo>
                  <a:lnTo>
                    <a:pt x="1967" y="2242"/>
                  </a:lnTo>
                  <a:lnTo>
                    <a:pt x="2000" y="2262"/>
                  </a:lnTo>
                  <a:lnTo>
                    <a:pt x="2038" y="2249"/>
                  </a:lnTo>
                  <a:lnTo>
                    <a:pt x="2063" y="2216"/>
                  </a:lnTo>
                  <a:lnTo>
                    <a:pt x="2072" y="2175"/>
                  </a:lnTo>
                  <a:lnTo>
                    <a:pt x="2094" y="2143"/>
                  </a:lnTo>
                  <a:lnTo>
                    <a:pt x="2125" y="2122"/>
                  </a:lnTo>
                  <a:lnTo>
                    <a:pt x="2154" y="2134"/>
                  </a:lnTo>
                  <a:lnTo>
                    <a:pt x="2179" y="2176"/>
                  </a:lnTo>
                  <a:lnTo>
                    <a:pt x="2208" y="2212"/>
                  </a:lnTo>
                  <a:lnTo>
                    <a:pt x="2247" y="2239"/>
                  </a:lnTo>
                  <a:lnTo>
                    <a:pt x="2280" y="2266"/>
                  </a:lnTo>
                  <a:lnTo>
                    <a:pt x="2287" y="2298"/>
                  </a:lnTo>
                  <a:lnTo>
                    <a:pt x="2305" y="2322"/>
                  </a:lnTo>
                  <a:lnTo>
                    <a:pt x="2339" y="2340"/>
                  </a:lnTo>
                  <a:lnTo>
                    <a:pt x="2391" y="2360"/>
                  </a:lnTo>
                  <a:lnTo>
                    <a:pt x="2445" y="2365"/>
                  </a:lnTo>
                  <a:lnTo>
                    <a:pt x="2482" y="2348"/>
                  </a:lnTo>
                  <a:lnTo>
                    <a:pt x="2517" y="2326"/>
                  </a:lnTo>
                  <a:lnTo>
                    <a:pt x="2552" y="2318"/>
                  </a:lnTo>
                  <a:lnTo>
                    <a:pt x="2609" y="2320"/>
                  </a:lnTo>
                  <a:lnTo>
                    <a:pt x="2635" y="2309"/>
                  </a:lnTo>
                  <a:lnTo>
                    <a:pt x="2641" y="2277"/>
                  </a:lnTo>
                  <a:lnTo>
                    <a:pt x="2672" y="2255"/>
                  </a:lnTo>
                  <a:lnTo>
                    <a:pt x="2713" y="2257"/>
                  </a:lnTo>
                  <a:lnTo>
                    <a:pt x="2750" y="2253"/>
                  </a:lnTo>
                  <a:lnTo>
                    <a:pt x="2780" y="2236"/>
                  </a:lnTo>
                  <a:lnTo>
                    <a:pt x="2800" y="2193"/>
                  </a:lnTo>
                  <a:lnTo>
                    <a:pt x="2821" y="2156"/>
                  </a:lnTo>
                  <a:lnTo>
                    <a:pt x="2839" y="2130"/>
                  </a:lnTo>
                  <a:lnTo>
                    <a:pt x="2865" y="2112"/>
                  </a:lnTo>
                  <a:lnTo>
                    <a:pt x="2898" y="2101"/>
                  </a:lnTo>
                  <a:lnTo>
                    <a:pt x="2932" y="2108"/>
                  </a:lnTo>
                  <a:lnTo>
                    <a:pt x="2981" y="2134"/>
                  </a:lnTo>
                  <a:lnTo>
                    <a:pt x="3026" y="2162"/>
                  </a:lnTo>
                  <a:lnTo>
                    <a:pt x="3080" y="2189"/>
                  </a:lnTo>
                  <a:lnTo>
                    <a:pt x="3136" y="2194"/>
                  </a:lnTo>
                  <a:lnTo>
                    <a:pt x="3201" y="2203"/>
                  </a:lnTo>
                  <a:lnTo>
                    <a:pt x="3251" y="2222"/>
                  </a:lnTo>
                  <a:lnTo>
                    <a:pt x="3292" y="2228"/>
                  </a:lnTo>
                  <a:lnTo>
                    <a:pt x="3303" y="2206"/>
                  </a:lnTo>
                  <a:lnTo>
                    <a:pt x="3288" y="2182"/>
                  </a:lnTo>
                  <a:lnTo>
                    <a:pt x="3332" y="2156"/>
                  </a:lnTo>
                  <a:lnTo>
                    <a:pt x="3331" y="2109"/>
                  </a:lnTo>
                  <a:lnTo>
                    <a:pt x="3364" y="2097"/>
                  </a:lnTo>
                  <a:lnTo>
                    <a:pt x="3402" y="2095"/>
                  </a:lnTo>
                  <a:lnTo>
                    <a:pt x="3438" y="2104"/>
                  </a:lnTo>
                  <a:lnTo>
                    <a:pt x="3479" y="2089"/>
                  </a:lnTo>
                  <a:lnTo>
                    <a:pt x="3520" y="2045"/>
                  </a:lnTo>
                  <a:lnTo>
                    <a:pt x="3536" y="2013"/>
                  </a:lnTo>
                  <a:lnTo>
                    <a:pt x="3552" y="1973"/>
                  </a:lnTo>
                  <a:lnTo>
                    <a:pt x="3566" y="1945"/>
                  </a:lnTo>
                  <a:lnTo>
                    <a:pt x="3602" y="1923"/>
                  </a:lnTo>
                  <a:lnTo>
                    <a:pt x="3634" y="1908"/>
                  </a:lnTo>
                  <a:lnTo>
                    <a:pt x="3650" y="1883"/>
                  </a:lnTo>
                  <a:lnTo>
                    <a:pt x="3630" y="1861"/>
                  </a:lnTo>
                  <a:lnTo>
                    <a:pt x="3597" y="1846"/>
                  </a:lnTo>
                  <a:lnTo>
                    <a:pt x="3580" y="1825"/>
                  </a:lnTo>
                  <a:lnTo>
                    <a:pt x="3578" y="1791"/>
                  </a:lnTo>
                  <a:lnTo>
                    <a:pt x="3603" y="1768"/>
                  </a:lnTo>
                  <a:lnTo>
                    <a:pt x="3613" y="1738"/>
                  </a:lnTo>
                  <a:lnTo>
                    <a:pt x="3610" y="1707"/>
                  </a:lnTo>
                  <a:lnTo>
                    <a:pt x="3592" y="1677"/>
                  </a:lnTo>
                  <a:lnTo>
                    <a:pt x="3575" y="1646"/>
                  </a:lnTo>
                  <a:lnTo>
                    <a:pt x="3573" y="1614"/>
                  </a:lnTo>
                  <a:lnTo>
                    <a:pt x="3583" y="1593"/>
                  </a:lnTo>
                  <a:lnTo>
                    <a:pt x="3581" y="1553"/>
                  </a:lnTo>
                  <a:close/>
                </a:path>
              </a:pathLst>
            </a:custGeom>
            <a:solidFill>
              <a:srgbClr val="FFC000"/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1" name="Freeform 101"/>
            <p:cNvSpPr>
              <a:spLocks/>
            </p:cNvSpPr>
            <p:nvPr/>
          </p:nvSpPr>
          <p:spPr bwMode="auto">
            <a:xfrm>
              <a:off x="2791977" y="1308126"/>
              <a:ext cx="2069646" cy="817750"/>
            </a:xfrm>
            <a:custGeom>
              <a:avLst/>
              <a:gdLst>
                <a:gd name="T0" fmla="*/ 191 w 8409"/>
                <a:gd name="T1" fmla="*/ 1420 h 4119"/>
                <a:gd name="T2" fmla="*/ 309 w 8409"/>
                <a:gd name="T3" fmla="*/ 1177 h 4119"/>
                <a:gd name="T4" fmla="*/ 295 w 8409"/>
                <a:gd name="T5" fmla="*/ 924 h 4119"/>
                <a:gd name="T6" fmla="*/ 457 w 8409"/>
                <a:gd name="T7" fmla="*/ 640 h 4119"/>
                <a:gd name="T8" fmla="*/ 741 w 8409"/>
                <a:gd name="T9" fmla="*/ 367 h 4119"/>
                <a:gd name="T10" fmla="*/ 806 w 8409"/>
                <a:gd name="T11" fmla="*/ 135 h 4119"/>
                <a:gd name="T12" fmla="*/ 1044 w 8409"/>
                <a:gd name="T13" fmla="*/ 65 h 4119"/>
                <a:gd name="T14" fmla="*/ 1435 w 8409"/>
                <a:gd name="T15" fmla="*/ 18 h 4119"/>
                <a:gd name="T16" fmla="*/ 1322 w 8409"/>
                <a:gd name="T17" fmla="*/ 413 h 4119"/>
                <a:gd name="T18" fmla="*/ 1329 w 8409"/>
                <a:gd name="T19" fmla="*/ 834 h 4119"/>
                <a:gd name="T20" fmla="*/ 1743 w 8409"/>
                <a:gd name="T21" fmla="*/ 850 h 4119"/>
                <a:gd name="T22" fmla="*/ 2261 w 8409"/>
                <a:gd name="T23" fmla="*/ 932 h 4119"/>
                <a:gd name="T24" fmla="*/ 2596 w 8409"/>
                <a:gd name="T25" fmla="*/ 929 h 4119"/>
                <a:gd name="T26" fmla="*/ 2762 w 8409"/>
                <a:gd name="T27" fmla="*/ 1179 h 4119"/>
                <a:gd name="T28" fmla="*/ 3086 w 8409"/>
                <a:gd name="T29" fmla="*/ 1231 h 4119"/>
                <a:gd name="T30" fmla="*/ 3366 w 8409"/>
                <a:gd name="T31" fmla="*/ 1298 h 4119"/>
                <a:gd name="T32" fmla="*/ 3660 w 8409"/>
                <a:gd name="T33" fmla="*/ 1242 h 4119"/>
                <a:gd name="T34" fmla="*/ 3926 w 8409"/>
                <a:gd name="T35" fmla="*/ 1221 h 4119"/>
                <a:gd name="T36" fmla="*/ 4103 w 8409"/>
                <a:gd name="T37" fmla="*/ 1263 h 4119"/>
                <a:gd name="T38" fmla="*/ 4385 w 8409"/>
                <a:gd name="T39" fmla="*/ 1267 h 4119"/>
                <a:gd name="T40" fmla="*/ 4714 w 8409"/>
                <a:gd name="T41" fmla="*/ 1243 h 4119"/>
                <a:gd name="T42" fmla="*/ 5132 w 8409"/>
                <a:gd name="T43" fmla="*/ 706 h 4119"/>
                <a:gd name="T44" fmla="*/ 5500 w 8409"/>
                <a:gd name="T45" fmla="*/ 873 h 4119"/>
                <a:gd name="T46" fmla="*/ 5960 w 8409"/>
                <a:gd name="T47" fmla="*/ 1120 h 4119"/>
                <a:gd name="T48" fmla="*/ 6284 w 8409"/>
                <a:gd name="T49" fmla="*/ 1540 h 4119"/>
                <a:gd name="T50" fmla="*/ 6571 w 8409"/>
                <a:gd name="T51" fmla="*/ 1832 h 4119"/>
                <a:gd name="T52" fmla="*/ 6945 w 8409"/>
                <a:gd name="T53" fmla="*/ 1965 h 4119"/>
                <a:gd name="T54" fmla="*/ 7305 w 8409"/>
                <a:gd name="T55" fmla="*/ 2122 h 4119"/>
                <a:gd name="T56" fmla="*/ 7758 w 8409"/>
                <a:gd name="T57" fmla="*/ 2330 h 4119"/>
                <a:gd name="T58" fmla="*/ 8217 w 8409"/>
                <a:gd name="T59" fmla="*/ 2529 h 4119"/>
                <a:gd name="T60" fmla="*/ 7795 w 8409"/>
                <a:gd name="T61" fmla="*/ 2587 h 4119"/>
                <a:gd name="T62" fmla="*/ 7236 w 8409"/>
                <a:gd name="T63" fmla="*/ 2510 h 4119"/>
                <a:gd name="T64" fmla="*/ 7632 w 8409"/>
                <a:gd name="T65" fmla="*/ 2924 h 4119"/>
                <a:gd name="T66" fmla="*/ 7885 w 8409"/>
                <a:gd name="T67" fmla="*/ 3383 h 4119"/>
                <a:gd name="T68" fmla="*/ 8242 w 8409"/>
                <a:gd name="T69" fmla="*/ 3645 h 4119"/>
                <a:gd name="T70" fmla="*/ 8315 w 8409"/>
                <a:gd name="T71" fmla="*/ 4093 h 4119"/>
                <a:gd name="T72" fmla="*/ 8077 w 8409"/>
                <a:gd name="T73" fmla="*/ 4007 h 4119"/>
                <a:gd name="T74" fmla="*/ 7873 w 8409"/>
                <a:gd name="T75" fmla="*/ 3833 h 4119"/>
                <a:gd name="T76" fmla="*/ 7595 w 8409"/>
                <a:gd name="T77" fmla="*/ 3765 h 4119"/>
                <a:gd name="T78" fmla="*/ 7366 w 8409"/>
                <a:gd name="T79" fmla="*/ 3764 h 4119"/>
                <a:gd name="T80" fmla="*/ 7268 w 8409"/>
                <a:gd name="T81" fmla="*/ 3584 h 4119"/>
                <a:gd name="T82" fmla="*/ 6978 w 8409"/>
                <a:gd name="T83" fmla="*/ 3525 h 4119"/>
                <a:gd name="T84" fmla="*/ 6739 w 8409"/>
                <a:gd name="T85" fmla="*/ 3419 h 4119"/>
                <a:gd name="T86" fmla="*/ 6460 w 8409"/>
                <a:gd name="T87" fmla="*/ 3413 h 4119"/>
                <a:gd name="T88" fmla="*/ 6222 w 8409"/>
                <a:gd name="T89" fmla="*/ 3778 h 4119"/>
                <a:gd name="T90" fmla="*/ 5766 w 8409"/>
                <a:gd name="T91" fmla="*/ 3523 h 4119"/>
                <a:gd name="T92" fmla="*/ 5124 w 8409"/>
                <a:gd name="T93" fmla="*/ 3553 h 4119"/>
                <a:gd name="T94" fmla="*/ 4396 w 8409"/>
                <a:gd name="T95" fmla="*/ 3445 h 4119"/>
                <a:gd name="T96" fmla="*/ 4056 w 8409"/>
                <a:gd name="T97" fmla="*/ 3313 h 4119"/>
                <a:gd name="T98" fmla="*/ 3797 w 8409"/>
                <a:gd name="T99" fmla="*/ 3106 h 4119"/>
                <a:gd name="T100" fmla="*/ 3557 w 8409"/>
                <a:gd name="T101" fmla="*/ 2797 h 4119"/>
                <a:gd name="T102" fmla="*/ 3216 w 8409"/>
                <a:gd name="T103" fmla="*/ 2436 h 4119"/>
                <a:gd name="T104" fmla="*/ 2885 w 8409"/>
                <a:gd name="T105" fmla="*/ 2375 h 4119"/>
                <a:gd name="T106" fmla="*/ 2388 w 8409"/>
                <a:gd name="T107" fmla="*/ 2358 h 4119"/>
                <a:gd name="T108" fmla="*/ 2049 w 8409"/>
                <a:gd name="T109" fmla="*/ 2214 h 4119"/>
                <a:gd name="T110" fmla="*/ 1764 w 8409"/>
                <a:gd name="T111" fmla="*/ 2531 h 4119"/>
                <a:gd name="T112" fmla="*/ 1566 w 8409"/>
                <a:gd name="T113" fmla="*/ 2378 h 4119"/>
                <a:gd name="T114" fmla="*/ 1450 w 8409"/>
                <a:gd name="T115" fmla="*/ 2145 h 4119"/>
                <a:gd name="T116" fmla="*/ 1136 w 8409"/>
                <a:gd name="T117" fmla="*/ 2394 h 4119"/>
                <a:gd name="T118" fmla="*/ 678 w 8409"/>
                <a:gd name="T119" fmla="*/ 2325 h 4119"/>
                <a:gd name="T120" fmla="*/ 475 w 8409"/>
                <a:gd name="T121" fmla="*/ 1965 h 4119"/>
                <a:gd name="T122" fmla="*/ 88 w 8409"/>
                <a:gd name="T123" fmla="*/ 1768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409" h="4119">
                  <a:moveTo>
                    <a:pt x="4" y="1559"/>
                  </a:moveTo>
                  <a:lnTo>
                    <a:pt x="15" y="1537"/>
                  </a:lnTo>
                  <a:lnTo>
                    <a:pt x="0" y="1513"/>
                  </a:lnTo>
                  <a:lnTo>
                    <a:pt x="44" y="1487"/>
                  </a:lnTo>
                  <a:lnTo>
                    <a:pt x="43" y="1440"/>
                  </a:lnTo>
                  <a:lnTo>
                    <a:pt x="76" y="1428"/>
                  </a:lnTo>
                  <a:lnTo>
                    <a:pt x="114" y="1426"/>
                  </a:lnTo>
                  <a:lnTo>
                    <a:pt x="150" y="1435"/>
                  </a:lnTo>
                  <a:lnTo>
                    <a:pt x="191" y="1420"/>
                  </a:lnTo>
                  <a:lnTo>
                    <a:pt x="232" y="1376"/>
                  </a:lnTo>
                  <a:lnTo>
                    <a:pt x="248" y="1344"/>
                  </a:lnTo>
                  <a:lnTo>
                    <a:pt x="264" y="1304"/>
                  </a:lnTo>
                  <a:lnTo>
                    <a:pt x="278" y="1276"/>
                  </a:lnTo>
                  <a:lnTo>
                    <a:pt x="314" y="1254"/>
                  </a:lnTo>
                  <a:lnTo>
                    <a:pt x="346" y="1239"/>
                  </a:lnTo>
                  <a:lnTo>
                    <a:pt x="362" y="1214"/>
                  </a:lnTo>
                  <a:lnTo>
                    <a:pt x="342" y="1192"/>
                  </a:lnTo>
                  <a:lnTo>
                    <a:pt x="309" y="1177"/>
                  </a:lnTo>
                  <a:lnTo>
                    <a:pt x="292" y="1156"/>
                  </a:lnTo>
                  <a:lnTo>
                    <a:pt x="290" y="1122"/>
                  </a:lnTo>
                  <a:lnTo>
                    <a:pt x="315" y="1099"/>
                  </a:lnTo>
                  <a:lnTo>
                    <a:pt x="325" y="1069"/>
                  </a:lnTo>
                  <a:lnTo>
                    <a:pt x="322" y="1038"/>
                  </a:lnTo>
                  <a:lnTo>
                    <a:pt x="304" y="1008"/>
                  </a:lnTo>
                  <a:lnTo>
                    <a:pt x="287" y="977"/>
                  </a:lnTo>
                  <a:lnTo>
                    <a:pt x="285" y="945"/>
                  </a:lnTo>
                  <a:lnTo>
                    <a:pt x="295" y="924"/>
                  </a:lnTo>
                  <a:lnTo>
                    <a:pt x="293" y="884"/>
                  </a:lnTo>
                  <a:lnTo>
                    <a:pt x="334" y="882"/>
                  </a:lnTo>
                  <a:lnTo>
                    <a:pt x="372" y="867"/>
                  </a:lnTo>
                  <a:lnTo>
                    <a:pt x="398" y="835"/>
                  </a:lnTo>
                  <a:lnTo>
                    <a:pt x="403" y="810"/>
                  </a:lnTo>
                  <a:lnTo>
                    <a:pt x="390" y="770"/>
                  </a:lnTo>
                  <a:lnTo>
                    <a:pt x="393" y="726"/>
                  </a:lnTo>
                  <a:lnTo>
                    <a:pt x="422" y="686"/>
                  </a:lnTo>
                  <a:lnTo>
                    <a:pt x="457" y="640"/>
                  </a:lnTo>
                  <a:lnTo>
                    <a:pt x="494" y="607"/>
                  </a:lnTo>
                  <a:lnTo>
                    <a:pt x="528" y="598"/>
                  </a:lnTo>
                  <a:lnTo>
                    <a:pt x="546" y="573"/>
                  </a:lnTo>
                  <a:lnTo>
                    <a:pt x="548" y="539"/>
                  </a:lnTo>
                  <a:lnTo>
                    <a:pt x="582" y="482"/>
                  </a:lnTo>
                  <a:lnTo>
                    <a:pt x="624" y="447"/>
                  </a:lnTo>
                  <a:lnTo>
                    <a:pt x="670" y="421"/>
                  </a:lnTo>
                  <a:lnTo>
                    <a:pt x="710" y="390"/>
                  </a:lnTo>
                  <a:lnTo>
                    <a:pt x="741" y="367"/>
                  </a:lnTo>
                  <a:lnTo>
                    <a:pt x="772" y="342"/>
                  </a:lnTo>
                  <a:lnTo>
                    <a:pt x="793" y="313"/>
                  </a:lnTo>
                  <a:lnTo>
                    <a:pt x="823" y="303"/>
                  </a:lnTo>
                  <a:lnTo>
                    <a:pt x="854" y="278"/>
                  </a:lnTo>
                  <a:lnTo>
                    <a:pt x="877" y="242"/>
                  </a:lnTo>
                  <a:lnTo>
                    <a:pt x="873" y="212"/>
                  </a:lnTo>
                  <a:lnTo>
                    <a:pt x="861" y="188"/>
                  </a:lnTo>
                  <a:lnTo>
                    <a:pt x="839" y="163"/>
                  </a:lnTo>
                  <a:lnTo>
                    <a:pt x="806" y="135"/>
                  </a:lnTo>
                  <a:lnTo>
                    <a:pt x="800" y="103"/>
                  </a:lnTo>
                  <a:lnTo>
                    <a:pt x="801" y="57"/>
                  </a:lnTo>
                  <a:lnTo>
                    <a:pt x="822" y="36"/>
                  </a:lnTo>
                  <a:lnTo>
                    <a:pt x="849" y="22"/>
                  </a:lnTo>
                  <a:lnTo>
                    <a:pt x="879" y="36"/>
                  </a:lnTo>
                  <a:lnTo>
                    <a:pt x="918" y="61"/>
                  </a:lnTo>
                  <a:lnTo>
                    <a:pt x="957" y="74"/>
                  </a:lnTo>
                  <a:lnTo>
                    <a:pt x="991" y="71"/>
                  </a:lnTo>
                  <a:lnTo>
                    <a:pt x="1044" y="65"/>
                  </a:lnTo>
                  <a:lnTo>
                    <a:pt x="1090" y="66"/>
                  </a:lnTo>
                  <a:lnTo>
                    <a:pt x="1155" y="59"/>
                  </a:lnTo>
                  <a:lnTo>
                    <a:pt x="1201" y="50"/>
                  </a:lnTo>
                  <a:lnTo>
                    <a:pt x="1272" y="49"/>
                  </a:lnTo>
                  <a:lnTo>
                    <a:pt x="1304" y="33"/>
                  </a:lnTo>
                  <a:lnTo>
                    <a:pt x="1338" y="9"/>
                  </a:lnTo>
                  <a:lnTo>
                    <a:pt x="1369" y="0"/>
                  </a:lnTo>
                  <a:lnTo>
                    <a:pt x="1411" y="5"/>
                  </a:lnTo>
                  <a:lnTo>
                    <a:pt x="1435" y="18"/>
                  </a:lnTo>
                  <a:lnTo>
                    <a:pt x="1443" y="51"/>
                  </a:lnTo>
                  <a:lnTo>
                    <a:pt x="1443" y="97"/>
                  </a:lnTo>
                  <a:lnTo>
                    <a:pt x="1438" y="154"/>
                  </a:lnTo>
                  <a:lnTo>
                    <a:pt x="1424" y="202"/>
                  </a:lnTo>
                  <a:lnTo>
                    <a:pt x="1395" y="251"/>
                  </a:lnTo>
                  <a:lnTo>
                    <a:pt x="1365" y="296"/>
                  </a:lnTo>
                  <a:lnTo>
                    <a:pt x="1351" y="341"/>
                  </a:lnTo>
                  <a:lnTo>
                    <a:pt x="1329" y="385"/>
                  </a:lnTo>
                  <a:lnTo>
                    <a:pt x="1322" y="413"/>
                  </a:lnTo>
                  <a:lnTo>
                    <a:pt x="1333" y="446"/>
                  </a:lnTo>
                  <a:lnTo>
                    <a:pt x="1338" y="491"/>
                  </a:lnTo>
                  <a:lnTo>
                    <a:pt x="1326" y="541"/>
                  </a:lnTo>
                  <a:lnTo>
                    <a:pt x="1320" y="590"/>
                  </a:lnTo>
                  <a:lnTo>
                    <a:pt x="1322" y="643"/>
                  </a:lnTo>
                  <a:lnTo>
                    <a:pt x="1329" y="700"/>
                  </a:lnTo>
                  <a:lnTo>
                    <a:pt x="1316" y="739"/>
                  </a:lnTo>
                  <a:lnTo>
                    <a:pt x="1300" y="787"/>
                  </a:lnTo>
                  <a:lnTo>
                    <a:pt x="1329" y="834"/>
                  </a:lnTo>
                  <a:lnTo>
                    <a:pt x="1376" y="836"/>
                  </a:lnTo>
                  <a:lnTo>
                    <a:pt x="1448" y="842"/>
                  </a:lnTo>
                  <a:lnTo>
                    <a:pt x="1504" y="847"/>
                  </a:lnTo>
                  <a:lnTo>
                    <a:pt x="1557" y="860"/>
                  </a:lnTo>
                  <a:lnTo>
                    <a:pt x="1593" y="866"/>
                  </a:lnTo>
                  <a:lnTo>
                    <a:pt x="1625" y="836"/>
                  </a:lnTo>
                  <a:lnTo>
                    <a:pt x="1662" y="827"/>
                  </a:lnTo>
                  <a:lnTo>
                    <a:pt x="1704" y="830"/>
                  </a:lnTo>
                  <a:lnTo>
                    <a:pt x="1743" y="850"/>
                  </a:lnTo>
                  <a:lnTo>
                    <a:pt x="1802" y="850"/>
                  </a:lnTo>
                  <a:lnTo>
                    <a:pt x="1863" y="856"/>
                  </a:lnTo>
                  <a:lnTo>
                    <a:pt x="1916" y="872"/>
                  </a:lnTo>
                  <a:lnTo>
                    <a:pt x="1968" y="893"/>
                  </a:lnTo>
                  <a:lnTo>
                    <a:pt x="2006" y="917"/>
                  </a:lnTo>
                  <a:lnTo>
                    <a:pt x="2045" y="936"/>
                  </a:lnTo>
                  <a:lnTo>
                    <a:pt x="2116" y="930"/>
                  </a:lnTo>
                  <a:lnTo>
                    <a:pt x="2188" y="921"/>
                  </a:lnTo>
                  <a:lnTo>
                    <a:pt x="2261" y="932"/>
                  </a:lnTo>
                  <a:lnTo>
                    <a:pt x="2298" y="919"/>
                  </a:lnTo>
                  <a:lnTo>
                    <a:pt x="2335" y="880"/>
                  </a:lnTo>
                  <a:lnTo>
                    <a:pt x="2369" y="847"/>
                  </a:lnTo>
                  <a:lnTo>
                    <a:pt x="2420" y="850"/>
                  </a:lnTo>
                  <a:lnTo>
                    <a:pt x="2458" y="875"/>
                  </a:lnTo>
                  <a:lnTo>
                    <a:pt x="2489" y="890"/>
                  </a:lnTo>
                  <a:lnTo>
                    <a:pt x="2519" y="876"/>
                  </a:lnTo>
                  <a:lnTo>
                    <a:pt x="2559" y="899"/>
                  </a:lnTo>
                  <a:lnTo>
                    <a:pt x="2596" y="929"/>
                  </a:lnTo>
                  <a:lnTo>
                    <a:pt x="2596" y="967"/>
                  </a:lnTo>
                  <a:lnTo>
                    <a:pt x="2619" y="1012"/>
                  </a:lnTo>
                  <a:lnTo>
                    <a:pt x="2659" y="1057"/>
                  </a:lnTo>
                  <a:lnTo>
                    <a:pt x="2670" y="1094"/>
                  </a:lnTo>
                  <a:lnTo>
                    <a:pt x="2662" y="1130"/>
                  </a:lnTo>
                  <a:lnTo>
                    <a:pt x="2658" y="1163"/>
                  </a:lnTo>
                  <a:lnTo>
                    <a:pt x="2679" y="1184"/>
                  </a:lnTo>
                  <a:lnTo>
                    <a:pt x="2715" y="1194"/>
                  </a:lnTo>
                  <a:lnTo>
                    <a:pt x="2762" y="1179"/>
                  </a:lnTo>
                  <a:lnTo>
                    <a:pt x="2801" y="1184"/>
                  </a:lnTo>
                  <a:lnTo>
                    <a:pt x="2831" y="1211"/>
                  </a:lnTo>
                  <a:lnTo>
                    <a:pt x="2869" y="1185"/>
                  </a:lnTo>
                  <a:lnTo>
                    <a:pt x="2899" y="1165"/>
                  </a:lnTo>
                  <a:lnTo>
                    <a:pt x="2934" y="1175"/>
                  </a:lnTo>
                  <a:lnTo>
                    <a:pt x="2964" y="1202"/>
                  </a:lnTo>
                  <a:lnTo>
                    <a:pt x="2984" y="1236"/>
                  </a:lnTo>
                  <a:lnTo>
                    <a:pt x="3026" y="1231"/>
                  </a:lnTo>
                  <a:lnTo>
                    <a:pt x="3086" y="1231"/>
                  </a:lnTo>
                  <a:lnTo>
                    <a:pt x="3144" y="1232"/>
                  </a:lnTo>
                  <a:lnTo>
                    <a:pt x="3162" y="1270"/>
                  </a:lnTo>
                  <a:lnTo>
                    <a:pt x="3185" y="1293"/>
                  </a:lnTo>
                  <a:lnTo>
                    <a:pt x="3219" y="1313"/>
                  </a:lnTo>
                  <a:lnTo>
                    <a:pt x="3245" y="1325"/>
                  </a:lnTo>
                  <a:lnTo>
                    <a:pt x="3273" y="1305"/>
                  </a:lnTo>
                  <a:lnTo>
                    <a:pt x="3301" y="1290"/>
                  </a:lnTo>
                  <a:lnTo>
                    <a:pt x="3327" y="1287"/>
                  </a:lnTo>
                  <a:lnTo>
                    <a:pt x="3366" y="1298"/>
                  </a:lnTo>
                  <a:lnTo>
                    <a:pt x="3410" y="1312"/>
                  </a:lnTo>
                  <a:lnTo>
                    <a:pt x="3439" y="1304"/>
                  </a:lnTo>
                  <a:lnTo>
                    <a:pt x="3457" y="1274"/>
                  </a:lnTo>
                  <a:lnTo>
                    <a:pt x="3489" y="1248"/>
                  </a:lnTo>
                  <a:lnTo>
                    <a:pt x="3520" y="1241"/>
                  </a:lnTo>
                  <a:lnTo>
                    <a:pt x="3560" y="1237"/>
                  </a:lnTo>
                  <a:lnTo>
                    <a:pt x="3600" y="1252"/>
                  </a:lnTo>
                  <a:lnTo>
                    <a:pt x="3633" y="1263"/>
                  </a:lnTo>
                  <a:lnTo>
                    <a:pt x="3660" y="1242"/>
                  </a:lnTo>
                  <a:lnTo>
                    <a:pt x="3677" y="1212"/>
                  </a:lnTo>
                  <a:lnTo>
                    <a:pt x="3710" y="1193"/>
                  </a:lnTo>
                  <a:lnTo>
                    <a:pt x="3742" y="1177"/>
                  </a:lnTo>
                  <a:lnTo>
                    <a:pt x="3769" y="1168"/>
                  </a:lnTo>
                  <a:lnTo>
                    <a:pt x="3794" y="1197"/>
                  </a:lnTo>
                  <a:lnTo>
                    <a:pt x="3820" y="1215"/>
                  </a:lnTo>
                  <a:lnTo>
                    <a:pt x="3860" y="1192"/>
                  </a:lnTo>
                  <a:lnTo>
                    <a:pt x="3896" y="1211"/>
                  </a:lnTo>
                  <a:lnTo>
                    <a:pt x="3926" y="1221"/>
                  </a:lnTo>
                  <a:lnTo>
                    <a:pt x="3960" y="1207"/>
                  </a:lnTo>
                  <a:lnTo>
                    <a:pt x="3980" y="1202"/>
                  </a:lnTo>
                  <a:lnTo>
                    <a:pt x="3980" y="1254"/>
                  </a:lnTo>
                  <a:lnTo>
                    <a:pt x="3985" y="1278"/>
                  </a:lnTo>
                  <a:lnTo>
                    <a:pt x="4014" y="1290"/>
                  </a:lnTo>
                  <a:lnTo>
                    <a:pt x="4038" y="1277"/>
                  </a:lnTo>
                  <a:lnTo>
                    <a:pt x="4058" y="1248"/>
                  </a:lnTo>
                  <a:lnTo>
                    <a:pt x="4077" y="1238"/>
                  </a:lnTo>
                  <a:lnTo>
                    <a:pt x="4103" y="1263"/>
                  </a:lnTo>
                  <a:lnTo>
                    <a:pt x="4130" y="1288"/>
                  </a:lnTo>
                  <a:lnTo>
                    <a:pt x="4134" y="1335"/>
                  </a:lnTo>
                  <a:lnTo>
                    <a:pt x="4148" y="1360"/>
                  </a:lnTo>
                  <a:lnTo>
                    <a:pt x="4219" y="1378"/>
                  </a:lnTo>
                  <a:lnTo>
                    <a:pt x="4250" y="1323"/>
                  </a:lnTo>
                  <a:lnTo>
                    <a:pt x="4280" y="1292"/>
                  </a:lnTo>
                  <a:lnTo>
                    <a:pt x="4319" y="1270"/>
                  </a:lnTo>
                  <a:lnTo>
                    <a:pt x="4354" y="1261"/>
                  </a:lnTo>
                  <a:lnTo>
                    <a:pt x="4385" y="1267"/>
                  </a:lnTo>
                  <a:lnTo>
                    <a:pt x="4415" y="1302"/>
                  </a:lnTo>
                  <a:lnTo>
                    <a:pt x="4443" y="1332"/>
                  </a:lnTo>
                  <a:lnTo>
                    <a:pt x="4481" y="1333"/>
                  </a:lnTo>
                  <a:lnTo>
                    <a:pt x="4551" y="1336"/>
                  </a:lnTo>
                  <a:lnTo>
                    <a:pt x="4613" y="1337"/>
                  </a:lnTo>
                  <a:lnTo>
                    <a:pt x="4642" y="1323"/>
                  </a:lnTo>
                  <a:lnTo>
                    <a:pt x="4656" y="1289"/>
                  </a:lnTo>
                  <a:lnTo>
                    <a:pt x="4677" y="1261"/>
                  </a:lnTo>
                  <a:lnTo>
                    <a:pt x="4714" y="1243"/>
                  </a:lnTo>
                  <a:lnTo>
                    <a:pt x="4737" y="1227"/>
                  </a:lnTo>
                  <a:lnTo>
                    <a:pt x="4738" y="897"/>
                  </a:lnTo>
                  <a:lnTo>
                    <a:pt x="4869" y="864"/>
                  </a:lnTo>
                  <a:lnTo>
                    <a:pt x="4901" y="912"/>
                  </a:lnTo>
                  <a:lnTo>
                    <a:pt x="4952" y="899"/>
                  </a:lnTo>
                  <a:lnTo>
                    <a:pt x="4963" y="794"/>
                  </a:lnTo>
                  <a:lnTo>
                    <a:pt x="5006" y="738"/>
                  </a:lnTo>
                  <a:lnTo>
                    <a:pt x="5100" y="764"/>
                  </a:lnTo>
                  <a:lnTo>
                    <a:pt x="5132" y="706"/>
                  </a:lnTo>
                  <a:lnTo>
                    <a:pt x="5216" y="748"/>
                  </a:lnTo>
                  <a:lnTo>
                    <a:pt x="5194" y="806"/>
                  </a:lnTo>
                  <a:lnTo>
                    <a:pt x="5228" y="841"/>
                  </a:lnTo>
                  <a:lnTo>
                    <a:pt x="5295" y="828"/>
                  </a:lnTo>
                  <a:lnTo>
                    <a:pt x="5321" y="927"/>
                  </a:lnTo>
                  <a:lnTo>
                    <a:pt x="5383" y="886"/>
                  </a:lnTo>
                  <a:lnTo>
                    <a:pt x="5419" y="927"/>
                  </a:lnTo>
                  <a:lnTo>
                    <a:pt x="5458" y="924"/>
                  </a:lnTo>
                  <a:lnTo>
                    <a:pt x="5500" y="873"/>
                  </a:lnTo>
                  <a:lnTo>
                    <a:pt x="5586" y="907"/>
                  </a:lnTo>
                  <a:lnTo>
                    <a:pt x="5629" y="985"/>
                  </a:lnTo>
                  <a:lnTo>
                    <a:pt x="5633" y="1087"/>
                  </a:lnTo>
                  <a:lnTo>
                    <a:pt x="5691" y="1109"/>
                  </a:lnTo>
                  <a:lnTo>
                    <a:pt x="5738" y="1034"/>
                  </a:lnTo>
                  <a:lnTo>
                    <a:pt x="5828" y="1025"/>
                  </a:lnTo>
                  <a:lnTo>
                    <a:pt x="5877" y="1066"/>
                  </a:lnTo>
                  <a:lnTo>
                    <a:pt x="5873" y="1124"/>
                  </a:lnTo>
                  <a:lnTo>
                    <a:pt x="5960" y="1120"/>
                  </a:lnTo>
                  <a:lnTo>
                    <a:pt x="6010" y="1163"/>
                  </a:lnTo>
                  <a:lnTo>
                    <a:pt x="6016" y="1253"/>
                  </a:lnTo>
                  <a:lnTo>
                    <a:pt x="6035" y="1306"/>
                  </a:lnTo>
                  <a:lnTo>
                    <a:pt x="6102" y="1315"/>
                  </a:lnTo>
                  <a:lnTo>
                    <a:pt x="6140" y="1349"/>
                  </a:lnTo>
                  <a:lnTo>
                    <a:pt x="6164" y="1414"/>
                  </a:lnTo>
                  <a:lnTo>
                    <a:pt x="6187" y="1446"/>
                  </a:lnTo>
                  <a:lnTo>
                    <a:pt x="6237" y="1493"/>
                  </a:lnTo>
                  <a:lnTo>
                    <a:pt x="6284" y="1540"/>
                  </a:lnTo>
                  <a:lnTo>
                    <a:pt x="6312" y="1566"/>
                  </a:lnTo>
                  <a:lnTo>
                    <a:pt x="6312" y="1630"/>
                  </a:lnTo>
                  <a:lnTo>
                    <a:pt x="6367" y="1652"/>
                  </a:lnTo>
                  <a:lnTo>
                    <a:pt x="6380" y="1701"/>
                  </a:lnTo>
                  <a:lnTo>
                    <a:pt x="6438" y="1665"/>
                  </a:lnTo>
                  <a:lnTo>
                    <a:pt x="6483" y="1682"/>
                  </a:lnTo>
                  <a:lnTo>
                    <a:pt x="6511" y="1733"/>
                  </a:lnTo>
                  <a:lnTo>
                    <a:pt x="6545" y="1793"/>
                  </a:lnTo>
                  <a:lnTo>
                    <a:pt x="6571" y="1832"/>
                  </a:lnTo>
                  <a:lnTo>
                    <a:pt x="6575" y="1901"/>
                  </a:lnTo>
                  <a:lnTo>
                    <a:pt x="6656" y="1883"/>
                  </a:lnTo>
                  <a:lnTo>
                    <a:pt x="6705" y="1937"/>
                  </a:lnTo>
                  <a:lnTo>
                    <a:pt x="6746" y="1963"/>
                  </a:lnTo>
                  <a:lnTo>
                    <a:pt x="6789" y="1976"/>
                  </a:lnTo>
                  <a:lnTo>
                    <a:pt x="6832" y="1959"/>
                  </a:lnTo>
                  <a:lnTo>
                    <a:pt x="6870" y="1941"/>
                  </a:lnTo>
                  <a:lnTo>
                    <a:pt x="6909" y="1946"/>
                  </a:lnTo>
                  <a:lnTo>
                    <a:pt x="6945" y="1965"/>
                  </a:lnTo>
                  <a:lnTo>
                    <a:pt x="6988" y="1948"/>
                  </a:lnTo>
                  <a:lnTo>
                    <a:pt x="7035" y="1939"/>
                  </a:lnTo>
                  <a:lnTo>
                    <a:pt x="7106" y="1950"/>
                  </a:lnTo>
                  <a:lnTo>
                    <a:pt x="7151" y="1969"/>
                  </a:lnTo>
                  <a:lnTo>
                    <a:pt x="7185" y="2006"/>
                  </a:lnTo>
                  <a:lnTo>
                    <a:pt x="7226" y="2014"/>
                  </a:lnTo>
                  <a:lnTo>
                    <a:pt x="7275" y="2021"/>
                  </a:lnTo>
                  <a:lnTo>
                    <a:pt x="7311" y="2042"/>
                  </a:lnTo>
                  <a:lnTo>
                    <a:pt x="7305" y="2122"/>
                  </a:lnTo>
                  <a:lnTo>
                    <a:pt x="7341" y="2162"/>
                  </a:lnTo>
                  <a:lnTo>
                    <a:pt x="7405" y="2152"/>
                  </a:lnTo>
                  <a:lnTo>
                    <a:pt x="7484" y="2156"/>
                  </a:lnTo>
                  <a:lnTo>
                    <a:pt x="7512" y="2203"/>
                  </a:lnTo>
                  <a:lnTo>
                    <a:pt x="7553" y="2229"/>
                  </a:lnTo>
                  <a:lnTo>
                    <a:pt x="7604" y="2233"/>
                  </a:lnTo>
                  <a:lnTo>
                    <a:pt x="7662" y="2235"/>
                  </a:lnTo>
                  <a:lnTo>
                    <a:pt x="7705" y="2293"/>
                  </a:lnTo>
                  <a:lnTo>
                    <a:pt x="7758" y="2330"/>
                  </a:lnTo>
                  <a:lnTo>
                    <a:pt x="7816" y="2360"/>
                  </a:lnTo>
                  <a:lnTo>
                    <a:pt x="7855" y="2381"/>
                  </a:lnTo>
                  <a:lnTo>
                    <a:pt x="7913" y="2360"/>
                  </a:lnTo>
                  <a:lnTo>
                    <a:pt x="7981" y="2360"/>
                  </a:lnTo>
                  <a:lnTo>
                    <a:pt x="8050" y="2407"/>
                  </a:lnTo>
                  <a:lnTo>
                    <a:pt x="8169" y="2411"/>
                  </a:lnTo>
                  <a:lnTo>
                    <a:pt x="8219" y="2450"/>
                  </a:lnTo>
                  <a:lnTo>
                    <a:pt x="8251" y="2476"/>
                  </a:lnTo>
                  <a:lnTo>
                    <a:pt x="8217" y="2529"/>
                  </a:lnTo>
                  <a:lnTo>
                    <a:pt x="8182" y="2561"/>
                  </a:lnTo>
                  <a:lnTo>
                    <a:pt x="8118" y="2574"/>
                  </a:lnTo>
                  <a:lnTo>
                    <a:pt x="8065" y="2574"/>
                  </a:lnTo>
                  <a:lnTo>
                    <a:pt x="8009" y="2549"/>
                  </a:lnTo>
                  <a:lnTo>
                    <a:pt x="7985" y="2534"/>
                  </a:lnTo>
                  <a:lnTo>
                    <a:pt x="7953" y="2557"/>
                  </a:lnTo>
                  <a:lnTo>
                    <a:pt x="7934" y="2598"/>
                  </a:lnTo>
                  <a:lnTo>
                    <a:pt x="7840" y="2602"/>
                  </a:lnTo>
                  <a:lnTo>
                    <a:pt x="7795" y="2587"/>
                  </a:lnTo>
                  <a:lnTo>
                    <a:pt x="7726" y="2538"/>
                  </a:lnTo>
                  <a:lnTo>
                    <a:pt x="7654" y="2501"/>
                  </a:lnTo>
                  <a:lnTo>
                    <a:pt x="7589" y="2454"/>
                  </a:lnTo>
                  <a:lnTo>
                    <a:pt x="7538" y="2428"/>
                  </a:lnTo>
                  <a:lnTo>
                    <a:pt x="7455" y="2431"/>
                  </a:lnTo>
                  <a:lnTo>
                    <a:pt x="7367" y="2486"/>
                  </a:lnTo>
                  <a:lnTo>
                    <a:pt x="7275" y="2433"/>
                  </a:lnTo>
                  <a:lnTo>
                    <a:pt x="7245" y="2443"/>
                  </a:lnTo>
                  <a:lnTo>
                    <a:pt x="7236" y="2510"/>
                  </a:lnTo>
                  <a:lnTo>
                    <a:pt x="7236" y="2576"/>
                  </a:lnTo>
                  <a:lnTo>
                    <a:pt x="7266" y="2615"/>
                  </a:lnTo>
                  <a:lnTo>
                    <a:pt x="7320" y="2645"/>
                  </a:lnTo>
                  <a:lnTo>
                    <a:pt x="7386" y="2626"/>
                  </a:lnTo>
                  <a:lnTo>
                    <a:pt x="7429" y="2634"/>
                  </a:lnTo>
                  <a:lnTo>
                    <a:pt x="7497" y="2707"/>
                  </a:lnTo>
                  <a:lnTo>
                    <a:pt x="7566" y="2787"/>
                  </a:lnTo>
                  <a:lnTo>
                    <a:pt x="7624" y="2842"/>
                  </a:lnTo>
                  <a:lnTo>
                    <a:pt x="7632" y="2924"/>
                  </a:lnTo>
                  <a:lnTo>
                    <a:pt x="7643" y="3016"/>
                  </a:lnTo>
                  <a:lnTo>
                    <a:pt x="7658" y="3074"/>
                  </a:lnTo>
                  <a:lnTo>
                    <a:pt x="7709" y="3102"/>
                  </a:lnTo>
                  <a:lnTo>
                    <a:pt x="7733" y="3136"/>
                  </a:lnTo>
                  <a:lnTo>
                    <a:pt x="7752" y="3201"/>
                  </a:lnTo>
                  <a:lnTo>
                    <a:pt x="7782" y="3269"/>
                  </a:lnTo>
                  <a:lnTo>
                    <a:pt x="7797" y="3308"/>
                  </a:lnTo>
                  <a:lnTo>
                    <a:pt x="7857" y="3321"/>
                  </a:lnTo>
                  <a:lnTo>
                    <a:pt x="7885" y="3383"/>
                  </a:lnTo>
                  <a:lnTo>
                    <a:pt x="7902" y="3458"/>
                  </a:lnTo>
                  <a:lnTo>
                    <a:pt x="7983" y="3469"/>
                  </a:lnTo>
                  <a:lnTo>
                    <a:pt x="8020" y="3525"/>
                  </a:lnTo>
                  <a:lnTo>
                    <a:pt x="8082" y="3495"/>
                  </a:lnTo>
                  <a:lnTo>
                    <a:pt x="8131" y="3548"/>
                  </a:lnTo>
                  <a:lnTo>
                    <a:pt x="8120" y="3645"/>
                  </a:lnTo>
                  <a:lnTo>
                    <a:pt x="8150" y="3668"/>
                  </a:lnTo>
                  <a:lnTo>
                    <a:pt x="8204" y="3658"/>
                  </a:lnTo>
                  <a:lnTo>
                    <a:pt x="8242" y="3645"/>
                  </a:lnTo>
                  <a:lnTo>
                    <a:pt x="8264" y="3701"/>
                  </a:lnTo>
                  <a:lnTo>
                    <a:pt x="8334" y="3729"/>
                  </a:lnTo>
                  <a:lnTo>
                    <a:pt x="8375" y="3761"/>
                  </a:lnTo>
                  <a:lnTo>
                    <a:pt x="8409" y="3854"/>
                  </a:lnTo>
                  <a:lnTo>
                    <a:pt x="8363" y="3913"/>
                  </a:lnTo>
                  <a:lnTo>
                    <a:pt x="8361" y="3943"/>
                  </a:lnTo>
                  <a:lnTo>
                    <a:pt x="8387" y="4039"/>
                  </a:lnTo>
                  <a:lnTo>
                    <a:pt x="8351" y="4072"/>
                  </a:lnTo>
                  <a:lnTo>
                    <a:pt x="8315" y="4093"/>
                  </a:lnTo>
                  <a:lnTo>
                    <a:pt x="8270" y="4119"/>
                  </a:lnTo>
                  <a:lnTo>
                    <a:pt x="8227" y="4090"/>
                  </a:lnTo>
                  <a:lnTo>
                    <a:pt x="8232" y="4041"/>
                  </a:lnTo>
                  <a:lnTo>
                    <a:pt x="8229" y="4010"/>
                  </a:lnTo>
                  <a:lnTo>
                    <a:pt x="8205" y="4001"/>
                  </a:lnTo>
                  <a:lnTo>
                    <a:pt x="8169" y="4026"/>
                  </a:lnTo>
                  <a:lnTo>
                    <a:pt x="8137" y="4019"/>
                  </a:lnTo>
                  <a:lnTo>
                    <a:pt x="8107" y="3997"/>
                  </a:lnTo>
                  <a:lnTo>
                    <a:pt x="8077" y="4007"/>
                  </a:lnTo>
                  <a:lnTo>
                    <a:pt x="8046" y="4016"/>
                  </a:lnTo>
                  <a:lnTo>
                    <a:pt x="8013" y="3991"/>
                  </a:lnTo>
                  <a:lnTo>
                    <a:pt x="7990" y="3967"/>
                  </a:lnTo>
                  <a:lnTo>
                    <a:pt x="7977" y="3946"/>
                  </a:lnTo>
                  <a:lnTo>
                    <a:pt x="7947" y="3967"/>
                  </a:lnTo>
                  <a:lnTo>
                    <a:pt x="7926" y="3975"/>
                  </a:lnTo>
                  <a:lnTo>
                    <a:pt x="7894" y="3925"/>
                  </a:lnTo>
                  <a:lnTo>
                    <a:pt x="7886" y="3886"/>
                  </a:lnTo>
                  <a:lnTo>
                    <a:pt x="7873" y="3833"/>
                  </a:lnTo>
                  <a:lnTo>
                    <a:pt x="7823" y="3836"/>
                  </a:lnTo>
                  <a:lnTo>
                    <a:pt x="7787" y="3828"/>
                  </a:lnTo>
                  <a:lnTo>
                    <a:pt x="7752" y="3796"/>
                  </a:lnTo>
                  <a:lnTo>
                    <a:pt x="7718" y="3774"/>
                  </a:lnTo>
                  <a:lnTo>
                    <a:pt x="7685" y="3773"/>
                  </a:lnTo>
                  <a:lnTo>
                    <a:pt x="7656" y="3793"/>
                  </a:lnTo>
                  <a:lnTo>
                    <a:pt x="7627" y="3800"/>
                  </a:lnTo>
                  <a:lnTo>
                    <a:pt x="7606" y="3783"/>
                  </a:lnTo>
                  <a:lnTo>
                    <a:pt x="7595" y="3765"/>
                  </a:lnTo>
                  <a:lnTo>
                    <a:pt x="7565" y="3770"/>
                  </a:lnTo>
                  <a:lnTo>
                    <a:pt x="7544" y="3789"/>
                  </a:lnTo>
                  <a:lnTo>
                    <a:pt x="7526" y="3811"/>
                  </a:lnTo>
                  <a:lnTo>
                    <a:pt x="7496" y="3804"/>
                  </a:lnTo>
                  <a:lnTo>
                    <a:pt x="7477" y="3779"/>
                  </a:lnTo>
                  <a:lnTo>
                    <a:pt x="7438" y="3764"/>
                  </a:lnTo>
                  <a:lnTo>
                    <a:pt x="7410" y="3774"/>
                  </a:lnTo>
                  <a:lnTo>
                    <a:pt x="7389" y="3781"/>
                  </a:lnTo>
                  <a:lnTo>
                    <a:pt x="7366" y="3764"/>
                  </a:lnTo>
                  <a:lnTo>
                    <a:pt x="7371" y="3736"/>
                  </a:lnTo>
                  <a:lnTo>
                    <a:pt x="7382" y="3715"/>
                  </a:lnTo>
                  <a:lnTo>
                    <a:pt x="7356" y="3676"/>
                  </a:lnTo>
                  <a:lnTo>
                    <a:pt x="7362" y="3640"/>
                  </a:lnTo>
                  <a:lnTo>
                    <a:pt x="7333" y="3609"/>
                  </a:lnTo>
                  <a:lnTo>
                    <a:pt x="7313" y="3611"/>
                  </a:lnTo>
                  <a:lnTo>
                    <a:pt x="7300" y="3643"/>
                  </a:lnTo>
                  <a:lnTo>
                    <a:pt x="7274" y="3641"/>
                  </a:lnTo>
                  <a:lnTo>
                    <a:pt x="7268" y="3584"/>
                  </a:lnTo>
                  <a:lnTo>
                    <a:pt x="7245" y="3568"/>
                  </a:lnTo>
                  <a:lnTo>
                    <a:pt x="7217" y="3559"/>
                  </a:lnTo>
                  <a:lnTo>
                    <a:pt x="7173" y="3544"/>
                  </a:lnTo>
                  <a:lnTo>
                    <a:pt x="7132" y="3535"/>
                  </a:lnTo>
                  <a:lnTo>
                    <a:pt x="7114" y="3522"/>
                  </a:lnTo>
                  <a:lnTo>
                    <a:pt x="7100" y="3489"/>
                  </a:lnTo>
                  <a:lnTo>
                    <a:pt x="7063" y="3487"/>
                  </a:lnTo>
                  <a:lnTo>
                    <a:pt x="7022" y="3500"/>
                  </a:lnTo>
                  <a:lnTo>
                    <a:pt x="6978" y="3525"/>
                  </a:lnTo>
                  <a:lnTo>
                    <a:pt x="6941" y="3539"/>
                  </a:lnTo>
                  <a:lnTo>
                    <a:pt x="6910" y="3528"/>
                  </a:lnTo>
                  <a:lnTo>
                    <a:pt x="6894" y="3493"/>
                  </a:lnTo>
                  <a:lnTo>
                    <a:pt x="6880" y="3454"/>
                  </a:lnTo>
                  <a:lnTo>
                    <a:pt x="6848" y="3432"/>
                  </a:lnTo>
                  <a:lnTo>
                    <a:pt x="6828" y="3409"/>
                  </a:lnTo>
                  <a:lnTo>
                    <a:pt x="6816" y="3385"/>
                  </a:lnTo>
                  <a:lnTo>
                    <a:pt x="6780" y="3387"/>
                  </a:lnTo>
                  <a:lnTo>
                    <a:pt x="6739" y="3419"/>
                  </a:lnTo>
                  <a:lnTo>
                    <a:pt x="6713" y="3432"/>
                  </a:lnTo>
                  <a:lnTo>
                    <a:pt x="6690" y="3420"/>
                  </a:lnTo>
                  <a:lnTo>
                    <a:pt x="6654" y="3409"/>
                  </a:lnTo>
                  <a:lnTo>
                    <a:pt x="6614" y="3414"/>
                  </a:lnTo>
                  <a:lnTo>
                    <a:pt x="6581" y="3428"/>
                  </a:lnTo>
                  <a:lnTo>
                    <a:pt x="6561" y="3452"/>
                  </a:lnTo>
                  <a:lnTo>
                    <a:pt x="6532" y="3459"/>
                  </a:lnTo>
                  <a:lnTo>
                    <a:pt x="6498" y="3449"/>
                  </a:lnTo>
                  <a:lnTo>
                    <a:pt x="6460" y="3413"/>
                  </a:lnTo>
                  <a:lnTo>
                    <a:pt x="6438" y="3369"/>
                  </a:lnTo>
                  <a:lnTo>
                    <a:pt x="6389" y="3350"/>
                  </a:lnTo>
                  <a:lnTo>
                    <a:pt x="6327" y="3334"/>
                  </a:lnTo>
                  <a:lnTo>
                    <a:pt x="6272" y="3333"/>
                  </a:lnTo>
                  <a:lnTo>
                    <a:pt x="6225" y="3345"/>
                  </a:lnTo>
                  <a:lnTo>
                    <a:pt x="6180" y="3369"/>
                  </a:lnTo>
                  <a:lnTo>
                    <a:pt x="6160" y="3390"/>
                  </a:lnTo>
                  <a:lnTo>
                    <a:pt x="6185" y="3769"/>
                  </a:lnTo>
                  <a:lnTo>
                    <a:pt x="6222" y="3778"/>
                  </a:lnTo>
                  <a:lnTo>
                    <a:pt x="6239" y="3810"/>
                  </a:lnTo>
                  <a:lnTo>
                    <a:pt x="6222" y="3840"/>
                  </a:lnTo>
                  <a:lnTo>
                    <a:pt x="6162" y="3836"/>
                  </a:lnTo>
                  <a:lnTo>
                    <a:pt x="6087" y="3832"/>
                  </a:lnTo>
                  <a:lnTo>
                    <a:pt x="6053" y="3832"/>
                  </a:lnTo>
                  <a:lnTo>
                    <a:pt x="5907" y="3720"/>
                  </a:lnTo>
                  <a:lnTo>
                    <a:pt x="5886" y="3681"/>
                  </a:lnTo>
                  <a:lnTo>
                    <a:pt x="5776" y="3611"/>
                  </a:lnTo>
                  <a:lnTo>
                    <a:pt x="5766" y="3523"/>
                  </a:lnTo>
                  <a:lnTo>
                    <a:pt x="5766" y="3460"/>
                  </a:lnTo>
                  <a:lnTo>
                    <a:pt x="5702" y="3439"/>
                  </a:lnTo>
                  <a:lnTo>
                    <a:pt x="5612" y="3493"/>
                  </a:lnTo>
                  <a:lnTo>
                    <a:pt x="5539" y="3456"/>
                  </a:lnTo>
                  <a:lnTo>
                    <a:pt x="5432" y="3447"/>
                  </a:lnTo>
                  <a:lnTo>
                    <a:pt x="5331" y="3475"/>
                  </a:lnTo>
                  <a:lnTo>
                    <a:pt x="5278" y="3463"/>
                  </a:lnTo>
                  <a:lnTo>
                    <a:pt x="5184" y="3469"/>
                  </a:lnTo>
                  <a:lnTo>
                    <a:pt x="5124" y="3553"/>
                  </a:lnTo>
                  <a:lnTo>
                    <a:pt x="4993" y="3583"/>
                  </a:lnTo>
                  <a:lnTo>
                    <a:pt x="4895" y="3668"/>
                  </a:lnTo>
                  <a:lnTo>
                    <a:pt x="4828" y="3675"/>
                  </a:lnTo>
                  <a:lnTo>
                    <a:pt x="4730" y="3578"/>
                  </a:lnTo>
                  <a:lnTo>
                    <a:pt x="4657" y="3568"/>
                  </a:lnTo>
                  <a:lnTo>
                    <a:pt x="4591" y="3596"/>
                  </a:lnTo>
                  <a:lnTo>
                    <a:pt x="4537" y="3576"/>
                  </a:lnTo>
                  <a:lnTo>
                    <a:pt x="4458" y="3460"/>
                  </a:lnTo>
                  <a:lnTo>
                    <a:pt x="4396" y="3445"/>
                  </a:lnTo>
                  <a:lnTo>
                    <a:pt x="4336" y="3377"/>
                  </a:lnTo>
                  <a:lnTo>
                    <a:pt x="4235" y="3349"/>
                  </a:lnTo>
                  <a:lnTo>
                    <a:pt x="4164" y="3391"/>
                  </a:lnTo>
                  <a:lnTo>
                    <a:pt x="4127" y="3431"/>
                  </a:lnTo>
                  <a:lnTo>
                    <a:pt x="4083" y="3421"/>
                  </a:lnTo>
                  <a:lnTo>
                    <a:pt x="4051" y="3404"/>
                  </a:lnTo>
                  <a:lnTo>
                    <a:pt x="4033" y="3371"/>
                  </a:lnTo>
                  <a:lnTo>
                    <a:pt x="4052" y="3338"/>
                  </a:lnTo>
                  <a:lnTo>
                    <a:pt x="4056" y="3313"/>
                  </a:lnTo>
                  <a:lnTo>
                    <a:pt x="4031" y="3292"/>
                  </a:lnTo>
                  <a:lnTo>
                    <a:pt x="3983" y="3292"/>
                  </a:lnTo>
                  <a:lnTo>
                    <a:pt x="3955" y="3268"/>
                  </a:lnTo>
                  <a:lnTo>
                    <a:pt x="3920" y="3229"/>
                  </a:lnTo>
                  <a:lnTo>
                    <a:pt x="3880" y="3193"/>
                  </a:lnTo>
                  <a:lnTo>
                    <a:pt x="3841" y="3177"/>
                  </a:lnTo>
                  <a:lnTo>
                    <a:pt x="3797" y="3169"/>
                  </a:lnTo>
                  <a:lnTo>
                    <a:pt x="3778" y="3143"/>
                  </a:lnTo>
                  <a:lnTo>
                    <a:pt x="3797" y="3106"/>
                  </a:lnTo>
                  <a:lnTo>
                    <a:pt x="3762" y="3075"/>
                  </a:lnTo>
                  <a:lnTo>
                    <a:pt x="3733" y="3045"/>
                  </a:lnTo>
                  <a:lnTo>
                    <a:pt x="3690" y="3033"/>
                  </a:lnTo>
                  <a:lnTo>
                    <a:pt x="3691" y="2963"/>
                  </a:lnTo>
                  <a:lnTo>
                    <a:pt x="3642" y="2938"/>
                  </a:lnTo>
                  <a:lnTo>
                    <a:pt x="3662" y="2906"/>
                  </a:lnTo>
                  <a:lnTo>
                    <a:pt x="3669" y="2880"/>
                  </a:lnTo>
                  <a:lnTo>
                    <a:pt x="3620" y="2844"/>
                  </a:lnTo>
                  <a:lnTo>
                    <a:pt x="3557" y="2797"/>
                  </a:lnTo>
                  <a:lnTo>
                    <a:pt x="3523" y="2763"/>
                  </a:lnTo>
                  <a:lnTo>
                    <a:pt x="3486" y="2712"/>
                  </a:lnTo>
                  <a:lnTo>
                    <a:pt x="3448" y="2674"/>
                  </a:lnTo>
                  <a:lnTo>
                    <a:pt x="3395" y="2624"/>
                  </a:lnTo>
                  <a:lnTo>
                    <a:pt x="3358" y="2554"/>
                  </a:lnTo>
                  <a:lnTo>
                    <a:pt x="3329" y="2490"/>
                  </a:lnTo>
                  <a:lnTo>
                    <a:pt x="3289" y="2452"/>
                  </a:lnTo>
                  <a:lnTo>
                    <a:pt x="3252" y="2435"/>
                  </a:lnTo>
                  <a:lnTo>
                    <a:pt x="3216" y="2436"/>
                  </a:lnTo>
                  <a:lnTo>
                    <a:pt x="3214" y="2336"/>
                  </a:lnTo>
                  <a:lnTo>
                    <a:pt x="3183" y="2315"/>
                  </a:lnTo>
                  <a:lnTo>
                    <a:pt x="3131" y="2316"/>
                  </a:lnTo>
                  <a:lnTo>
                    <a:pt x="3130" y="2251"/>
                  </a:lnTo>
                  <a:lnTo>
                    <a:pt x="3067" y="2254"/>
                  </a:lnTo>
                  <a:lnTo>
                    <a:pt x="3020" y="2261"/>
                  </a:lnTo>
                  <a:lnTo>
                    <a:pt x="2964" y="2296"/>
                  </a:lnTo>
                  <a:lnTo>
                    <a:pt x="2925" y="2329"/>
                  </a:lnTo>
                  <a:lnTo>
                    <a:pt x="2885" y="2375"/>
                  </a:lnTo>
                  <a:lnTo>
                    <a:pt x="2833" y="2401"/>
                  </a:lnTo>
                  <a:lnTo>
                    <a:pt x="2788" y="2416"/>
                  </a:lnTo>
                  <a:lnTo>
                    <a:pt x="2727" y="2401"/>
                  </a:lnTo>
                  <a:lnTo>
                    <a:pt x="2664" y="2409"/>
                  </a:lnTo>
                  <a:lnTo>
                    <a:pt x="2629" y="2411"/>
                  </a:lnTo>
                  <a:lnTo>
                    <a:pt x="2583" y="2375"/>
                  </a:lnTo>
                  <a:lnTo>
                    <a:pt x="2528" y="2334"/>
                  </a:lnTo>
                  <a:lnTo>
                    <a:pt x="2417" y="2330"/>
                  </a:lnTo>
                  <a:lnTo>
                    <a:pt x="2388" y="2358"/>
                  </a:lnTo>
                  <a:lnTo>
                    <a:pt x="2354" y="2369"/>
                  </a:lnTo>
                  <a:lnTo>
                    <a:pt x="2313" y="2367"/>
                  </a:lnTo>
                  <a:lnTo>
                    <a:pt x="2290" y="2347"/>
                  </a:lnTo>
                  <a:lnTo>
                    <a:pt x="2266" y="2310"/>
                  </a:lnTo>
                  <a:lnTo>
                    <a:pt x="2223" y="2301"/>
                  </a:lnTo>
                  <a:lnTo>
                    <a:pt x="2178" y="2295"/>
                  </a:lnTo>
                  <a:lnTo>
                    <a:pt x="2140" y="2267"/>
                  </a:lnTo>
                  <a:lnTo>
                    <a:pt x="2092" y="2229"/>
                  </a:lnTo>
                  <a:lnTo>
                    <a:pt x="2049" y="2214"/>
                  </a:lnTo>
                  <a:lnTo>
                    <a:pt x="2004" y="2248"/>
                  </a:lnTo>
                  <a:lnTo>
                    <a:pt x="1975" y="2264"/>
                  </a:lnTo>
                  <a:lnTo>
                    <a:pt x="1962" y="2320"/>
                  </a:lnTo>
                  <a:lnTo>
                    <a:pt x="1920" y="2348"/>
                  </a:lnTo>
                  <a:lnTo>
                    <a:pt x="1886" y="2375"/>
                  </a:lnTo>
                  <a:lnTo>
                    <a:pt x="1878" y="2439"/>
                  </a:lnTo>
                  <a:lnTo>
                    <a:pt x="1838" y="2476"/>
                  </a:lnTo>
                  <a:lnTo>
                    <a:pt x="1797" y="2514"/>
                  </a:lnTo>
                  <a:lnTo>
                    <a:pt x="1764" y="2531"/>
                  </a:lnTo>
                  <a:lnTo>
                    <a:pt x="1730" y="2511"/>
                  </a:lnTo>
                  <a:lnTo>
                    <a:pt x="1689" y="2487"/>
                  </a:lnTo>
                  <a:lnTo>
                    <a:pt x="1637" y="2483"/>
                  </a:lnTo>
                  <a:lnTo>
                    <a:pt x="1598" y="2480"/>
                  </a:lnTo>
                  <a:lnTo>
                    <a:pt x="1567" y="2492"/>
                  </a:lnTo>
                  <a:lnTo>
                    <a:pt x="1540" y="2469"/>
                  </a:lnTo>
                  <a:lnTo>
                    <a:pt x="1542" y="2424"/>
                  </a:lnTo>
                  <a:lnTo>
                    <a:pt x="1544" y="2398"/>
                  </a:lnTo>
                  <a:lnTo>
                    <a:pt x="1566" y="2378"/>
                  </a:lnTo>
                  <a:lnTo>
                    <a:pt x="1566" y="2349"/>
                  </a:lnTo>
                  <a:lnTo>
                    <a:pt x="1531" y="2326"/>
                  </a:lnTo>
                  <a:lnTo>
                    <a:pt x="1530" y="2299"/>
                  </a:lnTo>
                  <a:lnTo>
                    <a:pt x="1577" y="2276"/>
                  </a:lnTo>
                  <a:lnTo>
                    <a:pt x="1543" y="2242"/>
                  </a:lnTo>
                  <a:lnTo>
                    <a:pt x="1544" y="2185"/>
                  </a:lnTo>
                  <a:lnTo>
                    <a:pt x="1534" y="2145"/>
                  </a:lnTo>
                  <a:lnTo>
                    <a:pt x="1487" y="2134"/>
                  </a:lnTo>
                  <a:lnTo>
                    <a:pt x="1450" y="2145"/>
                  </a:lnTo>
                  <a:lnTo>
                    <a:pt x="1418" y="2186"/>
                  </a:lnTo>
                  <a:lnTo>
                    <a:pt x="1377" y="2234"/>
                  </a:lnTo>
                  <a:lnTo>
                    <a:pt x="1346" y="2263"/>
                  </a:lnTo>
                  <a:lnTo>
                    <a:pt x="1310" y="2254"/>
                  </a:lnTo>
                  <a:lnTo>
                    <a:pt x="1279" y="2259"/>
                  </a:lnTo>
                  <a:lnTo>
                    <a:pt x="1249" y="2287"/>
                  </a:lnTo>
                  <a:lnTo>
                    <a:pt x="1204" y="2330"/>
                  </a:lnTo>
                  <a:lnTo>
                    <a:pt x="1163" y="2373"/>
                  </a:lnTo>
                  <a:lnTo>
                    <a:pt x="1136" y="2394"/>
                  </a:lnTo>
                  <a:lnTo>
                    <a:pt x="1108" y="2388"/>
                  </a:lnTo>
                  <a:lnTo>
                    <a:pt x="1077" y="2358"/>
                  </a:lnTo>
                  <a:lnTo>
                    <a:pt x="1041" y="2333"/>
                  </a:lnTo>
                  <a:lnTo>
                    <a:pt x="980" y="2324"/>
                  </a:lnTo>
                  <a:lnTo>
                    <a:pt x="925" y="2315"/>
                  </a:lnTo>
                  <a:lnTo>
                    <a:pt x="879" y="2303"/>
                  </a:lnTo>
                  <a:lnTo>
                    <a:pt x="808" y="2319"/>
                  </a:lnTo>
                  <a:lnTo>
                    <a:pt x="744" y="2326"/>
                  </a:lnTo>
                  <a:lnTo>
                    <a:pt x="678" y="2325"/>
                  </a:lnTo>
                  <a:lnTo>
                    <a:pt x="623" y="2307"/>
                  </a:lnTo>
                  <a:lnTo>
                    <a:pt x="532" y="2318"/>
                  </a:lnTo>
                  <a:lnTo>
                    <a:pt x="528" y="2249"/>
                  </a:lnTo>
                  <a:lnTo>
                    <a:pt x="525" y="2185"/>
                  </a:lnTo>
                  <a:cubicBezTo>
                    <a:pt x="525" y="2185"/>
                    <a:pt x="494" y="2142"/>
                    <a:pt x="494" y="2137"/>
                  </a:cubicBezTo>
                  <a:cubicBezTo>
                    <a:pt x="494" y="2131"/>
                    <a:pt x="496" y="2083"/>
                    <a:pt x="496" y="2083"/>
                  </a:cubicBezTo>
                  <a:lnTo>
                    <a:pt x="523" y="2042"/>
                  </a:lnTo>
                  <a:lnTo>
                    <a:pt x="523" y="1991"/>
                  </a:lnTo>
                  <a:lnTo>
                    <a:pt x="475" y="1965"/>
                  </a:lnTo>
                  <a:lnTo>
                    <a:pt x="420" y="1966"/>
                  </a:lnTo>
                  <a:lnTo>
                    <a:pt x="378" y="1944"/>
                  </a:lnTo>
                  <a:lnTo>
                    <a:pt x="341" y="1975"/>
                  </a:lnTo>
                  <a:lnTo>
                    <a:pt x="287" y="1959"/>
                  </a:lnTo>
                  <a:lnTo>
                    <a:pt x="293" y="1891"/>
                  </a:lnTo>
                  <a:lnTo>
                    <a:pt x="257" y="1839"/>
                  </a:lnTo>
                  <a:lnTo>
                    <a:pt x="200" y="1800"/>
                  </a:lnTo>
                  <a:lnTo>
                    <a:pt x="117" y="1798"/>
                  </a:lnTo>
                  <a:lnTo>
                    <a:pt x="88" y="1768"/>
                  </a:lnTo>
                  <a:lnTo>
                    <a:pt x="51" y="1732"/>
                  </a:lnTo>
                  <a:lnTo>
                    <a:pt x="54" y="1679"/>
                  </a:lnTo>
                  <a:lnTo>
                    <a:pt x="50" y="1623"/>
                  </a:lnTo>
                  <a:lnTo>
                    <a:pt x="34" y="1592"/>
                  </a:lnTo>
                  <a:lnTo>
                    <a:pt x="4" y="1559"/>
                  </a:lnTo>
                  <a:close/>
                </a:path>
              </a:pathLst>
            </a:custGeom>
            <a:solidFill>
              <a:schemeClr val="accent2"/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grpSp>
          <p:nvGrpSpPr>
            <p:cNvPr id="5" name="Group 99"/>
            <p:cNvGrpSpPr/>
            <p:nvPr>
              <p:custDataLst>
                <p:tags r:id="rId1"/>
              </p:custDataLst>
            </p:nvPr>
          </p:nvGrpSpPr>
          <p:grpSpPr>
            <a:xfrm>
              <a:off x="1168223" y="819456"/>
              <a:ext cx="1259444" cy="931346"/>
              <a:chOff x="3465667" y="1170448"/>
              <a:chExt cx="1426933" cy="1307915"/>
            </a:xfrm>
            <a:solidFill>
              <a:schemeClr val="accent6"/>
            </a:solidFill>
          </p:grpSpPr>
          <p:sp>
            <p:nvSpPr>
              <p:cNvPr id="55" name="Freeform 142"/>
              <p:cNvSpPr>
                <a:spLocks/>
              </p:cNvSpPr>
              <p:nvPr/>
            </p:nvSpPr>
            <p:spPr bwMode="auto">
              <a:xfrm>
                <a:off x="3465667" y="1204633"/>
                <a:ext cx="1426933" cy="1273730"/>
              </a:xfrm>
              <a:custGeom>
                <a:avLst/>
                <a:gdLst>
                  <a:gd name="T0" fmla="*/ 4657 w 5119"/>
                  <a:gd name="T1" fmla="*/ 550 h 4564"/>
                  <a:gd name="T2" fmla="*/ 4390 w 5119"/>
                  <a:gd name="T3" fmla="*/ 260 h 4564"/>
                  <a:gd name="T4" fmla="*/ 4154 w 5119"/>
                  <a:gd name="T5" fmla="*/ 111 h 4564"/>
                  <a:gd name="T6" fmla="*/ 3940 w 5119"/>
                  <a:gd name="T7" fmla="*/ 35 h 4564"/>
                  <a:gd name="T8" fmla="*/ 3899 w 5119"/>
                  <a:gd name="T9" fmla="*/ 137 h 4564"/>
                  <a:gd name="T10" fmla="*/ 3806 w 5119"/>
                  <a:gd name="T11" fmla="*/ 320 h 4564"/>
                  <a:gd name="T12" fmla="*/ 4012 w 5119"/>
                  <a:gd name="T13" fmla="*/ 280 h 4564"/>
                  <a:gd name="T14" fmla="*/ 3975 w 5119"/>
                  <a:gd name="T15" fmla="*/ 379 h 4564"/>
                  <a:gd name="T16" fmla="*/ 3800 w 5119"/>
                  <a:gd name="T17" fmla="*/ 417 h 4564"/>
                  <a:gd name="T18" fmla="*/ 3750 w 5119"/>
                  <a:gd name="T19" fmla="*/ 509 h 4564"/>
                  <a:gd name="T20" fmla="*/ 3605 w 5119"/>
                  <a:gd name="T21" fmla="*/ 594 h 4564"/>
                  <a:gd name="T22" fmla="*/ 3417 w 5119"/>
                  <a:gd name="T23" fmla="*/ 547 h 4564"/>
                  <a:gd name="T24" fmla="*/ 3210 w 5119"/>
                  <a:gd name="T25" fmla="*/ 538 h 4564"/>
                  <a:gd name="T26" fmla="*/ 2896 w 5119"/>
                  <a:gd name="T27" fmla="*/ 970 h 4564"/>
                  <a:gd name="T28" fmla="*/ 2557 w 5119"/>
                  <a:gd name="T29" fmla="*/ 1022 h 4564"/>
                  <a:gd name="T30" fmla="*/ 2199 w 5119"/>
                  <a:gd name="T31" fmla="*/ 1071 h 4564"/>
                  <a:gd name="T32" fmla="*/ 1949 w 5119"/>
                  <a:gd name="T33" fmla="*/ 1163 h 4564"/>
                  <a:gd name="T34" fmla="*/ 1612 w 5119"/>
                  <a:gd name="T35" fmla="*/ 1314 h 4564"/>
                  <a:gd name="T36" fmla="*/ 1391 w 5119"/>
                  <a:gd name="T37" fmla="*/ 1504 h 4564"/>
                  <a:gd name="T38" fmla="*/ 1420 w 5119"/>
                  <a:gd name="T39" fmla="*/ 1679 h 4564"/>
                  <a:gd name="T40" fmla="*/ 1376 w 5119"/>
                  <a:gd name="T41" fmla="*/ 1362 h 4564"/>
                  <a:gd name="T42" fmla="*/ 1046 w 5119"/>
                  <a:gd name="T43" fmla="*/ 1459 h 4564"/>
                  <a:gd name="T44" fmla="*/ 672 w 5119"/>
                  <a:gd name="T45" fmla="*/ 1728 h 4564"/>
                  <a:gd name="T46" fmla="*/ 316 w 5119"/>
                  <a:gd name="T47" fmla="*/ 1871 h 4564"/>
                  <a:gd name="T48" fmla="*/ 8 w 5119"/>
                  <a:gd name="T49" fmla="*/ 2161 h 4564"/>
                  <a:gd name="T50" fmla="*/ 192 w 5119"/>
                  <a:gd name="T51" fmla="*/ 2441 h 4564"/>
                  <a:gd name="T52" fmla="*/ 264 w 5119"/>
                  <a:gd name="T53" fmla="*/ 2752 h 4564"/>
                  <a:gd name="T54" fmla="*/ 159 w 5119"/>
                  <a:gd name="T55" fmla="*/ 3044 h 4564"/>
                  <a:gd name="T56" fmla="*/ 366 w 5119"/>
                  <a:gd name="T57" fmla="*/ 3374 h 4564"/>
                  <a:gd name="T58" fmla="*/ 552 w 5119"/>
                  <a:gd name="T59" fmla="*/ 3588 h 4564"/>
                  <a:gd name="T60" fmla="*/ 835 w 5119"/>
                  <a:gd name="T61" fmla="*/ 3447 h 4564"/>
                  <a:gd name="T62" fmla="*/ 1204 w 5119"/>
                  <a:gd name="T63" fmla="*/ 3318 h 4564"/>
                  <a:gd name="T64" fmla="*/ 1278 w 5119"/>
                  <a:gd name="T65" fmla="*/ 3561 h 4564"/>
                  <a:gd name="T66" fmla="*/ 1222 w 5119"/>
                  <a:gd name="T67" fmla="*/ 3801 h 4564"/>
                  <a:gd name="T68" fmla="*/ 1396 w 5119"/>
                  <a:gd name="T69" fmla="*/ 3958 h 4564"/>
                  <a:gd name="T70" fmla="*/ 1510 w 5119"/>
                  <a:gd name="T71" fmla="*/ 4186 h 4564"/>
                  <a:gd name="T72" fmla="*/ 1438 w 5119"/>
                  <a:gd name="T73" fmla="*/ 4390 h 4564"/>
                  <a:gd name="T74" fmla="*/ 1715 w 5119"/>
                  <a:gd name="T75" fmla="*/ 4479 h 4564"/>
                  <a:gd name="T76" fmla="*/ 2032 w 5119"/>
                  <a:gd name="T77" fmla="*/ 4541 h 4564"/>
                  <a:gd name="T78" fmla="*/ 2023 w 5119"/>
                  <a:gd name="T79" fmla="*/ 4428 h 4564"/>
                  <a:gd name="T80" fmla="*/ 2236 w 5119"/>
                  <a:gd name="T81" fmla="*/ 4274 h 4564"/>
                  <a:gd name="T82" fmla="*/ 2334 w 5119"/>
                  <a:gd name="T83" fmla="*/ 3968 h 4564"/>
                  <a:gd name="T84" fmla="*/ 2270 w 5119"/>
                  <a:gd name="T85" fmla="*/ 3743 h 4564"/>
                  <a:gd name="T86" fmla="*/ 2627 w 5119"/>
                  <a:gd name="T87" fmla="*/ 3473 h 4564"/>
                  <a:gd name="T88" fmla="*/ 2992 w 5119"/>
                  <a:gd name="T89" fmla="*/ 3455 h 4564"/>
                  <a:gd name="T90" fmla="*/ 3464 w 5119"/>
                  <a:gd name="T91" fmla="*/ 3403 h 4564"/>
                  <a:gd name="T92" fmla="*/ 3717 w 5119"/>
                  <a:gd name="T93" fmla="*/ 3103 h 4564"/>
                  <a:gd name="T94" fmla="*/ 4197 w 5119"/>
                  <a:gd name="T95" fmla="*/ 3151 h 4564"/>
                  <a:gd name="T96" fmla="*/ 4530 w 5119"/>
                  <a:gd name="T97" fmla="*/ 3080 h 4564"/>
                  <a:gd name="T98" fmla="*/ 4803 w 5119"/>
                  <a:gd name="T99" fmla="*/ 2750 h 4564"/>
                  <a:gd name="T100" fmla="*/ 5118 w 5119"/>
                  <a:gd name="T101" fmla="*/ 2602 h 4564"/>
                  <a:gd name="T102" fmla="*/ 4942 w 5119"/>
                  <a:gd name="T103" fmla="*/ 2214 h 4564"/>
                  <a:gd name="T104" fmla="*/ 4883 w 5119"/>
                  <a:gd name="T105" fmla="*/ 1974 h 4564"/>
                  <a:gd name="T106" fmla="*/ 5030 w 5119"/>
                  <a:gd name="T107" fmla="*/ 1757 h 4564"/>
                  <a:gd name="T108" fmla="*/ 4826 w 5119"/>
                  <a:gd name="T109" fmla="*/ 1535 h 4564"/>
                  <a:gd name="T110" fmla="*/ 4792 w 5119"/>
                  <a:gd name="T111" fmla="*/ 1288 h 4564"/>
                  <a:gd name="T112" fmla="*/ 4897 w 5119"/>
                  <a:gd name="T113" fmla="*/ 1017 h 4564"/>
                  <a:gd name="T114" fmla="*/ 4873 w 5119"/>
                  <a:gd name="T115" fmla="*/ 720 h 4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19" h="4564">
                    <a:moveTo>
                      <a:pt x="4892" y="669"/>
                    </a:moveTo>
                    <a:lnTo>
                      <a:pt x="4866" y="629"/>
                    </a:lnTo>
                    <a:lnTo>
                      <a:pt x="4837" y="591"/>
                    </a:lnTo>
                    <a:lnTo>
                      <a:pt x="4805" y="568"/>
                    </a:lnTo>
                    <a:lnTo>
                      <a:pt x="4770" y="550"/>
                    </a:lnTo>
                    <a:lnTo>
                      <a:pt x="4736" y="533"/>
                    </a:lnTo>
                    <a:lnTo>
                      <a:pt x="4702" y="539"/>
                    </a:lnTo>
                    <a:lnTo>
                      <a:pt x="4657" y="550"/>
                    </a:lnTo>
                    <a:lnTo>
                      <a:pt x="4611" y="539"/>
                    </a:lnTo>
                    <a:lnTo>
                      <a:pt x="4566" y="516"/>
                    </a:lnTo>
                    <a:lnTo>
                      <a:pt x="4523" y="495"/>
                    </a:lnTo>
                    <a:lnTo>
                      <a:pt x="4495" y="460"/>
                    </a:lnTo>
                    <a:lnTo>
                      <a:pt x="4461" y="421"/>
                    </a:lnTo>
                    <a:lnTo>
                      <a:pt x="4448" y="359"/>
                    </a:lnTo>
                    <a:lnTo>
                      <a:pt x="4424" y="305"/>
                    </a:lnTo>
                    <a:lnTo>
                      <a:pt x="4390" y="260"/>
                    </a:lnTo>
                    <a:lnTo>
                      <a:pt x="4356" y="237"/>
                    </a:lnTo>
                    <a:lnTo>
                      <a:pt x="4320" y="232"/>
                    </a:lnTo>
                    <a:lnTo>
                      <a:pt x="4295" y="222"/>
                    </a:lnTo>
                    <a:lnTo>
                      <a:pt x="4285" y="182"/>
                    </a:lnTo>
                    <a:lnTo>
                      <a:pt x="4262" y="156"/>
                    </a:lnTo>
                    <a:lnTo>
                      <a:pt x="4216" y="131"/>
                    </a:lnTo>
                    <a:lnTo>
                      <a:pt x="4177" y="128"/>
                    </a:lnTo>
                    <a:lnTo>
                      <a:pt x="4154" y="111"/>
                    </a:lnTo>
                    <a:lnTo>
                      <a:pt x="4117" y="85"/>
                    </a:lnTo>
                    <a:lnTo>
                      <a:pt x="4075" y="80"/>
                    </a:lnTo>
                    <a:lnTo>
                      <a:pt x="4032" y="86"/>
                    </a:lnTo>
                    <a:lnTo>
                      <a:pt x="4023" y="56"/>
                    </a:lnTo>
                    <a:lnTo>
                      <a:pt x="4017" y="19"/>
                    </a:lnTo>
                    <a:lnTo>
                      <a:pt x="3969" y="5"/>
                    </a:lnTo>
                    <a:lnTo>
                      <a:pt x="3941" y="0"/>
                    </a:lnTo>
                    <a:lnTo>
                      <a:pt x="3940" y="35"/>
                    </a:lnTo>
                    <a:lnTo>
                      <a:pt x="3901" y="43"/>
                    </a:lnTo>
                    <a:lnTo>
                      <a:pt x="3878" y="71"/>
                    </a:lnTo>
                    <a:lnTo>
                      <a:pt x="3890" y="99"/>
                    </a:lnTo>
                    <a:lnTo>
                      <a:pt x="3928" y="101"/>
                    </a:lnTo>
                    <a:lnTo>
                      <a:pt x="3950" y="116"/>
                    </a:lnTo>
                    <a:lnTo>
                      <a:pt x="3949" y="138"/>
                    </a:lnTo>
                    <a:lnTo>
                      <a:pt x="3927" y="150"/>
                    </a:lnTo>
                    <a:lnTo>
                      <a:pt x="3899" y="137"/>
                    </a:lnTo>
                    <a:lnTo>
                      <a:pt x="3875" y="134"/>
                    </a:lnTo>
                    <a:lnTo>
                      <a:pt x="3847" y="141"/>
                    </a:lnTo>
                    <a:lnTo>
                      <a:pt x="3815" y="144"/>
                    </a:lnTo>
                    <a:lnTo>
                      <a:pt x="3787" y="155"/>
                    </a:lnTo>
                    <a:lnTo>
                      <a:pt x="3768" y="189"/>
                    </a:lnTo>
                    <a:lnTo>
                      <a:pt x="3766" y="242"/>
                    </a:lnTo>
                    <a:lnTo>
                      <a:pt x="3771" y="293"/>
                    </a:lnTo>
                    <a:lnTo>
                      <a:pt x="3806" y="320"/>
                    </a:lnTo>
                    <a:lnTo>
                      <a:pt x="3845" y="325"/>
                    </a:lnTo>
                    <a:lnTo>
                      <a:pt x="3883" y="314"/>
                    </a:lnTo>
                    <a:lnTo>
                      <a:pt x="3906" y="296"/>
                    </a:lnTo>
                    <a:lnTo>
                      <a:pt x="3925" y="307"/>
                    </a:lnTo>
                    <a:lnTo>
                      <a:pt x="3948" y="318"/>
                    </a:lnTo>
                    <a:lnTo>
                      <a:pt x="3976" y="311"/>
                    </a:lnTo>
                    <a:lnTo>
                      <a:pt x="3994" y="288"/>
                    </a:lnTo>
                    <a:lnTo>
                      <a:pt x="4012" y="280"/>
                    </a:lnTo>
                    <a:lnTo>
                      <a:pt x="4039" y="296"/>
                    </a:lnTo>
                    <a:lnTo>
                      <a:pt x="4047" y="330"/>
                    </a:lnTo>
                    <a:lnTo>
                      <a:pt x="4055" y="362"/>
                    </a:lnTo>
                    <a:lnTo>
                      <a:pt x="4055" y="383"/>
                    </a:lnTo>
                    <a:lnTo>
                      <a:pt x="4028" y="380"/>
                    </a:lnTo>
                    <a:lnTo>
                      <a:pt x="3988" y="343"/>
                    </a:lnTo>
                    <a:lnTo>
                      <a:pt x="3965" y="359"/>
                    </a:lnTo>
                    <a:lnTo>
                      <a:pt x="3975" y="379"/>
                    </a:lnTo>
                    <a:lnTo>
                      <a:pt x="3936" y="383"/>
                    </a:lnTo>
                    <a:lnTo>
                      <a:pt x="3885" y="379"/>
                    </a:lnTo>
                    <a:lnTo>
                      <a:pt x="3857" y="371"/>
                    </a:lnTo>
                    <a:lnTo>
                      <a:pt x="3835" y="358"/>
                    </a:lnTo>
                    <a:lnTo>
                      <a:pt x="3806" y="356"/>
                    </a:lnTo>
                    <a:lnTo>
                      <a:pt x="3781" y="368"/>
                    </a:lnTo>
                    <a:lnTo>
                      <a:pt x="3781" y="391"/>
                    </a:lnTo>
                    <a:lnTo>
                      <a:pt x="3800" y="417"/>
                    </a:lnTo>
                    <a:lnTo>
                      <a:pt x="3804" y="444"/>
                    </a:lnTo>
                    <a:lnTo>
                      <a:pt x="3775" y="446"/>
                    </a:lnTo>
                    <a:lnTo>
                      <a:pt x="3758" y="426"/>
                    </a:lnTo>
                    <a:lnTo>
                      <a:pt x="3732" y="450"/>
                    </a:lnTo>
                    <a:lnTo>
                      <a:pt x="3750" y="472"/>
                    </a:lnTo>
                    <a:lnTo>
                      <a:pt x="3784" y="479"/>
                    </a:lnTo>
                    <a:lnTo>
                      <a:pt x="3780" y="510"/>
                    </a:lnTo>
                    <a:lnTo>
                      <a:pt x="3750" y="509"/>
                    </a:lnTo>
                    <a:lnTo>
                      <a:pt x="3706" y="516"/>
                    </a:lnTo>
                    <a:lnTo>
                      <a:pt x="3690" y="533"/>
                    </a:lnTo>
                    <a:lnTo>
                      <a:pt x="3714" y="545"/>
                    </a:lnTo>
                    <a:lnTo>
                      <a:pt x="3727" y="565"/>
                    </a:lnTo>
                    <a:lnTo>
                      <a:pt x="3705" y="579"/>
                    </a:lnTo>
                    <a:lnTo>
                      <a:pt x="3659" y="563"/>
                    </a:lnTo>
                    <a:lnTo>
                      <a:pt x="3635" y="576"/>
                    </a:lnTo>
                    <a:lnTo>
                      <a:pt x="3605" y="594"/>
                    </a:lnTo>
                    <a:lnTo>
                      <a:pt x="3593" y="630"/>
                    </a:lnTo>
                    <a:lnTo>
                      <a:pt x="3572" y="659"/>
                    </a:lnTo>
                    <a:lnTo>
                      <a:pt x="3525" y="660"/>
                    </a:lnTo>
                    <a:lnTo>
                      <a:pt x="3477" y="642"/>
                    </a:lnTo>
                    <a:lnTo>
                      <a:pt x="3468" y="616"/>
                    </a:lnTo>
                    <a:lnTo>
                      <a:pt x="3473" y="585"/>
                    </a:lnTo>
                    <a:lnTo>
                      <a:pt x="3453" y="555"/>
                    </a:lnTo>
                    <a:lnTo>
                      <a:pt x="3417" y="547"/>
                    </a:lnTo>
                    <a:lnTo>
                      <a:pt x="3392" y="528"/>
                    </a:lnTo>
                    <a:lnTo>
                      <a:pt x="3417" y="503"/>
                    </a:lnTo>
                    <a:lnTo>
                      <a:pt x="3373" y="481"/>
                    </a:lnTo>
                    <a:lnTo>
                      <a:pt x="3347" y="446"/>
                    </a:lnTo>
                    <a:lnTo>
                      <a:pt x="3309" y="468"/>
                    </a:lnTo>
                    <a:lnTo>
                      <a:pt x="3275" y="500"/>
                    </a:lnTo>
                    <a:lnTo>
                      <a:pt x="3245" y="529"/>
                    </a:lnTo>
                    <a:lnTo>
                      <a:pt x="3210" y="538"/>
                    </a:lnTo>
                    <a:lnTo>
                      <a:pt x="3185" y="608"/>
                    </a:lnTo>
                    <a:lnTo>
                      <a:pt x="3131" y="696"/>
                    </a:lnTo>
                    <a:lnTo>
                      <a:pt x="3101" y="754"/>
                    </a:lnTo>
                    <a:lnTo>
                      <a:pt x="3060" y="798"/>
                    </a:lnTo>
                    <a:lnTo>
                      <a:pt x="3027" y="845"/>
                    </a:lnTo>
                    <a:lnTo>
                      <a:pt x="2972" y="897"/>
                    </a:lnTo>
                    <a:lnTo>
                      <a:pt x="2931" y="929"/>
                    </a:lnTo>
                    <a:lnTo>
                      <a:pt x="2896" y="970"/>
                    </a:lnTo>
                    <a:lnTo>
                      <a:pt x="2847" y="999"/>
                    </a:lnTo>
                    <a:lnTo>
                      <a:pt x="2787" y="1009"/>
                    </a:lnTo>
                    <a:lnTo>
                      <a:pt x="2725" y="1026"/>
                    </a:lnTo>
                    <a:lnTo>
                      <a:pt x="2683" y="1052"/>
                    </a:lnTo>
                    <a:lnTo>
                      <a:pt x="2646" y="1073"/>
                    </a:lnTo>
                    <a:lnTo>
                      <a:pt x="2611" y="1065"/>
                    </a:lnTo>
                    <a:lnTo>
                      <a:pt x="2586" y="1036"/>
                    </a:lnTo>
                    <a:lnTo>
                      <a:pt x="2557" y="1022"/>
                    </a:lnTo>
                    <a:lnTo>
                      <a:pt x="2525" y="1035"/>
                    </a:lnTo>
                    <a:lnTo>
                      <a:pt x="2492" y="1051"/>
                    </a:lnTo>
                    <a:lnTo>
                      <a:pt x="2430" y="1051"/>
                    </a:lnTo>
                    <a:lnTo>
                      <a:pt x="2381" y="1060"/>
                    </a:lnTo>
                    <a:lnTo>
                      <a:pt x="2328" y="1074"/>
                    </a:lnTo>
                    <a:lnTo>
                      <a:pt x="2285" y="1085"/>
                    </a:lnTo>
                    <a:lnTo>
                      <a:pt x="2233" y="1087"/>
                    </a:lnTo>
                    <a:lnTo>
                      <a:pt x="2199" y="1071"/>
                    </a:lnTo>
                    <a:lnTo>
                      <a:pt x="2171" y="1045"/>
                    </a:lnTo>
                    <a:lnTo>
                      <a:pt x="2140" y="1044"/>
                    </a:lnTo>
                    <a:lnTo>
                      <a:pt x="2110" y="1065"/>
                    </a:lnTo>
                    <a:lnTo>
                      <a:pt x="2091" y="1082"/>
                    </a:lnTo>
                    <a:lnTo>
                      <a:pt x="2044" y="1083"/>
                    </a:lnTo>
                    <a:lnTo>
                      <a:pt x="2016" y="1095"/>
                    </a:lnTo>
                    <a:lnTo>
                      <a:pt x="1990" y="1125"/>
                    </a:lnTo>
                    <a:lnTo>
                      <a:pt x="1949" y="1163"/>
                    </a:lnTo>
                    <a:lnTo>
                      <a:pt x="1906" y="1182"/>
                    </a:lnTo>
                    <a:lnTo>
                      <a:pt x="1884" y="1192"/>
                    </a:lnTo>
                    <a:lnTo>
                      <a:pt x="1850" y="1222"/>
                    </a:lnTo>
                    <a:lnTo>
                      <a:pt x="1811" y="1230"/>
                    </a:lnTo>
                    <a:lnTo>
                      <a:pt x="1784" y="1252"/>
                    </a:lnTo>
                    <a:lnTo>
                      <a:pt x="1738" y="1285"/>
                    </a:lnTo>
                    <a:lnTo>
                      <a:pt x="1674" y="1303"/>
                    </a:lnTo>
                    <a:lnTo>
                      <a:pt x="1612" y="1314"/>
                    </a:lnTo>
                    <a:lnTo>
                      <a:pt x="1573" y="1331"/>
                    </a:lnTo>
                    <a:lnTo>
                      <a:pt x="1530" y="1328"/>
                    </a:lnTo>
                    <a:lnTo>
                      <a:pt x="1492" y="1320"/>
                    </a:lnTo>
                    <a:lnTo>
                      <a:pt x="1459" y="1321"/>
                    </a:lnTo>
                    <a:lnTo>
                      <a:pt x="1431" y="1352"/>
                    </a:lnTo>
                    <a:lnTo>
                      <a:pt x="1424" y="1440"/>
                    </a:lnTo>
                    <a:lnTo>
                      <a:pt x="1408" y="1471"/>
                    </a:lnTo>
                    <a:lnTo>
                      <a:pt x="1391" y="1504"/>
                    </a:lnTo>
                    <a:lnTo>
                      <a:pt x="1387" y="1559"/>
                    </a:lnTo>
                    <a:lnTo>
                      <a:pt x="1398" y="1587"/>
                    </a:lnTo>
                    <a:lnTo>
                      <a:pt x="1431" y="1609"/>
                    </a:lnTo>
                    <a:lnTo>
                      <a:pt x="1444" y="1644"/>
                    </a:lnTo>
                    <a:lnTo>
                      <a:pt x="1451" y="1674"/>
                    </a:lnTo>
                    <a:lnTo>
                      <a:pt x="1477" y="1705"/>
                    </a:lnTo>
                    <a:lnTo>
                      <a:pt x="1451" y="1713"/>
                    </a:lnTo>
                    <a:lnTo>
                      <a:pt x="1420" y="1679"/>
                    </a:lnTo>
                    <a:lnTo>
                      <a:pt x="1405" y="1649"/>
                    </a:lnTo>
                    <a:lnTo>
                      <a:pt x="1379" y="1639"/>
                    </a:lnTo>
                    <a:lnTo>
                      <a:pt x="1352" y="1617"/>
                    </a:lnTo>
                    <a:lnTo>
                      <a:pt x="1333" y="1577"/>
                    </a:lnTo>
                    <a:lnTo>
                      <a:pt x="1339" y="1515"/>
                    </a:lnTo>
                    <a:lnTo>
                      <a:pt x="1362" y="1468"/>
                    </a:lnTo>
                    <a:lnTo>
                      <a:pt x="1378" y="1419"/>
                    </a:lnTo>
                    <a:lnTo>
                      <a:pt x="1376" y="1362"/>
                    </a:lnTo>
                    <a:lnTo>
                      <a:pt x="1350" y="1340"/>
                    </a:lnTo>
                    <a:lnTo>
                      <a:pt x="1315" y="1336"/>
                    </a:lnTo>
                    <a:lnTo>
                      <a:pt x="1270" y="1357"/>
                    </a:lnTo>
                    <a:lnTo>
                      <a:pt x="1230" y="1369"/>
                    </a:lnTo>
                    <a:lnTo>
                      <a:pt x="1185" y="1405"/>
                    </a:lnTo>
                    <a:lnTo>
                      <a:pt x="1119" y="1405"/>
                    </a:lnTo>
                    <a:lnTo>
                      <a:pt x="1082" y="1427"/>
                    </a:lnTo>
                    <a:lnTo>
                      <a:pt x="1046" y="1459"/>
                    </a:lnTo>
                    <a:lnTo>
                      <a:pt x="1012" y="1513"/>
                    </a:lnTo>
                    <a:lnTo>
                      <a:pt x="959" y="1577"/>
                    </a:lnTo>
                    <a:lnTo>
                      <a:pt x="887" y="1639"/>
                    </a:lnTo>
                    <a:lnTo>
                      <a:pt x="820" y="1685"/>
                    </a:lnTo>
                    <a:lnTo>
                      <a:pt x="765" y="1695"/>
                    </a:lnTo>
                    <a:lnTo>
                      <a:pt x="732" y="1694"/>
                    </a:lnTo>
                    <a:lnTo>
                      <a:pt x="705" y="1724"/>
                    </a:lnTo>
                    <a:lnTo>
                      <a:pt x="672" y="1728"/>
                    </a:lnTo>
                    <a:lnTo>
                      <a:pt x="652" y="1720"/>
                    </a:lnTo>
                    <a:lnTo>
                      <a:pt x="610" y="1747"/>
                    </a:lnTo>
                    <a:lnTo>
                      <a:pt x="582" y="1763"/>
                    </a:lnTo>
                    <a:lnTo>
                      <a:pt x="542" y="1750"/>
                    </a:lnTo>
                    <a:lnTo>
                      <a:pt x="495" y="1799"/>
                    </a:lnTo>
                    <a:lnTo>
                      <a:pt x="452" y="1834"/>
                    </a:lnTo>
                    <a:lnTo>
                      <a:pt x="395" y="1863"/>
                    </a:lnTo>
                    <a:lnTo>
                      <a:pt x="316" y="1871"/>
                    </a:lnTo>
                    <a:lnTo>
                      <a:pt x="226" y="1870"/>
                    </a:lnTo>
                    <a:lnTo>
                      <a:pt x="155" y="1858"/>
                    </a:lnTo>
                    <a:lnTo>
                      <a:pt x="115" y="1874"/>
                    </a:lnTo>
                    <a:lnTo>
                      <a:pt x="72" y="1918"/>
                    </a:lnTo>
                    <a:lnTo>
                      <a:pt x="39" y="1971"/>
                    </a:lnTo>
                    <a:lnTo>
                      <a:pt x="13" y="2020"/>
                    </a:lnTo>
                    <a:lnTo>
                      <a:pt x="3" y="2098"/>
                    </a:lnTo>
                    <a:lnTo>
                      <a:pt x="8" y="2161"/>
                    </a:lnTo>
                    <a:lnTo>
                      <a:pt x="10" y="2214"/>
                    </a:lnTo>
                    <a:lnTo>
                      <a:pt x="0" y="2256"/>
                    </a:lnTo>
                    <a:lnTo>
                      <a:pt x="0" y="2309"/>
                    </a:lnTo>
                    <a:lnTo>
                      <a:pt x="17" y="2357"/>
                    </a:lnTo>
                    <a:lnTo>
                      <a:pt x="49" y="2390"/>
                    </a:lnTo>
                    <a:lnTo>
                      <a:pt x="100" y="2393"/>
                    </a:lnTo>
                    <a:lnTo>
                      <a:pt x="153" y="2422"/>
                    </a:lnTo>
                    <a:lnTo>
                      <a:pt x="192" y="2441"/>
                    </a:lnTo>
                    <a:lnTo>
                      <a:pt x="229" y="2459"/>
                    </a:lnTo>
                    <a:lnTo>
                      <a:pt x="264" y="2499"/>
                    </a:lnTo>
                    <a:lnTo>
                      <a:pt x="286" y="2535"/>
                    </a:lnTo>
                    <a:lnTo>
                      <a:pt x="292" y="2578"/>
                    </a:lnTo>
                    <a:lnTo>
                      <a:pt x="315" y="2619"/>
                    </a:lnTo>
                    <a:lnTo>
                      <a:pt x="318" y="2666"/>
                    </a:lnTo>
                    <a:lnTo>
                      <a:pt x="289" y="2708"/>
                    </a:lnTo>
                    <a:lnTo>
                      <a:pt x="264" y="2752"/>
                    </a:lnTo>
                    <a:lnTo>
                      <a:pt x="260" y="2787"/>
                    </a:lnTo>
                    <a:lnTo>
                      <a:pt x="250" y="2831"/>
                    </a:lnTo>
                    <a:lnTo>
                      <a:pt x="213" y="2840"/>
                    </a:lnTo>
                    <a:lnTo>
                      <a:pt x="194" y="2848"/>
                    </a:lnTo>
                    <a:lnTo>
                      <a:pt x="176" y="2893"/>
                    </a:lnTo>
                    <a:lnTo>
                      <a:pt x="152" y="2940"/>
                    </a:lnTo>
                    <a:lnTo>
                      <a:pt x="113" y="2991"/>
                    </a:lnTo>
                    <a:lnTo>
                      <a:pt x="159" y="3044"/>
                    </a:lnTo>
                    <a:lnTo>
                      <a:pt x="207" y="3098"/>
                    </a:lnTo>
                    <a:lnTo>
                      <a:pt x="247" y="3137"/>
                    </a:lnTo>
                    <a:lnTo>
                      <a:pt x="286" y="3135"/>
                    </a:lnTo>
                    <a:lnTo>
                      <a:pt x="308" y="3148"/>
                    </a:lnTo>
                    <a:lnTo>
                      <a:pt x="348" y="3218"/>
                    </a:lnTo>
                    <a:lnTo>
                      <a:pt x="372" y="3279"/>
                    </a:lnTo>
                    <a:lnTo>
                      <a:pt x="370" y="3321"/>
                    </a:lnTo>
                    <a:lnTo>
                      <a:pt x="366" y="3374"/>
                    </a:lnTo>
                    <a:lnTo>
                      <a:pt x="372" y="3431"/>
                    </a:lnTo>
                    <a:lnTo>
                      <a:pt x="365" y="3474"/>
                    </a:lnTo>
                    <a:lnTo>
                      <a:pt x="397" y="3518"/>
                    </a:lnTo>
                    <a:lnTo>
                      <a:pt x="393" y="3563"/>
                    </a:lnTo>
                    <a:lnTo>
                      <a:pt x="437" y="3584"/>
                    </a:lnTo>
                    <a:lnTo>
                      <a:pt x="465" y="3633"/>
                    </a:lnTo>
                    <a:lnTo>
                      <a:pt x="512" y="3630"/>
                    </a:lnTo>
                    <a:lnTo>
                      <a:pt x="552" y="3588"/>
                    </a:lnTo>
                    <a:lnTo>
                      <a:pt x="600" y="3566"/>
                    </a:lnTo>
                    <a:lnTo>
                      <a:pt x="595" y="3514"/>
                    </a:lnTo>
                    <a:lnTo>
                      <a:pt x="627" y="3483"/>
                    </a:lnTo>
                    <a:lnTo>
                      <a:pt x="624" y="3441"/>
                    </a:lnTo>
                    <a:lnTo>
                      <a:pt x="664" y="3432"/>
                    </a:lnTo>
                    <a:lnTo>
                      <a:pt x="718" y="3458"/>
                    </a:lnTo>
                    <a:lnTo>
                      <a:pt x="776" y="3439"/>
                    </a:lnTo>
                    <a:lnTo>
                      <a:pt x="835" y="3447"/>
                    </a:lnTo>
                    <a:lnTo>
                      <a:pt x="884" y="3433"/>
                    </a:lnTo>
                    <a:lnTo>
                      <a:pt x="942" y="3398"/>
                    </a:lnTo>
                    <a:lnTo>
                      <a:pt x="985" y="3345"/>
                    </a:lnTo>
                    <a:lnTo>
                      <a:pt x="1028" y="3304"/>
                    </a:lnTo>
                    <a:lnTo>
                      <a:pt x="1070" y="3268"/>
                    </a:lnTo>
                    <a:lnTo>
                      <a:pt x="1107" y="3258"/>
                    </a:lnTo>
                    <a:lnTo>
                      <a:pt x="1153" y="3272"/>
                    </a:lnTo>
                    <a:lnTo>
                      <a:pt x="1204" y="3318"/>
                    </a:lnTo>
                    <a:lnTo>
                      <a:pt x="1232" y="3361"/>
                    </a:lnTo>
                    <a:lnTo>
                      <a:pt x="1207" y="3389"/>
                    </a:lnTo>
                    <a:lnTo>
                      <a:pt x="1167" y="3405"/>
                    </a:lnTo>
                    <a:cubicBezTo>
                      <a:pt x="1167" y="3405"/>
                      <a:pt x="1160" y="3430"/>
                      <a:pt x="1161" y="3438"/>
                    </a:cubicBezTo>
                    <a:cubicBezTo>
                      <a:pt x="1162" y="3446"/>
                      <a:pt x="1167" y="3504"/>
                      <a:pt x="1167" y="3504"/>
                    </a:cubicBezTo>
                    <a:lnTo>
                      <a:pt x="1189" y="3533"/>
                    </a:lnTo>
                    <a:lnTo>
                      <a:pt x="1229" y="3544"/>
                    </a:lnTo>
                    <a:lnTo>
                      <a:pt x="1278" y="3561"/>
                    </a:lnTo>
                    <a:lnTo>
                      <a:pt x="1327" y="3597"/>
                    </a:lnTo>
                    <a:lnTo>
                      <a:pt x="1347" y="3627"/>
                    </a:lnTo>
                    <a:lnTo>
                      <a:pt x="1345" y="3660"/>
                    </a:lnTo>
                    <a:lnTo>
                      <a:pt x="1315" y="3675"/>
                    </a:lnTo>
                    <a:lnTo>
                      <a:pt x="1286" y="3704"/>
                    </a:lnTo>
                    <a:lnTo>
                      <a:pt x="1266" y="3729"/>
                    </a:lnTo>
                    <a:lnTo>
                      <a:pt x="1259" y="3769"/>
                    </a:lnTo>
                    <a:lnTo>
                      <a:pt x="1222" y="3801"/>
                    </a:lnTo>
                    <a:lnTo>
                      <a:pt x="1197" y="3829"/>
                    </a:lnTo>
                    <a:lnTo>
                      <a:pt x="1182" y="3858"/>
                    </a:lnTo>
                    <a:lnTo>
                      <a:pt x="1259" y="3923"/>
                    </a:lnTo>
                    <a:lnTo>
                      <a:pt x="1312" y="3881"/>
                    </a:lnTo>
                    <a:lnTo>
                      <a:pt x="1356" y="3909"/>
                    </a:lnTo>
                    <a:lnTo>
                      <a:pt x="1346" y="3968"/>
                    </a:lnTo>
                    <a:lnTo>
                      <a:pt x="1369" y="3996"/>
                    </a:lnTo>
                    <a:lnTo>
                      <a:pt x="1396" y="3958"/>
                    </a:lnTo>
                    <a:lnTo>
                      <a:pt x="1452" y="3958"/>
                    </a:lnTo>
                    <a:lnTo>
                      <a:pt x="1494" y="4018"/>
                    </a:lnTo>
                    <a:lnTo>
                      <a:pt x="1541" y="4062"/>
                    </a:lnTo>
                    <a:lnTo>
                      <a:pt x="1609" y="4060"/>
                    </a:lnTo>
                    <a:lnTo>
                      <a:pt x="1609" y="4093"/>
                    </a:lnTo>
                    <a:lnTo>
                      <a:pt x="1577" y="4121"/>
                    </a:lnTo>
                    <a:lnTo>
                      <a:pt x="1570" y="4157"/>
                    </a:lnTo>
                    <a:lnTo>
                      <a:pt x="1510" y="4186"/>
                    </a:lnTo>
                    <a:lnTo>
                      <a:pt x="1528" y="4217"/>
                    </a:lnTo>
                    <a:lnTo>
                      <a:pt x="1525" y="4258"/>
                    </a:lnTo>
                    <a:lnTo>
                      <a:pt x="1491" y="4267"/>
                    </a:lnTo>
                    <a:lnTo>
                      <a:pt x="1461" y="4270"/>
                    </a:lnTo>
                    <a:lnTo>
                      <a:pt x="1452" y="4315"/>
                    </a:lnTo>
                    <a:lnTo>
                      <a:pt x="1452" y="4338"/>
                    </a:lnTo>
                    <a:lnTo>
                      <a:pt x="1469" y="4364"/>
                    </a:lnTo>
                    <a:lnTo>
                      <a:pt x="1438" y="4390"/>
                    </a:lnTo>
                    <a:lnTo>
                      <a:pt x="1454" y="4409"/>
                    </a:lnTo>
                    <a:lnTo>
                      <a:pt x="1481" y="4422"/>
                    </a:lnTo>
                    <a:lnTo>
                      <a:pt x="1489" y="4470"/>
                    </a:lnTo>
                    <a:lnTo>
                      <a:pt x="1537" y="4463"/>
                    </a:lnTo>
                    <a:lnTo>
                      <a:pt x="1578" y="4456"/>
                    </a:lnTo>
                    <a:lnTo>
                      <a:pt x="1626" y="4480"/>
                    </a:lnTo>
                    <a:lnTo>
                      <a:pt x="1660" y="4499"/>
                    </a:lnTo>
                    <a:lnTo>
                      <a:pt x="1715" y="4479"/>
                    </a:lnTo>
                    <a:lnTo>
                      <a:pt x="1769" y="4501"/>
                    </a:lnTo>
                    <a:lnTo>
                      <a:pt x="1830" y="4505"/>
                    </a:lnTo>
                    <a:lnTo>
                      <a:pt x="1872" y="4504"/>
                    </a:lnTo>
                    <a:lnTo>
                      <a:pt x="1921" y="4527"/>
                    </a:lnTo>
                    <a:lnTo>
                      <a:pt x="1964" y="4555"/>
                    </a:lnTo>
                    <a:lnTo>
                      <a:pt x="1990" y="4564"/>
                    </a:lnTo>
                    <a:lnTo>
                      <a:pt x="2020" y="4556"/>
                    </a:lnTo>
                    <a:lnTo>
                      <a:pt x="2032" y="4541"/>
                    </a:lnTo>
                    <a:lnTo>
                      <a:pt x="2064" y="4537"/>
                    </a:lnTo>
                    <a:lnTo>
                      <a:pt x="2064" y="4506"/>
                    </a:lnTo>
                    <a:lnTo>
                      <a:pt x="2014" y="4514"/>
                    </a:lnTo>
                    <a:lnTo>
                      <a:pt x="1974" y="4491"/>
                    </a:lnTo>
                    <a:lnTo>
                      <a:pt x="1937" y="4463"/>
                    </a:lnTo>
                    <a:lnTo>
                      <a:pt x="1936" y="4431"/>
                    </a:lnTo>
                    <a:lnTo>
                      <a:pt x="1971" y="4414"/>
                    </a:lnTo>
                    <a:lnTo>
                      <a:pt x="2023" y="4428"/>
                    </a:lnTo>
                    <a:lnTo>
                      <a:pt x="2051" y="4408"/>
                    </a:lnTo>
                    <a:lnTo>
                      <a:pt x="2021" y="4382"/>
                    </a:lnTo>
                    <a:lnTo>
                      <a:pt x="2056" y="4360"/>
                    </a:lnTo>
                    <a:lnTo>
                      <a:pt x="2097" y="4372"/>
                    </a:lnTo>
                    <a:lnTo>
                      <a:pt x="2140" y="4377"/>
                    </a:lnTo>
                    <a:lnTo>
                      <a:pt x="2180" y="4357"/>
                    </a:lnTo>
                    <a:lnTo>
                      <a:pt x="2228" y="4329"/>
                    </a:lnTo>
                    <a:lnTo>
                      <a:pt x="2236" y="4274"/>
                    </a:lnTo>
                    <a:lnTo>
                      <a:pt x="2253" y="4240"/>
                    </a:lnTo>
                    <a:lnTo>
                      <a:pt x="2277" y="4216"/>
                    </a:lnTo>
                    <a:lnTo>
                      <a:pt x="2274" y="4161"/>
                    </a:lnTo>
                    <a:lnTo>
                      <a:pt x="2280" y="4115"/>
                    </a:lnTo>
                    <a:lnTo>
                      <a:pt x="2313" y="4087"/>
                    </a:lnTo>
                    <a:lnTo>
                      <a:pt x="2341" y="4056"/>
                    </a:lnTo>
                    <a:lnTo>
                      <a:pt x="2337" y="4011"/>
                    </a:lnTo>
                    <a:lnTo>
                      <a:pt x="2334" y="3968"/>
                    </a:lnTo>
                    <a:lnTo>
                      <a:pt x="2358" y="3932"/>
                    </a:lnTo>
                    <a:lnTo>
                      <a:pt x="2395" y="3906"/>
                    </a:lnTo>
                    <a:lnTo>
                      <a:pt x="2413" y="3879"/>
                    </a:lnTo>
                    <a:lnTo>
                      <a:pt x="2408" y="3844"/>
                    </a:lnTo>
                    <a:lnTo>
                      <a:pt x="2368" y="3794"/>
                    </a:lnTo>
                    <a:lnTo>
                      <a:pt x="2330" y="3780"/>
                    </a:lnTo>
                    <a:lnTo>
                      <a:pt x="2289" y="3773"/>
                    </a:lnTo>
                    <a:lnTo>
                      <a:pt x="2270" y="3743"/>
                    </a:lnTo>
                    <a:lnTo>
                      <a:pt x="2260" y="3703"/>
                    </a:lnTo>
                    <a:lnTo>
                      <a:pt x="2277" y="3659"/>
                    </a:lnTo>
                    <a:lnTo>
                      <a:pt x="2341" y="3639"/>
                    </a:lnTo>
                    <a:lnTo>
                      <a:pt x="2397" y="3615"/>
                    </a:lnTo>
                    <a:lnTo>
                      <a:pt x="2450" y="3569"/>
                    </a:lnTo>
                    <a:lnTo>
                      <a:pt x="2492" y="3522"/>
                    </a:lnTo>
                    <a:lnTo>
                      <a:pt x="2569" y="3518"/>
                    </a:lnTo>
                    <a:lnTo>
                      <a:pt x="2627" y="3473"/>
                    </a:lnTo>
                    <a:lnTo>
                      <a:pt x="2698" y="3465"/>
                    </a:lnTo>
                    <a:lnTo>
                      <a:pt x="2718" y="3425"/>
                    </a:lnTo>
                    <a:lnTo>
                      <a:pt x="2763" y="3421"/>
                    </a:lnTo>
                    <a:lnTo>
                      <a:pt x="2798" y="3446"/>
                    </a:lnTo>
                    <a:lnTo>
                      <a:pt x="2837" y="3443"/>
                    </a:lnTo>
                    <a:lnTo>
                      <a:pt x="2899" y="3413"/>
                    </a:lnTo>
                    <a:lnTo>
                      <a:pt x="2963" y="3417"/>
                    </a:lnTo>
                    <a:lnTo>
                      <a:pt x="2992" y="3455"/>
                    </a:lnTo>
                    <a:lnTo>
                      <a:pt x="3031" y="3481"/>
                    </a:lnTo>
                    <a:lnTo>
                      <a:pt x="3097" y="3479"/>
                    </a:lnTo>
                    <a:lnTo>
                      <a:pt x="3169" y="3470"/>
                    </a:lnTo>
                    <a:lnTo>
                      <a:pt x="3311" y="3566"/>
                    </a:lnTo>
                    <a:lnTo>
                      <a:pt x="3369" y="3546"/>
                    </a:lnTo>
                    <a:lnTo>
                      <a:pt x="3414" y="3528"/>
                    </a:lnTo>
                    <a:lnTo>
                      <a:pt x="3437" y="3475"/>
                    </a:lnTo>
                    <a:lnTo>
                      <a:pt x="3464" y="3403"/>
                    </a:lnTo>
                    <a:lnTo>
                      <a:pt x="3544" y="3440"/>
                    </a:lnTo>
                    <a:lnTo>
                      <a:pt x="3570" y="3386"/>
                    </a:lnTo>
                    <a:lnTo>
                      <a:pt x="3605" y="3333"/>
                    </a:lnTo>
                    <a:lnTo>
                      <a:pt x="3623" y="3303"/>
                    </a:lnTo>
                    <a:lnTo>
                      <a:pt x="3624" y="3230"/>
                    </a:lnTo>
                    <a:lnTo>
                      <a:pt x="3662" y="3192"/>
                    </a:lnTo>
                    <a:lnTo>
                      <a:pt x="3706" y="3148"/>
                    </a:lnTo>
                    <a:lnTo>
                      <a:pt x="3717" y="3103"/>
                    </a:lnTo>
                    <a:lnTo>
                      <a:pt x="3773" y="3055"/>
                    </a:lnTo>
                    <a:lnTo>
                      <a:pt x="3824" y="3045"/>
                    </a:lnTo>
                    <a:lnTo>
                      <a:pt x="3889" y="3067"/>
                    </a:lnTo>
                    <a:lnTo>
                      <a:pt x="3934" y="3094"/>
                    </a:lnTo>
                    <a:lnTo>
                      <a:pt x="4032" y="3099"/>
                    </a:lnTo>
                    <a:lnTo>
                      <a:pt x="4096" y="3107"/>
                    </a:lnTo>
                    <a:lnTo>
                      <a:pt x="4129" y="3145"/>
                    </a:lnTo>
                    <a:lnTo>
                      <a:pt x="4197" y="3151"/>
                    </a:lnTo>
                    <a:lnTo>
                      <a:pt x="4261" y="3149"/>
                    </a:lnTo>
                    <a:lnTo>
                      <a:pt x="4297" y="3191"/>
                    </a:lnTo>
                    <a:lnTo>
                      <a:pt x="4330" y="3233"/>
                    </a:lnTo>
                    <a:lnTo>
                      <a:pt x="4343" y="3253"/>
                    </a:lnTo>
                    <a:lnTo>
                      <a:pt x="4389" y="3241"/>
                    </a:lnTo>
                    <a:lnTo>
                      <a:pt x="4439" y="3222"/>
                    </a:lnTo>
                    <a:lnTo>
                      <a:pt x="4491" y="3152"/>
                    </a:lnTo>
                    <a:lnTo>
                      <a:pt x="4530" y="3080"/>
                    </a:lnTo>
                    <a:lnTo>
                      <a:pt x="4555" y="3024"/>
                    </a:lnTo>
                    <a:lnTo>
                      <a:pt x="4607" y="2969"/>
                    </a:lnTo>
                    <a:lnTo>
                      <a:pt x="4650" y="2923"/>
                    </a:lnTo>
                    <a:lnTo>
                      <a:pt x="4706" y="2887"/>
                    </a:lnTo>
                    <a:lnTo>
                      <a:pt x="4711" y="2837"/>
                    </a:lnTo>
                    <a:lnTo>
                      <a:pt x="4722" y="2791"/>
                    </a:lnTo>
                    <a:lnTo>
                      <a:pt x="4757" y="2769"/>
                    </a:lnTo>
                    <a:cubicBezTo>
                      <a:pt x="4757" y="2769"/>
                      <a:pt x="4796" y="2750"/>
                      <a:pt x="4803" y="2750"/>
                    </a:cubicBezTo>
                    <a:cubicBezTo>
                      <a:pt x="4810" y="2750"/>
                      <a:pt x="4848" y="2715"/>
                      <a:pt x="4848" y="2715"/>
                    </a:cubicBezTo>
                    <a:lnTo>
                      <a:pt x="4883" y="2686"/>
                    </a:lnTo>
                    <a:lnTo>
                      <a:pt x="4945" y="2687"/>
                    </a:lnTo>
                    <a:lnTo>
                      <a:pt x="4991" y="2715"/>
                    </a:lnTo>
                    <a:lnTo>
                      <a:pt x="5040" y="2706"/>
                    </a:lnTo>
                    <a:lnTo>
                      <a:pt x="5085" y="2702"/>
                    </a:lnTo>
                    <a:lnTo>
                      <a:pt x="5115" y="2654"/>
                    </a:lnTo>
                    <a:lnTo>
                      <a:pt x="5118" y="2602"/>
                    </a:lnTo>
                    <a:lnTo>
                      <a:pt x="5119" y="2550"/>
                    </a:lnTo>
                    <a:lnTo>
                      <a:pt x="5099" y="2515"/>
                    </a:lnTo>
                    <a:lnTo>
                      <a:pt x="5059" y="2473"/>
                    </a:lnTo>
                    <a:lnTo>
                      <a:pt x="5022" y="2433"/>
                    </a:lnTo>
                    <a:lnTo>
                      <a:pt x="4986" y="2395"/>
                    </a:lnTo>
                    <a:lnTo>
                      <a:pt x="4975" y="2338"/>
                    </a:lnTo>
                    <a:lnTo>
                      <a:pt x="4961" y="2265"/>
                    </a:lnTo>
                    <a:lnTo>
                      <a:pt x="4942" y="2214"/>
                    </a:lnTo>
                    <a:lnTo>
                      <a:pt x="4917" y="2184"/>
                    </a:lnTo>
                    <a:lnTo>
                      <a:pt x="4897" y="2148"/>
                    </a:lnTo>
                    <a:lnTo>
                      <a:pt x="4885" y="2094"/>
                    </a:lnTo>
                    <a:lnTo>
                      <a:pt x="4866" y="2055"/>
                    </a:lnTo>
                    <a:lnTo>
                      <a:pt x="4828" y="2043"/>
                    </a:lnTo>
                    <a:lnTo>
                      <a:pt x="4809" y="2014"/>
                    </a:lnTo>
                    <a:lnTo>
                      <a:pt x="4834" y="1984"/>
                    </a:lnTo>
                    <a:lnTo>
                      <a:pt x="4883" y="1974"/>
                    </a:lnTo>
                    <a:lnTo>
                      <a:pt x="4947" y="1989"/>
                    </a:lnTo>
                    <a:lnTo>
                      <a:pt x="5001" y="1968"/>
                    </a:lnTo>
                    <a:lnTo>
                      <a:pt x="5039" y="1963"/>
                    </a:lnTo>
                    <a:lnTo>
                      <a:pt x="5055" y="1922"/>
                    </a:lnTo>
                    <a:lnTo>
                      <a:pt x="5070" y="1888"/>
                    </a:lnTo>
                    <a:lnTo>
                      <a:pt x="5071" y="1838"/>
                    </a:lnTo>
                    <a:lnTo>
                      <a:pt x="5057" y="1797"/>
                    </a:lnTo>
                    <a:lnTo>
                      <a:pt x="5030" y="1757"/>
                    </a:lnTo>
                    <a:lnTo>
                      <a:pt x="5036" y="1716"/>
                    </a:lnTo>
                    <a:lnTo>
                      <a:pt x="5037" y="1673"/>
                    </a:lnTo>
                    <a:lnTo>
                      <a:pt x="5010" y="1640"/>
                    </a:lnTo>
                    <a:lnTo>
                      <a:pt x="4981" y="1627"/>
                    </a:lnTo>
                    <a:lnTo>
                      <a:pt x="4934" y="1627"/>
                    </a:lnTo>
                    <a:lnTo>
                      <a:pt x="4893" y="1602"/>
                    </a:lnTo>
                    <a:lnTo>
                      <a:pt x="4857" y="1566"/>
                    </a:lnTo>
                    <a:lnTo>
                      <a:pt x="4826" y="1535"/>
                    </a:lnTo>
                    <a:lnTo>
                      <a:pt x="4801" y="1522"/>
                    </a:lnTo>
                    <a:lnTo>
                      <a:pt x="4796" y="1485"/>
                    </a:lnTo>
                    <a:lnTo>
                      <a:pt x="4778" y="1463"/>
                    </a:lnTo>
                    <a:lnTo>
                      <a:pt x="4752" y="1447"/>
                    </a:lnTo>
                    <a:lnTo>
                      <a:pt x="4754" y="1416"/>
                    </a:lnTo>
                    <a:lnTo>
                      <a:pt x="4777" y="1385"/>
                    </a:lnTo>
                    <a:lnTo>
                      <a:pt x="4793" y="1354"/>
                    </a:lnTo>
                    <a:lnTo>
                      <a:pt x="4792" y="1288"/>
                    </a:lnTo>
                    <a:lnTo>
                      <a:pt x="4786" y="1257"/>
                    </a:lnTo>
                    <a:lnTo>
                      <a:pt x="4760" y="1220"/>
                    </a:lnTo>
                    <a:lnTo>
                      <a:pt x="4760" y="1187"/>
                    </a:lnTo>
                    <a:lnTo>
                      <a:pt x="4777" y="1146"/>
                    </a:lnTo>
                    <a:lnTo>
                      <a:pt x="4802" y="1106"/>
                    </a:lnTo>
                    <a:lnTo>
                      <a:pt x="4840" y="1076"/>
                    </a:lnTo>
                    <a:lnTo>
                      <a:pt x="4877" y="1052"/>
                    </a:lnTo>
                    <a:lnTo>
                      <a:pt x="4897" y="1017"/>
                    </a:lnTo>
                    <a:lnTo>
                      <a:pt x="4900" y="968"/>
                    </a:lnTo>
                    <a:lnTo>
                      <a:pt x="4877" y="942"/>
                    </a:lnTo>
                    <a:lnTo>
                      <a:pt x="4872" y="912"/>
                    </a:lnTo>
                    <a:lnTo>
                      <a:pt x="4892" y="879"/>
                    </a:lnTo>
                    <a:lnTo>
                      <a:pt x="4898" y="846"/>
                    </a:lnTo>
                    <a:lnTo>
                      <a:pt x="4889" y="802"/>
                    </a:lnTo>
                    <a:lnTo>
                      <a:pt x="4873" y="761"/>
                    </a:lnTo>
                    <a:lnTo>
                      <a:pt x="4873" y="720"/>
                    </a:lnTo>
                    <a:lnTo>
                      <a:pt x="4892" y="669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6" name="Freeform 143"/>
              <p:cNvSpPr>
                <a:spLocks/>
              </p:cNvSpPr>
              <p:nvPr/>
            </p:nvSpPr>
            <p:spPr bwMode="auto">
              <a:xfrm>
                <a:off x="4539348" y="1185642"/>
                <a:ext cx="16460" cy="18992"/>
              </a:xfrm>
              <a:custGeom>
                <a:avLst/>
                <a:gdLst>
                  <a:gd name="T0" fmla="*/ 20 w 59"/>
                  <a:gd name="T1" fmla="*/ 0 h 70"/>
                  <a:gd name="T2" fmla="*/ 51 w 59"/>
                  <a:gd name="T3" fmla="*/ 10 h 70"/>
                  <a:gd name="T4" fmla="*/ 59 w 59"/>
                  <a:gd name="T5" fmla="*/ 40 h 70"/>
                  <a:gd name="T6" fmla="*/ 51 w 59"/>
                  <a:gd name="T7" fmla="*/ 70 h 70"/>
                  <a:gd name="T8" fmla="*/ 25 w 59"/>
                  <a:gd name="T9" fmla="*/ 64 h 70"/>
                  <a:gd name="T10" fmla="*/ 3 w 59"/>
                  <a:gd name="T11" fmla="*/ 43 h 70"/>
                  <a:gd name="T12" fmla="*/ 0 w 59"/>
                  <a:gd name="T13" fmla="*/ 14 h 70"/>
                  <a:gd name="T14" fmla="*/ 20 w 59"/>
                  <a:gd name="T15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70">
                    <a:moveTo>
                      <a:pt x="20" y="0"/>
                    </a:moveTo>
                    <a:lnTo>
                      <a:pt x="51" y="10"/>
                    </a:lnTo>
                    <a:lnTo>
                      <a:pt x="59" y="40"/>
                    </a:lnTo>
                    <a:lnTo>
                      <a:pt x="51" y="70"/>
                    </a:lnTo>
                    <a:lnTo>
                      <a:pt x="25" y="64"/>
                    </a:lnTo>
                    <a:lnTo>
                      <a:pt x="3" y="43"/>
                    </a:lnTo>
                    <a:lnTo>
                      <a:pt x="0" y="14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7" name="Freeform 144"/>
              <p:cNvSpPr>
                <a:spLocks/>
              </p:cNvSpPr>
              <p:nvPr/>
            </p:nvSpPr>
            <p:spPr bwMode="auto">
              <a:xfrm>
                <a:off x="4498832" y="1170448"/>
                <a:ext cx="40516" cy="63307"/>
              </a:xfrm>
              <a:custGeom>
                <a:avLst/>
                <a:gdLst>
                  <a:gd name="T0" fmla="*/ 0 w 143"/>
                  <a:gd name="T1" fmla="*/ 179 h 229"/>
                  <a:gd name="T2" fmla="*/ 8 w 143"/>
                  <a:gd name="T3" fmla="*/ 144 h 229"/>
                  <a:gd name="T4" fmla="*/ 16 w 143"/>
                  <a:gd name="T5" fmla="*/ 115 h 229"/>
                  <a:gd name="T6" fmla="*/ 14 w 143"/>
                  <a:gd name="T7" fmla="*/ 81 h 229"/>
                  <a:gd name="T8" fmla="*/ 8 w 143"/>
                  <a:gd name="T9" fmla="*/ 48 h 229"/>
                  <a:gd name="T10" fmla="*/ 10 w 143"/>
                  <a:gd name="T11" fmla="*/ 27 h 229"/>
                  <a:gd name="T12" fmla="*/ 38 w 143"/>
                  <a:gd name="T13" fmla="*/ 0 h 229"/>
                  <a:gd name="T14" fmla="*/ 65 w 143"/>
                  <a:gd name="T15" fmla="*/ 2 h 229"/>
                  <a:gd name="T16" fmla="*/ 98 w 143"/>
                  <a:gd name="T17" fmla="*/ 24 h 229"/>
                  <a:gd name="T18" fmla="*/ 120 w 143"/>
                  <a:gd name="T19" fmla="*/ 64 h 229"/>
                  <a:gd name="T20" fmla="*/ 138 w 143"/>
                  <a:gd name="T21" fmla="*/ 115 h 229"/>
                  <a:gd name="T22" fmla="*/ 143 w 143"/>
                  <a:gd name="T23" fmla="*/ 151 h 229"/>
                  <a:gd name="T24" fmla="*/ 131 w 143"/>
                  <a:gd name="T25" fmla="*/ 201 h 229"/>
                  <a:gd name="T26" fmla="*/ 117 w 143"/>
                  <a:gd name="T27" fmla="*/ 227 h 229"/>
                  <a:gd name="T28" fmla="*/ 80 w 143"/>
                  <a:gd name="T29" fmla="*/ 229 h 229"/>
                  <a:gd name="T30" fmla="*/ 36 w 143"/>
                  <a:gd name="T31" fmla="*/ 224 h 229"/>
                  <a:gd name="T32" fmla="*/ 10 w 143"/>
                  <a:gd name="T33" fmla="*/ 211 h 229"/>
                  <a:gd name="T34" fmla="*/ 0 w 143"/>
                  <a:gd name="T35" fmla="*/ 17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" h="229">
                    <a:moveTo>
                      <a:pt x="0" y="179"/>
                    </a:moveTo>
                    <a:lnTo>
                      <a:pt x="8" y="144"/>
                    </a:lnTo>
                    <a:lnTo>
                      <a:pt x="16" y="115"/>
                    </a:lnTo>
                    <a:lnTo>
                      <a:pt x="14" y="81"/>
                    </a:lnTo>
                    <a:lnTo>
                      <a:pt x="8" y="48"/>
                    </a:lnTo>
                    <a:lnTo>
                      <a:pt x="10" y="27"/>
                    </a:lnTo>
                    <a:lnTo>
                      <a:pt x="38" y="0"/>
                    </a:lnTo>
                    <a:lnTo>
                      <a:pt x="65" y="2"/>
                    </a:lnTo>
                    <a:lnTo>
                      <a:pt x="98" y="24"/>
                    </a:lnTo>
                    <a:lnTo>
                      <a:pt x="120" y="64"/>
                    </a:lnTo>
                    <a:lnTo>
                      <a:pt x="138" y="115"/>
                    </a:lnTo>
                    <a:lnTo>
                      <a:pt x="143" y="151"/>
                    </a:lnTo>
                    <a:lnTo>
                      <a:pt x="131" y="201"/>
                    </a:lnTo>
                    <a:lnTo>
                      <a:pt x="117" y="227"/>
                    </a:lnTo>
                    <a:lnTo>
                      <a:pt x="80" y="229"/>
                    </a:lnTo>
                    <a:lnTo>
                      <a:pt x="36" y="224"/>
                    </a:lnTo>
                    <a:lnTo>
                      <a:pt x="10" y="211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8" name="Freeform 145"/>
              <p:cNvSpPr>
                <a:spLocks/>
              </p:cNvSpPr>
              <p:nvPr/>
            </p:nvSpPr>
            <p:spPr bwMode="auto">
              <a:xfrm>
                <a:off x="4414001" y="1240085"/>
                <a:ext cx="92428" cy="115219"/>
              </a:xfrm>
              <a:custGeom>
                <a:avLst/>
                <a:gdLst>
                  <a:gd name="T0" fmla="*/ 267 w 336"/>
                  <a:gd name="T1" fmla="*/ 0 h 411"/>
                  <a:gd name="T2" fmla="*/ 292 w 336"/>
                  <a:gd name="T3" fmla="*/ 52 h 411"/>
                  <a:gd name="T4" fmla="*/ 321 w 336"/>
                  <a:gd name="T5" fmla="*/ 124 h 411"/>
                  <a:gd name="T6" fmla="*/ 333 w 336"/>
                  <a:gd name="T7" fmla="*/ 178 h 411"/>
                  <a:gd name="T8" fmla="*/ 336 w 336"/>
                  <a:gd name="T9" fmla="*/ 212 h 411"/>
                  <a:gd name="T10" fmla="*/ 317 w 336"/>
                  <a:gd name="T11" fmla="*/ 242 h 411"/>
                  <a:gd name="T12" fmla="*/ 307 w 336"/>
                  <a:gd name="T13" fmla="*/ 260 h 411"/>
                  <a:gd name="T14" fmla="*/ 325 w 336"/>
                  <a:gd name="T15" fmla="*/ 288 h 411"/>
                  <a:gd name="T16" fmla="*/ 303 w 336"/>
                  <a:gd name="T17" fmla="*/ 310 h 411"/>
                  <a:gd name="T18" fmla="*/ 279 w 336"/>
                  <a:gd name="T19" fmla="*/ 309 h 411"/>
                  <a:gd name="T20" fmla="*/ 273 w 336"/>
                  <a:gd name="T21" fmla="*/ 342 h 411"/>
                  <a:gd name="T22" fmla="*/ 274 w 336"/>
                  <a:gd name="T23" fmla="*/ 371 h 411"/>
                  <a:gd name="T24" fmla="*/ 245 w 336"/>
                  <a:gd name="T25" fmla="*/ 395 h 411"/>
                  <a:gd name="T26" fmla="*/ 215 w 336"/>
                  <a:gd name="T27" fmla="*/ 411 h 411"/>
                  <a:gd name="T28" fmla="*/ 187 w 336"/>
                  <a:gd name="T29" fmla="*/ 402 h 411"/>
                  <a:gd name="T30" fmla="*/ 203 w 336"/>
                  <a:gd name="T31" fmla="*/ 354 h 411"/>
                  <a:gd name="T32" fmla="*/ 168 w 336"/>
                  <a:gd name="T33" fmla="*/ 363 h 411"/>
                  <a:gd name="T34" fmla="*/ 147 w 336"/>
                  <a:gd name="T35" fmla="*/ 381 h 411"/>
                  <a:gd name="T36" fmla="*/ 128 w 336"/>
                  <a:gd name="T37" fmla="*/ 409 h 411"/>
                  <a:gd name="T38" fmla="*/ 95 w 336"/>
                  <a:gd name="T39" fmla="*/ 391 h 411"/>
                  <a:gd name="T40" fmla="*/ 65 w 336"/>
                  <a:gd name="T41" fmla="*/ 364 h 411"/>
                  <a:gd name="T42" fmla="*/ 106 w 336"/>
                  <a:gd name="T43" fmla="*/ 328 h 411"/>
                  <a:gd name="T44" fmla="*/ 130 w 336"/>
                  <a:gd name="T45" fmla="*/ 310 h 411"/>
                  <a:gd name="T46" fmla="*/ 75 w 336"/>
                  <a:gd name="T47" fmla="*/ 318 h 411"/>
                  <a:gd name="T48" fmla="*/ 40 w 336"/>
                  <a:gd name="T49" fmla="*/ 334 h 411"/>
                  <a:gd name="T50" fmla="*/ 11 w 336"/>
                  <a:gd name="T51" fmla="*/ 323 h 411"/>
                  <a:gd name="T52" fmla="*/ 0 w 336"/>
                  <a:gd name="T53" fmla="*/ 298 h 411"/>
                  <a:gd name="T54" fmla="*/ 35 w 336"/>
                  <a:gd name="T55" fmla="*/ 253 h 411"/>
                  <a:gd name="T56" fmla="*/ 75 w 336"/>
                  <a:gd name="T57" fmla="*/ 210 h 411"/>
                  <a:gd name="T58" fmla="*/ 108 w 336"/>
                  <a:gd name="T59" fmla="*/ 173 h 411"/>
                  <a:gd name="T60" fmla="*/ 139 w 336"/>
                  <a:gd name="T61" fmla="*/ 140 h 411"/>
                  <a:gd name="T62" fmla="*/ 174 w 336"/>
                  <a:gd name="T63" fmla="*/ 127 h 411"/>
                  <a:gd name="T64" fmla="*/ 192 w 336"/>
                  <a:gd name="T65" fmla="*/ 87 h 411"/>
                  <a:gd name="T66" fmla="*/ 208 w 336"/>
                  <a:gd name="T67" fmla="*/ 52 h 411"/>
                  <a:gd name="T68" fmla="*/ 236 w 336"/>
                  <a:gd name="T69" fmla="*/ 26 h 411"/>
                  <a:gd name="T70" fmla="*/ 267 w 336"/>
                  <a:gd name="T71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6" h="411">
                    <a:moveTo>
                      <a:pt x="267" y="0"/>
                    </a:moveTo>
                    <a:lnTo>
                      <a:pt x="292" y="52"/>
                    </a:lnTo>
                    <a:lnTo>
                      <a:pt x="321" y="124"/>
                    </a:lnTo>
                    <a:lnTo>
                      <a:pt x="333" y="178"/>
                    </a:lnTo>
                    <a:lnTo>
                      <a:pt x="336" y="212"/>
                    </a:lnTo>
                    <a:lnTo>
                      <a:pt x="317" y="242"/>
                    </a:lnTo>
                    <a:lnTo>
                      <a:pt x="307" y="260"/>
                    </a:lnTo>
                    <a:lnTo>
                      <a:pt x="325" y="288"/>
                    </a:lnTo>
                    <a:lnTo>
                      <a:pt x="303" y="310"/>
                    </a:lnTo>
                    <a:lnTo>
                      <a:pt x="279" y="309"/>
                    </a:lnTo>
                    <a:lnTo>
                      <a:pt x="273" y="342"/>
                    </a:lnTo>
                    <a:lnTo>
                      <a:pt x="274" y="371"/>
                    </a:lnTo>
                    <a:lnTo>
                      <a:pt x="245" y="395"/>
                    </a:lnTo>
                    <a:lnTo>
                      <a:pt x="215" y="411"/>
                    </a:lnTo>
                    <a:lnTo>
                      <a:pt x="187" y="402"/>
                    </a:lnTo>
                    <a:lnTo>
                      <a:pt x="203" y="354"/>
                    </a:lnTo>
                    <a:lnTo>
                      <a:pt x="168" y="363"/>
                    </a:lnTo>
                    <a:lnTo>
                      <a:pt x="147" y="381"/>
                    </a:lnTo>
                    <a:lnTo>
                      <a:pt x="128" y="409"/>
                    </a:lnTo>
                    <a:lnTo>
                      <a:pt x="95" y="391"/>
                    </a:lnTo>
                    <a:lnTo>
                      <a:pt x="65" y="364"/>
                    </a:lnTo>
                    <a:lnTo>
                      <a:pt x="106" y="328"/>
                    </a:lnTo>
                    <a:lnTo>
                      <a:pt x="130" y="310"/>
                    </a:lnTo>
                    <a:lnTo>
                      <a:pt x="75" y="318"/>
                    </a:lnTo>
                    <a:lnTo>
                      <a:pt x="40" y="334"/>
                    </a:lnTo>
                    <a:lnTo>
                      <a:pt x="11" y="323"/>
                    </a:lnTo>
                    <a:lnTo>
                      <a:pt x="0" y="298"/>
                    </a:lnTo>
                    <a:lnTo>
                      <a:pt x="35" y="253"/>
                    </a:lnTo>
                    <a:lnTo>
                      <a:pt x="75" y="210"/>
                    </a:lnTo>
                    <a:lnTo>
                      <a:pt x="108" y="173"/>
                    </a:lnTo>
                    <a:lnTo>
                      <a:pt x="139" y="140"/>
                    </a:lnTo>
                    <a:lnTo>
                      <a:pt x="174" y="127"/>
                    </a:lnTo>
                    <a:lnTo>
                      <a:pt x="192" y="87"/>
                    </a:lnTo>
                    <a:lnTo>
                      <a:pt x="208" y="52"/>
                    </a:lnTo>
                    <a:lnTo>
                      <a:pt x="236" y="26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</p:grpSp>
        <p:sp>
          <p:nvSpPr>
            <p:cNvPr id="12" name="Freeform 102"/>
            <p:cNvSpPr>
              <a:spLocks/>
            </p:cNvSpPr>
            <p:nvPr/>
          </p:nvSpPr>
          <p:spPr bwMode="auto">
            <a:xfrm>
              <a:off x="1716924" y="1521805"/>
              <a:ext cx="1158868" cy="629316"/>
            </a:xfrm>
            <a:custGeom>
              <a:avLst/>
              <a:gdLst>
                <a:gd name="T0" fmla="*/ 52 w 4712"/>
                <a:gd name="T1" fmla="*/ 702 h 3167"/>
                <a:gd name="T2" fmla="*/ 167 w 4712"/>
                <a:gd name="T3" fmla="*/ 493 h 3167"/>
                <a:gd name="T4" fmla="*/ 42 w 4712"/>
                <a:gd name="T5" fmla="*/ 330 h 3167"/>
                <a:gd name="T6" fmla="*/ 264 w 4712"/>
                <a:gd name="T7" fmla="*/ 109 h 3167"/>
                <a:gd name="T8" fmla="*/ 570 w 4712"/>
                <a:gd name="T9" fmla="*/ 33 h 3167"/>
                <a:gd name="T10" fmla="*/ 869 w 4712"/>
                <a:gd name="T11" fmla="*/ 66 h 3167"/>
                <a:gd name="T12" fmla="*/ 1211 w 4712"/>
                <a:gd name="T13" fmla="*/ 323 h 3167"/>
                <a:gd name="T14" fmla="*/ 1410 w 4712"/>
                <a:gd name="T15" fmla="*/ 336 h 3167"/>
                <a:gd name="T16" fmla="*/ 1688 w 4712"/>
                <a:gd name="T17" fmla="*/ 293 h 3167"/>
                <a:gd name="T18" fmla="*/ 2035 w 4712"/>
                <a:gd name="T19" fmla="*/ 329 h 3167"/>
                <a:gd name="T20" fmla="*/ 2318 w 4712"/>
                <a:gd name="T21" fmla="*/ 342 h 3167"/>
                <a:gd name="T22" fmla="*/ 2564 w 4712"/>
                <a:gd name="T23" fmla="*/ 282 h 3167"/>
                <a:gd name="T24" fmla="*/ 2864 w 4712"/>
                <a:gd name="T25" fmla="*/ 230 h 3167"/>
                <a:gd name="T26" fmla="*/ 3120 w 4712"/>
                <a:gd name="T27" fmla="*/ 288 h 3167"/>
                <a:gd name="T28" fmla="*/ 3083 w 4712"/>
                <a:gd name="T29" fmla="*/ 515 h 3167"/>
                <a:gd name="T30" fmla="*/ 3237 w 4712"/>
                <a:gd name="T31" fmla="*/ 387 h 3167"/>
                <a:gd name="T32" fmla="*/ 3388 w 4712"/>
                <a:gd name="T33" fmla="*/ 575 h 3167"/>
                <a:gd name="T34" fmla="*/ 3635 w 4712"/>
                <a:gd name="T35" fmla="*/ 571 h 3167"/>
                <a:gd name="T36" fmla="*/ 3833 w 4712"/>
                <a:gd name="T37" fmla="*/ 506 h 3167"/>
                <a:gd name="T38" fmla="*/ 3981 w 4712"/>
                <a:gd name="T39" fmla="*/ 354 h 3167"/>
                <a:gd name="T40" fmla="*/ 4284 w 4712"/>
                <a:gd name="T41" fmla="*/ 456 h 3167"/>
                <a:gd name="T42" fmla="*/ 4422 w 4712"/>
                <a:gd name="T43" fmla="*/ 654 h 3167"/>
                <a:gd name="T44" fmla="*/ 4658 w 4712"/>
                <a:gd name="T45" fmla="*/ 881 h 3167"/>
                <a:gd name="T46" fmla="*/ 4525 w 4712"/>
                <a:gd name="T47" fmla="*/ 1060 h 3167"/>
                <a:gd name="T48" fmla="*/ 4314 w 4712"/>
                <a:gd name="T49" fmla="*/ 1269 h 3167"/>
                <a:gd name="T50" fmla="*/ 4208 w 4712"/>
                <a:gd name="T51" fmla="*/ 1414 h 3167"/>
                <a:gd name="T52" fmla="*/ 4012 w 4712"/>
                <a:gd name="T53" fmla="*/ 1554 h 3167"/>
                <a:gd name="T54" fmla="*/ 3643 w 4712"/>
                <a:gd name="T55" fmla="*/ 1619 h 3167"/>
                <a:gd name="T56" fmla="*/ 3568 w 4712"/>
                <a:gd name="T57" fmla="*/ 2127 h 3167"/>
                <a:gd name="T58" fmla="*/ 3411 w 4712"/>
                <a:gd name="T59" fmla="*/ 2541 h 3167"/>
                <a:gd name="T60" fmla="*/ 3285 w 4712"/>
                <a:gd name="T61" fmla="*/ 2810 h 3167"/>
                <a:gd name="T62" fmla="*/ 3237 w 4712"/>
                <a:gd name="T63" fmla="*/ 3085 h 3167"/>
                <a:gd name="T64" fmla="*/ 2968 w 4712"/>
                <a:gd name="T65" fmla="*/ 3167 h 3167"/>
                <a:gd name="T66" fmla="*/ 2749 w 4712"/>
                <a:gd name="T67" fmla="*/ 2923 h 3167"/>
                <a:gd name="T68" fmla="*/ 2564 w 4712"/>
                <a:gd name="T69" fmla="*/ 2920 h 3167"/>
                <a:gd name="T70" fmla="*/ 2350 w 4712"/>
                <a:gd name="T71" fmla="*/ 2937 h 3167"/>
                <a:gd name="T72" fmla="*/ 2106 w 4712"/>
                <a:gd name="T73" fmla="*/ 3059 h 3167"/>
                <a:gd name="T74" fmla="*/ 1975 w 4712"/>
                <a:gd name="T75" fmla="*/ 2889 h 3167"/>
                <a:gd name="T76" fmla="*/ 1702 w 4712"/>
                <a:gd name="T77" fmla="*/ 2683 h 3167"/>
                <a:gd name="T78" fmla="*/ 1545 w 4712"/>
                <a:gd name="T79" fmla="*/ 2353 h 3167"/>
                <a:gd name="T80" fmla="*/ 1382 w 4712"/>
                <a:gd name="T81" fmla="*/ 2173 h 3167"/>
                <a:gd name="T82" fmla="*/ 1312 w 4712"/>
                <a:gd name="T83" fmla="*/ 1994 h 3167"/>
                <a:gd name="T84" fmla="*/ 1540 w 4712"/>
                <a:gd name="T85" fmla="*/ 2044 h 3167"/>
                <a:gd name="T86" fmla="*/ 1676 w 4712"/>
                <a:gd name="T87" fmla="*/ 2082 h 3167"/>
                <a:gd name="T88" fmla="*/ 1879 w 4712"/>
                <a:gd name="T89" fmla="*/ 1924 h 3167"/>
                <a:gd name="T90" fmla="*/ 1928 w 4712"/>
                <a:gd name="T91" fmla="*/ 1791 h 3167"/>
                <a:gd name="T92" fmla="*/ 1771 w 4712"/>
                <a:gd name="T93" fmla="*/ 1631 h 3167"/>
                <a:gd name="T94" fmla="*/ 1691 w 4712"/>
                <a:gd name="T95" fmla="*/ 1427 h 3167"/>
                <a:gd name="T96" fmla="*/ 1477 w 4712"/>
                <a:gd name="T97" fmla="*/ 1299 h 3167"/>
                <a:gd name="T98" fmla="*/ 1261 w 4712"/>
                <a:gd name="T99" fmla="*/ 1298 h 3167"/>
                <a:gd name="T100" fmla="*/ 1075 w 4712"/>
                <a:gd name="T101" fmla="*/ 1333 h 3167"/>
                <a:gd name="T102" fmla="*/ 922 w 4712"/>
                <a:gd name="T103" fmla="*/ 1273 h 3167"/>
                <a:gd name="T104" fmla="*/ 685 w 4712"/>
                <a:gd name="T105" fmla="*/ 1224 h 3167"/>
                <a:gd name="T106" fmla="*/ 815 w 4712"/>
                <a:gd name="T107" fmla="*/ 1059 h 3167"/>
                <a:gd name="T108" fmla="*/ 497 w 4712"/>
                <a:gd name="T109" fmla="*/ 980 h 3167"/>
                <a:gd name="T110" fmla="*/ 256 w 4712"/>
                <a:gd name="T111" fmla="*/ 929 h 3167"/>
                <a:gd name="T112" fmla="*/ 77 w 4712"/>
                <a:gd name="T113" fmla="*/ 900 h 3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12" h="3167">
                  <a:moveTo>
                    <a:pt x="0" y="916"/>
                  </a:moveTo>
                  <a:lnTo>
                    <a:pt x="8" y="861"/>
                  </a:lnTo>
                  <a:lnTo>
                    <a:pt x="25" y="827"/>
                  </a:lnTo>
                  <a:lnTo>
                    <a:pt x="49" y="803"/>
                  </a:lnTo>
                  <a:lnTo>
                    <a:pt x="46" y="748"/>
                  </a:lnTo>
                  <a:lnTo>
                    <a:pt x="52" y="702"/>
                  </a:lnTo>
                  <a:lnTo>
                    <a:pt x="85" y="674"/>
                  </a:lnTo>
                  <a:lnTo>
                    <a:pt x="113" y="643"/>
                  </a:lnTo>
                  <a:lnTo>
                    <a:pt x="109" y="598"/>
                  </a:lnTo>
                  <a:lnTo>
                    <a:pt x="106" y="555"/>
                  </a:lnTo>
                  <a:lnTo>
                    <a:pt x="130" y="519"/>
                  </a:lnTo>
                  <a:lnTo>
                    <a:pt x="167" y="493"/>
                  </a:lnTo>
                  <a:lnTo>
                    <a:pt x="185" y="466"/>
                  </a:lnTo>
                  <a:lnTo>
                    <a:pt x="180" y="431"/>
                  </a:lnTo>
                  <a:lnTo>
                    <a:pt x="140" y="381"/>
                  </a:lnTo>
                  <a:lnTo>
                    <a:pt x="102" y="367"/>
                  </a:lnTo>
                  <a:lnTo>
                    <a:pt x="61" y="360"/>
                  </a:lnTo>
                  <a:lnTo>
                    <a:pt x="42" y="330"/>
                  </a:lnTo>
                  <a:lnTo>
                    <a:pt x="32" y="290"/>
                  </a:lnTo>
                  <a:lnTo>
                    <a:pt x="49" y="246"/>
                  </a:lnTo>
                  <a:lnTo>
                    <a:pt x="113" y="226"/>
                  </a:lnTo>
                  <a:lnTo>
                    <a:pt x="169" y="202"/>
                  </a:lnTo>
                  <a:lnTo>
                    <a:pt x="222" y="156"/>
                  </a:lnTo>
                  <a:lnTo>
                    <a:pt x="264" y="109"/>
                  </a:lnTo>
                  <a:lnTo>
                    <a:pt x="341" y="105"/>
                  </a:lnTo>
                  <a:lnTo>
                    <a:pt x="399" y="60"/>
                  </a:lnTo>
                  <a:lnTo>
                    <a:pt x="470" y="52"/>
                  </a:lnTo>
                  <a:lnTo>
                    <a:pt x="490" y="12"/>
                  </a:lnTo>
                  <a:lnTo>
                    <a:pt x="535" y="8"/>
                  </a:lnTo>
                  <a:lnTo>
                    <a:pt x="570" y="33"/>
                  </a:lnTo>
                  <a:lnTo>
                    <a:pt x="609" y="30"/>
                  </a:lnTo>
                  <a:lnTo>
                    <a:pt x="671" y="0"/>
                  </a:lnTo>
                  <a:lnTo>
                    <a:pt x="735" y="4"/>
                  </a:lnTo>
                  <a:lnTo>
                    <a:pt x="764" y="42"/>
                  </a:lnTo>
                  <a:lnTo>
                    <a:pt x="803" y="68"/>
                  </a:lnTo>
                  <a:lnTo>
                    <a:pt x="869" y="66"/>
                  </a:lnTo>
                  <a:lnTo>
                    <a:pt x="941" y="57"/>
                  </a:lnTo>
                  <a:lnTo>
                    <a:pt x="1083" y="153"/>
                  </a:lnTo>
                  <a:lnTo>
                    <a:pt x="1091" y="224"/>
                  </a:lnTo>
                  <a:lnTo>
                    <a:pt x="1096" y="301"/>
                  </a:lnTo>
                  <a:lnTo>
                    <a:pt x="1149" y="338"/>
                  </a:lnTo>
                  <a:lnTo>
                    <a:pt x="1211" y="323"/>
                  </a:lnTo>
                  <a:lnTo>
                    <a:pt x="1260" y="331"/>
                  </a:lnTo>
                  <a:lnTo>
                    <a:pt x="1286" y="357"/>
                  </a:lnTo>
                  <a:lnTo>
                    <a:pt x="1312" y="355"/>
                  </a:lnTo>
                  <a:lnTo>
                    <a:pt x="1333" y="329"/>
                  </a:lnTo>
                  <a:lnTo>
                    <a:pt x="1365" y="312"/>
                  </a:lnTo>
                  <a:lnTo>
                    <a:pt x="1410" y="336"/>
                  </a:lnTo>
                  <a:lnTo>
                    <a:pt x="1451" y="333"/>
                  </a:lnTo>
                  <a:lnTo>
                    <a:pt x="1496" y="314"/>
                  </a:lnTo>
                  <a:lnTo>
                    <a:pt x="1545" y="288"/>
                  </a:lnTo>
                  <a:lnTo>
                    <a:pt x="1586" y="267"/>
                  </a:lnTo>
                  <a:lnTo>
                    <a:pt x="1654" y="267"/>
                  </a:lnTo>
                  <a:lnTo>
                    <a:pt x="1688" y="293"/>
                  </a:lnTo>
                  <a:lnTo>
                    <a:pt x="1744" y="295"/>
                  </a:lnTo>
                  <a:lnTo>
                    <a:pt x="1798" y="267"/>
                  </a:lnTo>
                  <a:lnTo>
                    <a:pt x="1860" y="267"/>
                  </a:lnTo>
                  <a:lnTo>
                    <a:pt x="1935" y="269"/>
                  </a:lnTo>
                  <a:lnTo>
                    <a:pt x="1990" y="299"/>
                  </a:lnTo>
                  <a:lnTo>
                    <a:pt x="2035" y="329"/>
                  </a:lnTo>
                  <a:lnTo>
                    <a:pt x="2080" y="301"/>
                  </a:lnTo>
                  <a:lnTo>
                    <a:pt x="2112" y="312"/>
                  </a:lnTo>
                  <a:lnTo>
                    <a:pt x="2155" y="338"/>
                  </a:lnTo>
                  <a:lnTo>
                    <a:pt x="2213" y="353"/>
                  </a:lnTo>
                  <a:lnTo>
                    <a:pt x="2260" y="357"/>
                  </a:lnTo>
                  <a:lnTo>
                    <a:pt x="2318" y="342"/>
                  </a:lnTo>
                  <a:lnTo>
                    <a:pt x="2361" y="318"/>
                  </a:lnTo>
                  <a:lnTo>
                    <a:pt x="2401" y="301"/>
                  </a:lnTo>
                  <a:lnTo>
                    <a:pt x="2444" y="321"/>
                  </a:lnTo>
                  <a:lnTo>
                    <a:pt x="2485" y="316"/>
                  </a:lnTo>
                  <a:lnTo>
                    <a:pt x="2519" y="291"/>
                  </a:lnTo>
                  <a:lnTo>
                    <a:pt x="2564" y="282"/>
                  </a:lnTo>
                  <a:lnTo>
                    <a:pt x="2609" y="295"/>
                  </a:lnTo>
                  <a:lnTo>
                    <a:pt x="2667" y="282"/>
                  </a:lnTo>
                  <a:lnTo>
                    <a:pt x="2692" y="245"/>
                  </a:lnTo>
                  <a:lnTo>
                    <a:pt x="2746" y="222"/>
                  </a:lnTo>
                  <a:lnTo>
                    <a:pt x="2808" y="220"/>
                  </a:lnTo>
                  <a:lnTo>
                    <a:pt x="2864" y="230"/>
                  </a:lnTo>
                  <a:lnTo>
                    <a:pt x="2908" y="248"/>
                  </a:lnTo>
                  <a:lnTo>
                    <a:pt x="2951" y="235"/>
                  </a:lnTo>
                  <a:lnTo>
                    <a:pt x="3009" y="215"/>
                  </a:lnTo>
                  <a:lnTo>
                    <a:pt x="3047" y="220"/>
                  </a:lnTo>
                  <a:lnTo>
                    <a:pt x="3095" y="250"/>
                  </a:lnTo>
                  <a:lnTo>
                    <a:pt x="3120" y="288"/>
                  </a:lnTo>
                  <a:lnTo>
                    <a:pt x="3117" y="336"/>
                  </a:lnTo>
                  <a:lnTo>
                    <a:pt x="3111" y="380"/>
                  </a:lnTo>
                  <a:lnTo>
                    <a:pt x="3084" y="417"/>
                  </a:lnTo>
                  <a:lnTo>
                    <a:pt x="3052" y="451"/>
                  </a:lnTo>
                  <a:lnTo>
                    <a:pt x="3050" y="495"/>
                  </a:lnTo>
                  <a:lnTo>
                    <a:pt x="3083" y="515"/>
                  </a:lnTo>
                  <a:lnTo>
                    <a:pt x="3121" y="502"/>
                  </a:lnTo>
                  <a:lnTo>
                    <a:pt x="3146" y="469"/>
                  </a:lnTo>
                  <a:lnTo>
                    <a:pt x="3155" y="428"/>
                  </a:lnTo>
                  <a:lnTo>
                    <a:pt x="3177" y="396"/>
                  </a:lnTo>
                  <a:lnTo>
                    <a:pt x="3208" y="375"/>
                  </a:lnTo>
                  <a:lnTo>
                    <a:pt x="3237" y="387"/>
                  </a:lnTo>
                  <a:lnTo>
                    <a:pt x="3262" y="429"/>
                  </a:lnTo>
                  <a:lnTo>
                    <a:pt x="3291" y="465"/>
                  </a:lnTo>
                  <a:lnTo>
                    <a:pt x="3330" y="492"/>
                  </a:lnTo>
                  <a:lnTo>
                    <a:pt x="3363" y="519"/>
                  </a:lnTo>
                  <a:lnTo>
                    <a:pt x="3370" y="551"/>
                  </a:lnTo>
                  <a:lnTo>
                    <a:pt x="3388" y="575"/>
                  </a:lnTo>
                  <a:lnTo>
                    <a:pt x="3422" y="593"/>
                  </a:lnTo>
                  <a:lnTo>
                    <a:pt x="3474" y="613"/>
                  </a:lnTo>
                  <a:lnTo>
                    <a:pt x="3528" y="618"/>
                  </a:lnTo>
                  <a:lnTo>
                    <a:pt x="3565" y="601"/>
                  </a:lnTo>
                  <a:lnTo>
                    <a:pt x="3600" y="579"/>
                  </a:lnTo>
                  <a:lnTo>
                    <a:pt x="3635" y="571"/>
                  </a:lnTo>
                  <a:lnTo>
                    <a:pt x="3692" y="573"/>
                  </a:lnTo>
                  <a:lnTo>
                    <a:pt x="3718" y="562"/>
                  </a:lnTo>
                  <a:lnTo>
                    <a:pt x="3724" y="530"/>
                  </a:lnTo>
                  <a:lnTo>
                    <a:pt x="3755" y="508"/>
                  </a:lnTo>
                  <a:lnTo>
                    <a:pt x="3796" y="510"/>
                  </a:lnTo>
                  <a:lnTo>
                    <a:pt x="3833" y="506"/>
                  </a:lnTo>
                  <a:lnTo>
                    <a:pt x="3863" y="489"/>
                  </a:lnTo>
                  <a:lnTo>
                    <a:pt x="3883" y="446"/>
                  </a:lnTo>
                  <a:lnTo>
                    <a:pt x="3904" y="409"/>
                  </a:lnTo>
                  <a:lnTo>
                    <a:pt x="3922" y="383"/>
                  </a:lnTo>
                  <a:lnTo>
                    <a:pt x="3948" y="365"/>
                  </a:lnTo>
                  <a:lnTo>
                    <a:pt x="3981" y="354"/>
                  </a:lnTo>
                  <a:lnTo>
                    <a:pt x="4015" y="361"/>
                  </a:lnTo>
                  <a:lnTo>
                    <a:pt x="4064" y="387"/>
                  </a:lnTo>
                  <a:lnTo>
                    <a:pt x="4109" y="415"/>
                  </a:lnTo>
                  <a:lnTo>
                    <a:pt x="4163" y="442"/>
                  </a:lnTo>
                  <a:lnTo>
                    <a:pt x="4219" y="447"/>
                  </a:lnTo>
                  <a:lnTo>
                    <a:pt x="4284" y="456"/>
                  </a:lnTo>
                  <a:lnTo>
                    <a:pt x="4334" y="475"/>
                  </a:lnTo>
                  <a:lnTo>
                    <a:pt x="4375" y="481"/>
                  </a:lnTo>
                  <a:lnTo>
                    <a:pt x="4405" y="514"/>
                  </a:lnTo>
                  <a:lnTo>
                    <a:pt x="4421" y="545"/>
                  </a:lnTo>
                  <a:lnTo>
                    <a:pt x="4425" y="601"/>
                  </a:lnTo>
                  <a:lnTo>
                    <a:pt x="4422" y="654"/>
                  </a:lnTo>
                  <a:lnTo>
                    <a:pt x="4459" y="690"/>
                  </a:lnTo>
                  <a:lnTo>
                    <a:pt x="4488" y="720"/>
                  </a:lnTo>
                  <a:lnTo>
                    <a:pt x="4571" y="722"/>
                  </a:lnTo>
                  <a:lnTo>
                    <a:pt x="4628" y="761"/>
                  </a:lnTo>
                  <a:lnTo>
                    <a:pt x="4664" y="813"/>
                  </a:lnTo>
                  <a:lnTo>
                    <a:pt x="4658" y="881"/>
                  </a:lnTo>
                  <a:lnTo>
                    <a:pt x="4712" y="897"/>
                  </a:lnTo>
                  <a:lnTo>
                    <a:pt x="4712" y="973"/>
                  </a:lnTo>
                  <a:lnTo>
                    <a:pt x="4667" y="982"/>
                  </a:lnTo>
                  <a:lnTo>
                    <a:pt x="4617" y="1014"/>
                  </a:lnTo>
                  <a:lnTo>
                    <a:pt x="4567" y="1045"/>
                  </a:lnTo>
                  <a:lnTo>
                    <a:pt x="4525" y="1060"/>
                  </a:lnTo>
                  <a:lnTo>
                    <a:pt x="4477" y="1065"/>
                  </a:lnTo>
                  <a:lnTo>
                    <a:pt x="4405" y="1136"/>
                  </a:lnTo>
                  <a:lnTo>
                    <a:pt x="4318" y="1137"/>
                  </a:lnTo>
                  <a:lnTo>
                    <a:pt x="4294" y="1185"/>
                  </a:lnTo>
                  <a:lnTo>
                    <a:pt x="4292" y="1229"/>
                  </a:lnTo>
                  <a:lnTo>
                    <a:pt x="4314" y="1269"/>
                  </a:lnTo>
                  <a:lnTo>
                    <a:pt x="4317" y="1296"/>
                  </a:lnTo>
                  <a:lnTo>
                    <a:pt x="4304" y="1316"/>
                  </a:lnTo>
                  <a:lnTo>
                    <a:pt x="4252" y="1316"/>
                  </a:lnTo>
                  <a:lnTo>
                    <a:pt x="4227" y="1340"/>
                  </a:lnTo>
                  <a:lnTo>
                    <a:pt x="4217" y="1377"/>
                  </a:lnTo>
                  <a:lnTo>
                    <a:pt x="4208" y="1414"/>
                  </a:lnTo>
                  <a:lnTo>
                    <a:pt x="4173" y="1423"/>
                  </a:lnTo>
                  <a:lnTo>
                    <a:pt x="4123" y="1403"/>
                  </a:lnTo>
                  <a:lnTo>
                    <a:pt x="4061" y="1378"/>
                  </a:lnTo>
                  <a:lnTo>
                    <a:pt x="4025" y="1417"/>
                  </a:lnTo>
                  <a:lnTo>
                    <a:pt x="4056" y="1479"/>
                  </a:lnTo>
                  <a:lnTo>
                    <a:pt x="4012" y="1554"/>
                  </a:lnTo>
                  <a:lnTo>
                    <a:pt x="3909" y="1592"/>
                  </a:lnTo>
                  <a:lnTo>
                    <a:pt x="3858" y="1518"/>
                  </a:lnTo>
                  <a:lnTo>
                    <a:pt x="3809" y="1511"/>
                  </a:lnTo>
                  <a:lnTo>
                    <a:pt x="3749" y="1550"/>
                  </a:lnTo>
                  <a:lnTo>
                    <a:pt x="3677" y="1547"/>
                  </a:lnTo>
                  <a:lnTo>
                    <a:pt x="3643" y="1619"/>
                  </a:lnTo>
                  <a:lnTo>
                    <a:pt x="3641" y="1726"/>
                  </a:lnTo>
                  <a:lnTo>
                    <a:pt x="3647" y="1835"/>
                  </a:lnTo>
                  <a:lnTo>
                    <a:pt x="3653" y="1932"/>
                  </a:lnTo>
                  <a:lnTo>
                    <a:pt x="3628" y="2024"/>
                  </a:lnTo>
                  <a:lnTo>
                    <a:pt x="3606" y="2110"/>
                  </a:lnTo>
                  <a:lnTo>
                    <a:pt x="3568" y="2127"/>
                  </a:lnTo>
                  <a:lnTo>
                    <a:pt x="3452" y="2245"/>
                  </a:lnTo>
                  <a:lnTo>
                    <a:pt x="3446" y="2305"/>
                  </a:lnTo>
                  <a:lnTo>
                    <a:pt x="3486" y="2322"/>
                  </a:lnTo>
                  <a:lnTo>
                    <a:pt x="3514" y="2372"/>
                  </a:lnTo>
                  <a:lnTo>
                    <a:pt x="3486" y="2472"/>
                  </a:lnTo>
                  <a:lnTo>
                    <a:pt x="3411" y="2541"/>
                  </a:lnTo>
                  <a:lnTo>
                    <a:pt x="3399" y="2582"/>
                  </a:lnTo>
                  <a:lnTo>
                    <a:pt x="3437" y="2612"/>
                  </a:lnTo>
                  <a:lnTo>
                    <a:pt x="3435" y="2678"/>
                  </a:lnTo>
                  <a:lnTo>
                    <a:pt x="3384" y="2766"/>
                  </a:lnTo>
                  <a:lnTo>
                    <a:pt x="3339" y="2783"/>
                  </a:lnTo>
                  <a:lnTo>
                    <a:pt x="3285" y="2810"/>
                  </a:lnTo>
                  <a:lnTo>
                    <a:pt x="3250" y="2858"/>
                  </a:lnTo>
                  <a:lnTo>
                    <a:pt x="3239" y="2908"/>
                  </a:lnTo>
                  <a:lnTo>
                    <a:pt x="3239" y="2962"/>
                  </a:lnTo>
                  <a:lnTo>
                    <a:pt x="3257" y="2997"/>
                  </a:lnTo>
                  <a:lnTo>
                    <a:pt x="3270" y="3036"/>
                  </a:lnTo>
                  <a:lnTo>
                    <a:pt x="3237" y="3085"/>
                  </a:lnTo>
                  <a:lnTo>
                    <a:pt x="3209" y="3099"/>
                  </a:lnTo>
                  <a:lnTo>
                    <a:pt x="3173" y="3088"/>
                  </a:lnTo>
                  <a:lnTo>
                    <a:pt x="3111" y="3109"/>
                  </a:lnTo>
                  <a:lnTo>
                    <a:pt x="3045" y="3130"/>
                  </a:lnTo>
                  <a:lnTo>
                    <a:pt x="3005" y="3160"/>
                  </a:lnTo>
                  <a:lnTo>
                    <a:pt x="2968" y="3167"/>
                  </a:lnTo>
                  <a:lnTo>
                    <a:pt x="2918" y="3115"/>
                  </a:lnTo>
                  <a:lnTo>
                    <a:pt x="2873" y="3061"/>
                  </a:lnTo>
                  <a:lnTo>
                    <a:pt x="2853" y="3014"/>
                  </a:lnTo>
                  <a:lnTo>
                    <a:pt x="2817" y="2973"/>
                  </a:lnTo>
                  <a:lnTo>
                    <a:pt x="2781" y="2937"/>
                  </a:lnTo>
                  <a:lnTo>
                    <a:pt x="2749" y="2923"/>
                  </a:lnTo>
                  <a:lnTo>
                    <a:pt x="2715" y="2929"/>
                  </a:lnTo>
                  <a:lnTo>
                    <a:pt x="2689" y="2957"/>
                  </a:lnTo>
                  <a:lnTo>
                    <a:pt x="2658" y="2980"/>
                  </a:lnTo>
                  <a:lnTo>
                    <a:pt x="2620" y="2973"/>
                  </a:lnTo>
                  <a:lnTo>
                    <a:pt x="2582" y="2938"/>
                  </a:lnTo>
                  <a:lnTo>
                    <a:pt x="2564" y="2920"/>
                  </a:lnTo>
                  <a:lnTo>
                    <a:pt x="2522" y="2935"/>
                  </a:lnTo>
                  <a:lnTo>
                    <a:pt x="2489" y="2946"/>
                  </a:lnTo>
                  <a:lnTo>
                    <a:pt x="2446" y="2997"/>
                  </a:lnTo>
                  <a:lnTo>
                    <a:pt x="2420" y="2984"/>
                  </a:lnTo>
                  <a:lnTo>
                    <a:pt x="2383" y="2955"/>
                  </a:lnTo>
                  <a:lnTo>
                    <a:pt x="2350" y="2937"/>
                  </a:lnTo>
                  <a:lnTo>
                    <a:pt x="2302" y="2938"/>
                  </a:lnTo>
                  <a:lnTo>
                    <a:pt x="2268" y="2980"/>
                  </a:lnTo>
                  <a:lnTo>
                    <a:pt x="2236" y="3013"/>
                  </a:lnTo>
                  <a:lnTo>
                    <a:pt x="2189" y="3014"/>
                  </a:lnTo>
                  <a:lnTo>
                    <a:pt x="2140" y="3020"/>
                  </a:lnTo>
                  <a:lnTo>
                    <a:pt x="2106" y="3059"/>
                  </a:lnTo>
                  <a:lnTo>
                    <a:pt x="2070" y="3104"/>
                  </a:lnTo>
                  <a:lnTo>
                    <a:pt x="2019" y="3120"/>
                  </a:lnTo>
                  <a:lnTo>
                    <a:pt x="2018" y="3027"/>
                  </a:lnTo>
                  <a:lnTo>
                    <a:pt x="2039" y="2959"/>
                  </a:lnTo>
                  <a:lnTo>
                    <a:pt x="2039" y="2896"/>
                  </a:lnTo>
                  <a:lnTo>
                    <a:pt x="1975" y="2889"/>
                  </a:lnTo>
                  <a:lnTo>
                    <a:pt x="1972" y="2803"/>
                  </a:lnTo>
                  <a:lnTo>
                    <a:pt x="1943" y="2766"/>
                  </a:lnTo>
                  <a:lnTo>
                    <a:pt x="1896" y="2742"/>
                  </a:lnTo>
                  <a:lnTo>
                    <a:pt x="1824" y="2730"/>
                  </a:lnTo>
                  <a:lnTo>
                    <a:pt x="1746" y="2716"/>
                  </a:lnTo>
                  <a:lnTo>
                    <a:pt x="1702" y="2683"/>
                  </a:lnTo>
                  <a:lnTo>
                    <a:pt x="1643" y="2637"/>
                  </a:lnTo>
                  <a:lnTo>
                    <a:pt x="1633" y="2518"/>
                  </a:lnTo>
                  <a:lnTo>
                    <a:pt x="1606" y="2497"/>
                  </a:lnTo>
                  <a:lnTo>
                    <a:pt x="1573" y="2457"/>
                  </a:lnTo>
                  <a:lnTo>
                    <a:pt x="1546" y="2415"/>
                  </a:lnTo>
                  <a:lnTo>
                    <a:pt x="1545" y="2353"/>
                  </a:lnTo>
                  <a:lnTo>
                    <a:pt x="1517" y="2326"/>
                  </a:lnTo>
                  <a:lnTo>
                    <a:pt x="1463" y="2321"/>
                  </a:lnTo>
                  <a:lnTo>
                    <a:pt x="1452" y="2273"/>
                  </a:lnTo>
                  <a:lnTo>
                    <a:pt x="1441" y="2235"/>
                  </a:lnTo>
                  <a:lnTo>
                    <a:pt x="1410" y="2206"/>
                  </a:lnTo>
                  <a:lnTo>
                    <a:pt x="1382" y="2173"/>
                  </a:lnTo>
                  <a:lnTo>
                    <a:pt x="1404" y="2137"/>
                  </a:lnTo>
                  <a:lnTo>
                    <a:pt x="1413" y="2110"/>
                  </a:lnTo>
                  <a:lnTo>
                    <a:pt x="1375" y="2074"/>
                  </a:lnTo>
                  <a:lnTo>
                    <a:pt x="1343" y="2041"/>
                  </a:lnTo>
                  <a:lnTo>
                    <a:pt x="1314" y="2023"/>
                  </a:lnTo>
                  <a:lnTo>
                    <a:pt x="1312" y="1994"/>
                  </a:lnTo>
                  <a:lnTo>
                    <a:pt x="1336" y="1981"/>
                  </a:lnTo>
                  <a:lnTo>
                    <a:pt x="1392" y="1978"/>
                  </a:lnTo>
                  <a:lnTo>
                    <a:pt x="1432" y="2008"/>
                  </a:lnTo>
                  <a:lnTo>
                    <a:pt x="1458" y="2040"/>
                  </a:lnTo>
                  <a:lnTo>
                    <a:pt x="1499" y="2047"/>
                  </a:lnTo>
                  <a:lnTo>
                    <a:pt x="1540" y="2044"/>
                  </a:lnTo>
                  <a:lnTo>
                    <a:pt x="1563" y="2025"/>
                  </a:lnTo>
                  <a:lnTo>
                    <a:pt x="1597" y="2035"/>
                  </a:lnTo>
                  <a:lnTo>
                    <a:pt x="1597" y="2070"/>
                  </a:lnTo>
                  <a:lnTo>
                    <a:pt x="1605" y="2094"/>
                  </a:lnTo>
                  <a:lnTo>
                    <a:pt x="1637" y="2098"/>
                  </a:lnTo>
                  <a:lnTo>
                    <a:pt x="1676" y="2082"/>
                  </a:lnTo>
                  <a:lnTo>
                    <a:pt x="1740" y="2083"/>
                  </a:lnTo>
                  <a:lnTo>
                    <a:pt x="1759" y="2053"/>
                  </a:lnTo>
                  <a:lnTo>
                    <a:pt x="1807" y="2003"/>
                  </a:lnTo>
                  <a:lnTo>
                    <a:pt x="1849" y="1982"/>
                  </a:lnTo>
                  <a:lnTo>
                    <a:pt x="1850" y="1933"/>
                  </a:lnTo>
                  <a:lnTo>
                    <a:pt x="1879" y="1924"/>
                  </a:lnTo>
                  <a:lnTo>
                    <a:pt x="1887" y="1887"/>
                  </a:lnTo>
                  <a:lnTo>
                    <a:pt x="1893" y="1863"/>
                  </a:lnTo>
                  <a:lnTo>
                    <a:pt x="1946" y="1867"/>
                  </a:lnTo>
                  <a:lnTo>
                    <a:pt x="1972" y="1849"/>
                  </a:lnTo>
                  <a:lnTo>
                    <a:pt x="1956" y="1811"/>
                  </a:lnTo>
                  <a:lnTo>
                    <a:pt x="1928" y="1791"/>
                  </a:lnTo>
                  <a:lnTo>
                    <a:pt x="1932" y="1760"/>
                  </a:lnTo>
                  <a:lnTo>
                    <a:pt x="1896" y="1725"/>
                  </a:lnTo>
                  <a:lnTo>
                    <a:pt x="1878" y="1695"/>
                  </a:lnTo>
                  <a:lnTo>
                    <a:pt x="1854" y="1655"/>
                  </a:lnTo>
                  <a:lnTo>
                    <a:pt x="1814" y="1660"/>
                  </a:lnTo>
                  <a:lnTo>
                    <a:pt x="1771" y="1631"/>
                  </a:lnTo>
                  <a:lnTo>
                    <a:pt x="1716" y="1594"/>
                  </a:lnTo>
                  <a:lnTo>
                    <a:pt x="1707" y="1547"/>
                  </a:lnTo>
                  <a:lnTo>
                    <a:pt x="1678" y="1526"/>
                  </a:lnTo>
                  <a:lnTo>
                    <a:pt x="1667" y="1491"/>
                  </a:lnTo>
                  <a:lnTo>
                    <a:pt x="1692" y="1468"/>
                  </a:lnTo>
                  <a:lnTo>
                    <a:pt x="1691" y="1427"/>
                  </a:lnTo>
                  <a:lnTo>
                    <a:pt x="1663" y="1409"/>
                  </a:lnTo>
                  <a:lnTo>
                    <a:pt x="1625" y="1406"/>
                  </a:lnTo>
                  <a:lnTo>
                    <a:pt x="1595" y="1368"/>
                  </a:lnTo>
                  <a:lnTo>
                    <a:pt x="1558" y="1339"/>
                  </a:lnTo>
                  <a:lnTo>
                    <a:pt x="1520" y="1297"/>
                  </a:lnTo>
                  <a:lnTo>
                    <a:pt x="1477" y="1299"/>
                  </a:lnTo>
                  <a:lnTo>
                    <a:pt x="1438" y="1345"/>
                  </a:lnTo>
                  <a:lnTo>
                    <a:pt x="1405" y="1363"/>
                  </a:lnTo>
                  <a:lnTo>
                    <a:pt x="1372" y="1346"/>
                  </a:lnTo>
                  <a:lnTo>
                    <a:pt x="1338" y="1324"/>
                  </a:lnTo>
                  <a:lnTo>
                    <a:pt x="1299" y="1324"/>
                  </a:lnTo>
                  <a:lnTo>
                    <a:pt x="1261" y="1298"/>
                  </a:lnTo>
                  <a:lnTo>
                    <a:pt x="1234" y="1311"/>
                  </a:lnTo>
                  <a:lnTo>
                    <a:pt x="1208" y="1328"/>
                  </a:lnTo>
                  <a:lnTo>
                    <a:pt x="1165" y="1329"/>
                  </a:lnTo>
                  <a:lnTo>
                    <a:pt x="1136" y="1315"/>
                  </a:lnTo>
                  <a:lnTo>
                    <a:pt x="1108" y="1339"/>
                  </a:lnTo>
                  <a:lnTo>
                    <a:pt x="1075" y="1333"/>
                  </a:lnTo>
                  <a:lnTo>
                    <a:pt x="1029" y="1304"/>
                  </a:lnTo>
                  <a:lnTo>
                    <a:pt x="998" y="1292"/>
                  </a:lnTo>
                  <a:lnTo>
                    <a:pt x="966" y="1295"/>
                  </a:lnTo>
                  <a:lnTo>
                    <a:pt x="961" y="1259"/>
                  </a:lnTo>
                  <a:lnTo>
                    <a:pt x="937" y="1254"/>
                  </a:lnTo>
                  <a:lnTo>
                    <a:pt x="922" y="1273"/>
                  </a:lnTo>
                  <a:lnTo>
                    <a:pt x="838" y="1257"/>
                  </a:lnTo>
                  <a:lnTo>
                    <a:pt x="787" y="1242"/>
                  </a:lnTo>
                  <a:lnTo>
                    <a:pt x="746" y="1261"/>
                  </a:lnTo>
                  <a:lnTo>
                    <a:pt x="708" y="1288"/>
                  </a:lnTo>
                  <a:lnTo>
                    <a:pt x="680" y="1265"/>
                  </a:lnTo>
                  <a:lnTo>
                    <a:pt x="685" y="1224"/>
                  </a:lnTo>
                  <a:lnTo>
                    <a:pt x="716" y="1186"/>
                  </a:lnTo>
                  <a:lnTo>
                    <a:pt x="738" y="1155"/>
                  </a:lnTo>
                  <a:lnTo>
                    <a:pt x="774" y="1139"/>
                  </a:lnTo>
                  <a:lnTo>
                    <a:pt x="792" y="1108"/>
                  </a:lnTo>
                  <a:lnTo>
                    <a:pt x="816" y="1088"/>
                  </a:lnTo>
                  <a:lnTo>
                    <a:pt x="815" y="1059"/>
                  </a:lnTo>
                  <a:lnTo>
                    <a:pt x="783" y="1037"/>
                  </a:lnTo>
                  <a:lnTo>
                    <a:pt x="733" y="1008"/>
                  </a:lnTo>
                  <a:lnTo>
                    <a:pt x="659" y="1014"/>
                  </a:lnTo>
                  <a:lnTo>
                    <a:pt x="590" y="1011"/>
                  </a:lnTo>
                  <a:lnTo>
                    <a:pt x="538" y="1008"/>
                  </a:lnTo>
                  <a:lnTo>
                    <a:pt x="497" y="980"/>
                  </a:lnTo>
                  <a:lnTo>
                    <a:pt x="463" y="955"/>
                  </a:lnTo>
                  <a:lnTo>
                    <a:pt x="422" y="962"/>
                  </a:lnTo>
                  <a:lnTo>
                    <a:pt x="375" y="940"/>
                  </a:lnTo>
                  <a:lnTo>
                    <a:pt x="334" y="952"/>
                  </a:lnTo>
                  <a:lnTo>
                    <a:pt x="296" y="928"/>
                  </a:lnTo>
                  <a:lnTo>
                    <a:pt x="256" y="929"/>
                  </a:lnTo>
                  <a:lnTo>
                    <a:pt x="216" y="904"/>
                  </a:lnTo>
                  <a:lnTo>
                    <a:pt x="180" y="901"/>
                  </a:lnTo>
                  <a:lnTo>
                    <a:pt x="154" y="927"/>
                  </a:lnTo>
                  <a:lnTo>
                    <a:pt x="127" y="932"/>
                  </a:lnTo>
                  <a:lnTo>
                    <a:pt x="111" y="904"/>
                  </a:lnTo>
                  <a:lnTo>
                    <a:pt x="77" y="900"/>
                  </a:lnTo>
                  <a:lnTo>
                    <a:pt x="52" y="923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3" name="Freeform 103"/>
            <p:cNvSpPr>
              <a:spLocks/>
            </p:cNvSpPr>
            <p:nvPr/>
          </p:nvSpPr>
          <p:spPr bwMode="auto">
            <a:xfrm>
              <a:off x="2418726" y="1694010"/>
              <a:ext cx="1071702" cy="805128"/>
            </a:xfrm>
            <a:custGeom>
              <a:avLst/>
              <a:gdLst>
                <a:gd name="T0" fmla="*/ 384 w 4356"/>
                <a:gd name="T1" fmla="*/ 2219 h 4052"/>
                <a:gd name="T2" fmla="*/ 486 w 4356"/>
                <a:gd name="T3" fmla="*/ 1917 h 4052"/>
                <a:gd name="T4" fmla="*/ 661 w 4356"/>
                <a:gd name="T5" fmla="*/ 1506 h 4052"/>
                <a:gd name="T6" fmla="*/ 800 w 4356"/>
                <a:gd name="T7" fmla="*/ 1066 h 4052"/>
                <a:gd name="T8" fmla="*/ 1005 w 4356"/>
                <a:gd name="T9" fmla="*/ 652 h 4052"/>
                <a:gd name="T10" fmla="*/ 1355 w 4356"/>
                <a:gd name="T11" fmla="*/ 548 h 4052"/>
                <a:gd name="T12" fmla="*/ 1441 w 4356"/>
                <a:gd name="T13" fmla="*/ 319 h 4052"/>
                <a:gd name="T14" fmla="*/ 1859 w 4356"/>
                <a:gd name="T15" fmla="*/ 107 h 4052"/>
                <a:gd name="T16" fmla="*/ 2014 w 4356"/>
                <a:gd name="T17" fmla="*/ 139 h 4052"/>
                <a:gd name="T18" fmla="*/ 2326 w 4356"/>
                <a:gd name="T19" fmla="*/ 375 h 4052"/>
                <a:gd name="T20" fmla="*/ 2654 w 4356"/>
                <a:gd name="T21" fmla="*/ 450 h 4052"/>
                <a:gd name="T22" fmla="*/ 2936 w 4356"/>
                <a:gd name="T23" fmla="*/ 242 h 4052"/>
                <a:gd name="T24" fmla="*/ 3048 w 4356"/>
                <a:gd name="T25" fmla="*/ 355 h 4052"/>
                <a:gd name="T26" fmla="*/ 3085 w 4356"/>
                <a:gd name="T27" fmla="*/ 548 h 4052"/>
                <a:gd name="T28" fmla="*/ 3396 w 4356"/>
                <a:gd name="T29" fmla="*/ 495 h 4052"/>
                <a:gd name="T30" fmla="*/ 3573 w 4356"/>
                <a:gd name="T31" fmla="*/ 461 h 4052"/>
                <a:gd name="T32" fmla="*/ 3529 w 4356"/>
                <a:gd name="T33" fmla="*/ 753 h 4052"/>
                <a:gd name="T34" fmla="*/ 3622 w 4356"/>
                <a:gd name="T35" fmla="*/ 991 h 4052"/>
                <a:gd name="T36" fmla="*/ 3643 w 4356"/>
                <a:gd name="T37" fmla="*/ 1214 h 4052"/>
                <a:gd name="T38" fmla="*/ 3453 w 4356"/>
                <a:gd name="T39" fmla="*/ 1381 h 4052"/>
                <a:gd name="T40" fmla="*/ 3350 w 4356"/>
                <a:gd name="T41" fmla="*/ 1476 h 4052"/>
                <a:gd name="T42" fmla="*/ 3127 w 4356"/>
                <a:gd name="T43" fmla="*/ 1736 h 4052"/>
                <a:gd name="T44" fmla="*/ 2740 w 4356"/>
                <a:gd name="T45" fmla="*/ 1527 h 4052"/>
                <a:gd name="T46" fmla="*/ 2569 w 4356"/>
                <a:gd name="T47" fmla="*/ 1771 h 4052"/>
                <a:gd name="T48" fmla="*/ 2653 w 4356"/>
                <a:gd name="T49" fmla="*/ 1909 h 4052"/>
                <a:gd name="T50" fmla="*/ 2787 w 4356"/>
                <a:gd name="T51" fmla="*/ 2133 h 4052"/>
                <a:gd name="T52" fmla="*/ 2931 w 4356"/>
                <a:gd name="T53" fmla="*/ 2336 h 4052"/>
                <a:gd name="T54" fmla="*/ 2800 w 4356"/>
                <a:gd name="T55" fmla="*/ 2625 h 4052"/>
                <a:gd name="T56" fmla="*/ 2746 w 4356"/>
                <a:gd name="T57" fmla="*/ 2976 h 4052"/>
                <a:gd name="T58" fmla="*/ 2983 w 4356"/>
                <a:gd name="T59" fmla="*/ 3069 h 4052"/>
                <a:gd name="T60" fmla="*/ 3454 w 4356"/>
                <a:gd name="T61" fmla="*/ 2845 h 4052"/>
                <a:gd name="T62" fmla="*/ 3847 w 4356"/>
                <a:gd name="T63" fmla="*/ 2548 h 4052"/>
                <a:gd name="T64" fmla="*/ 3996 w 4356"/>
                <a:gd name="T65" fmla="*/ 2528 h 4052"/>
                <a:gd name="T66" fmla="*/ 3860 w 4356"/>
                <a:gd name="T67" fmla="*/ 2838 h 4052"/>
                <a:gd name="T68" fmla="*/ 4027 w 4356"/>
                <a:gd name="T69" fmla="*/ 2953 h 4052"/>
                <a:gd name="T70" fmla="*/ 4314 w 4356"/>
                <a:gd name="T71" fmla="*/ 2996 h 4052"/>
                <a:gd name="T72" fmla="*/ 4313 w 4356"/>
                <a:gd name="T73" fmla="*/ 3195 h 4052"/>
                <a:gd name="T74" fmla="*/ 4009 w 4356"/>
                <a:gd name="T75" fmla="*/ 3323 h 4052"/>
                <a:gd name="T76" fmla="*/ 3544 w 4356"/>
                <a:gd name="T77" fmla="*/ 3491 h 4052"/>
                <a:gd name="T78" fmla="*/ 3093 w 4356"/>
                <a:gd name="T79" fmla="*/ 3524 h 4052"/>
                <a:gd name="T80" fmla="*/ 2875 w 4356"/>
                <a:gd name="T81" fmla="*/ 3675 h 4052"/>
                <a:gd name="T82" fmla="*/ 2612 w 4356"/>
                <a:gd name="T83" fmla="*/ 3687 h 4052"/>
                <a:gd name="T84" fmla="*/ 2348 w 4356"/>
                <a:gd name="T85" fmla="*/ 3749 h 4052"/>
                <a:gd name="T86" fmla="*/ 2020 w 4356"/>
                <a:gd name="T87" fmla="*/ 3867 h 4052"/>
                <a:gd name="T88" fmla="*/ 1838 w 4356"/>
                <a:gd name="T89" fmla="*/ 3977 h 4052"/>
                <a:gd name="T90" fmla="*/ 1751 w 4356"/>
                <a:gd name="T91" fmla="*/ 4033 h 4052"/>
                <a:gd name="T92" fmla="*/ 1538 w 4356"/>
                <a:gd name="T93" fmla="*/ 3979 h 4052"/>
                <a:gd name="T94" fmla="*/ 1370 w 4356"/>
                <a:gd name="T95" fmla="*/ 3970 h 4052"/>
                <a:gd name="T96" fmla="*/ 1102 w 4356"/>
                <a:gd name="T97" fmla="*/ 4000 h 4052"/>
                <a:gd name="T98" fmla="*/ 983 w 4356"/>
                <a:gd name="T99" fmla="*/ 3849 h 4052"/>
                <a:gd name="T100" fmla="*/ 820 w 4356"/>
                <a:gd name="T101" fmla="*/ 3803 h 4052"/>
                <a:gd name="T102" fmla="*/ 684 w 4356"/>
                <a:gd name="T103" fmla="*/ 3703 h 4052"/>
                <a:gd name="T104" fmla="*/ 431 w 4356"/>
                <a:gd name="T105" fmla="*/ 3731 h 4052"/>
                <a:gd name="T106" fmla="*/ 346 w 4356"/>
                <a:gd name="T107" fmla="*/ 3706 h 4052"/>
                <a:gd name="T108" fmla="*/ 384 w 4356"/>
                <a:gd name="T109" fmla="*/ 3378 h 4052"/>
                <a:gd name="T110" fmla="*/ 189 w 4356"/>
                <a:gd name="T111" fmla="*/ 3240 h 4052"/>
                <a:gd name="T112" fmla="*/ 0 w 4356"/>
                <a:gd name="T113" fmla="*/ 3091 h 4052"/>
                <a:gd name="T114" fmla="*/ 140 w 4356"/>
                <a:gd name="T115" fmla="*/ 2820 h 4052"/>
                <a:gd name="T116" fmla="*/ 162 w 4356"/>
                <a:gd name="T117" fmla="*/ 2480 h 4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56" h="4052">
                  <a:moveTo>
                    <a:pt x="115" y="2301"/>
                  </a:moveTo>
                  <a:lnTo>
                    <a:pt x="152" y="2294"/>
                  </a:lnTo>
                  <a:lnTo>
                    <a:pt x="192" y="2264"/>
                  </a:lnTo>
                  <a:lnTo>
                    <a:pt x="258" y="2243"/>
                  </a:lnTo>
                  <a:lnTo>
                    <a:pt x="320" y="2222"/>
                  </a:lnTo>
                  <a:lnTo>
                    <a:pt x="356" y="2233"/>
                  </a:lnTo>
                  <a:lnTo>
                    <a:pt x="384" y="2219"/>
                  </a:lnTo>
                  <a:lnTo>
                    <a:pt x="417" y="2170"/>
                  </a:lnTo>
                  <a:lnTo>
                    <a:pt x="404" y="2131"/>
                  </a:lnTo>
                  <a:lnTo>
                    <a:pt x="386" y="2096"/>
                  </a:lnTo>
                  <a:lnTo>
                    <a:pt x="386" y="2042"/>
                  </a:lnTo>
                  <a:lnTo>
                    <a:pt x="397" y="1992"/>
                  </a:lnTo>
                  <a:lnTo>
                    <a:pt x="432" y="1944"/>
                  </a:lnTo>
                  <a:lnTo>
                    <a:pt x="486" y="1917"/>
                  </a:lnTo>
                  <a:lnTo>
                    <a:pt x="531" y="1900"/>
                  </a:lnTo>
                  <a:lnTo>
                    <a:pt x="582" y="1812"/>
                  </a:lnTo>
                  <a:lnTo>
                    <a:pt x="584" y="1746"/>
                  </a:lnTo>
                  <a:lnTo>
                    <a:pt x="546" y="1716"/>
                  </a:lnTo>
                  <a:lnTo>
                    <a:pt x="558" y="1675"/>
                  </a:lnTo>
                  <a:lnTo>
                    <a:pt x="633" y="1606"/>
                  </a:lnTo>
                  <a:lnTo>
                    <a:pt x="661" y="1506"/>
                  </a:lnTo>
                  <a:lnTo>
                    <a:pt x="633" y="1456"/>
                  </a:lnTo>
                  <a:lnTo>
                    <a:pt x="593" y="1439"/>
                  </a:lnTo>
                  <a:lnTo>
                    <a:pt x="599" y="1379"/>
                  </a:lnTo>
                  <a:lnTo>
                    <a:pt x="715" y="1261"/>
                  </a:lnTo>
                  <a:lnTo>
                    <a:pt x="753" y="1244"/>
                  </a:lnTo>
                  <a:lnTo>
                    <a:pt x="775" y="1158"/>
                  </a:lnTo>
                  <a:lnTo>
                    <a:pt x="800" y="1066"/>
                  </a:lnTo>
                  <a:lnTo>
                    <a:pt x="794" y="969"/>
                  </a:lnTo>
                  <a:lnTo>
                    <a:pt x="788" y="860"/>
                  </a:lnTo>
                  <a:lnTo>
                    <a:pt x="790" y="753"/>
                  </a:lnTo>
                  <a:lnTo>
                    <a:pt x="824" y="681"/>
                  </a:lnTo>
                  <a:lnTo>
                    <a:pt x="896" y="684"/>
                  </a:lnTo>
                  <a:lnTo>
                    <a:pt x="956" y="645"/>
                  </a:lnTo>
                  <a:lnTo>
                    <a:pt x="1005" y="652"/>
                  </a:lnTo>
                  <a:lnTo>
                    <a:pt x="1056" y="726"/>
                  </a:lnTo>
                  <a:lnTo>
                    <a:pt x="1159" y="688"/>
                  </a:lnTo>
                  <a:lnTo>
                    <a:pt x="1203" y="613"/>
                  </a:lnTo>
                  <a:lnTo>
                    <a:pt x="1172" y="551"/>
                  </a:lnTo>
                  <a:lnTo>
                    <a:pt x="1208" y="512"/>
                  </a:lnTo>
                  <a:lnTo>
                    <a:pt x="1320" y="557"/>
                  </a:lnTo>
                  <a:lnTo>
                    <a:pt x="1355" y="548"/>
                  </a:lnTo>
                  <a:lnTo>
                    <a:pt x="1374" y="474"/>
                  </a:lnTo>
                  <a:lnTo>
                    <a:pt x="1399" y="450"/>
                  </a:lnTo>
                  <a:lnTo>
                    <a:pt x="1451" y="450"/>
                  </a:lnTo>
                  <a:lnTo>
                    <a:pt x="1464" y="430"/>
                  </a:lnTo>
                  <a:lnTo>
                    <a:pt x="1461" y="403"/>
                  </a:lnTo>
                  <a:lnTo>
                    <a:pt x="1439" y="363"/>
                  </a:lnTo>
                  <a:lnTo>
                    <a:pt x="1441" y="319"/>
                  </a:lnTo>
                  <a:lnTo>
                    <a:pt x="1465" y="271"/>
                  </a:lnTo>
                  <a:lnTo>
                    <a:pt x="1552" y="270"/>
                  </a:lnTo>
                  <a:lnTo>
                    <a:pt x="1624" y="199"/>
                  </a:lnTo>
                  <a:lnTo>
                    <a:pt x="1672" y="194"/>
                  </a:lnTo>
                  <a:lnTo>
                    <a:pt x="1714" y="179"/>
                  </a:lnTo>
                  <a:lnTo>
                    <a:pt x="1814" y="116"/>
                  </a:lnTo>
                  <a:lnTo>
                    <a:pt x="1859" y="107"/>
                  </a:lnTo>
                  <a:lnTo>
                    <a:pt x="1859" y="31"/>
                  </a:lnTo>
                  <a:lnTo>
                    <a:pt x="1896" y="0"/>
                  </a:lnTo>
                  <a:lnTo>
                    <a:pt x="1938" y="22"/>
                  </a:lnTo>
                  <a:lnTo>
                    <a:pt x="1993" y="21"/>
                  </a:lnTo>
                  <a:lnTo>
                    <a:pt x="2041" y="47"/>
                  </a:lnTo>
                  <a:lnTo>
                    <a:pt x="2041" y="98"/>
                  </a:lnTo>
                  <a:lnTo>
                    <a:pt x="2014" y="139"/>
                  </a:lnTo>
                  <a:lnTo>
                    <a:pt x="2012" y="193"/>
                  </a:lnTo>
                  <a:lnTo>
                    <a:pt x="2043" y="241"/>
                  </a:lnTo>
                  <a:lnTo>
                    <a:pt x="2050" y="374"/>
                  </a:lnTo>
                  <a:lnTo>
                    <a:pt x="2141" y="363"/>
                  </a:lnTo>
                  <a:lnTo>
                    <a:pt x="2196" y="381"/>
                  </a:lnTo>
                  <a:lnTo>
                    <a:pt x="2262" y="382"/>
                  </a:lnTo>
                  <a:lnTo>
                    <a:pt x="2326" y="375"/>
                  </a:lnTo>
                  <a:lnTo>
                    <a:pt x="2397" y="359"/>
                  </a:lnTo>
                  <a:lnTo>
                    <a:pt x="2443" y="371"/>
                  </a:lnTo>
                  <a:lnTo>
                    <a:pt x="2498" y="380"/>
                  </a:lnTo>
                  <a:lnTo>
                    <a:pt x="2559" y="389"/>
                  </a:lnTo>
                  <a:lnTo>
                    <a:pt x="2595" y="414"/>
                  </a:lnTo>
                  <a:lnTo>
                    <a:pt x="2626" y="444"/>
                  </a:lnTo>
                  <a:lnTo>
                    <a:pt x="2654" y="450"/>
                  </a:lnTo>
                  <a:lnTo>
                    <a:pt x="2681" y="429"/>
                  </a:lnTo>
                  <a:lnTo>
                    <a:pt x="2722" y="386"/>
                  </a:lnTo>
                  <a:lnTo>
                    <a:pt x="2797" y="315"/>
                  </a:lnTo>
                  <a:lnTo>
                    <a:pt x="2828" y="310"/>
                  </a:lnTo>
                  <a:lnTo>
                    <a:pt x="2864" y="319"/>
                  </a:lnTo>
                  <a:lnTo>
                    <a:pt x="2895" y="290"/>
                  </a:lnTo>
                  <a:lnTo>
                    <a:pt x="2936" y="242"/>
                  </a:lnTo>
                  <a:lnTo>
                    <a:pt x="2968" y="201"/>
                  </a:lnTo>
                  <a:lnTo>
                    <a:pt x="3005" y="190"/>
                  </a:lnTo>
                  <a:lnTo>
                    <a:pt x="3052" y="201"/>
                  </a:lnTo>
                  <a:lnTo>
                    <a:pt x="3062" y="241"/>
                  </a:lnTo>
                  <a:lnTo>
                    <a:pt x="3061" y="298"/>
                  </a:lnTo>
                  <a:lnTo>
                    <a:pt x="3095" y="332"/>
                  </a:lnTo>
                  <a:lnTo>
                    <a:pt x="3048" y="355"/>
                  </a:lnTo>
                  <a:lnTo>
                    <a:pt x="3049" y="382"/>
                  </a:lnTo>
                  <a:lnTo>
                    <a:pt x="3084" y="405"/>
                  </a:lnTo>
                  <a:lnTo>
                    <a:pt x="3084" y="434"/>
                  </a:lnTo>
                  <a:lnTo>
                    <a:pt x="3062" y="454"/>
                  </a:lnTo>
                  <a:lnTo>
                    <a:pt x="3060" y="480"/>
                  </a:lnTo>
                  <a:lnTo>
                    <a:pt x="3058" y="525"/>
                  </a:lnTo>
                  <a:lnTo>
                    <a:pt x="3085" y="548"/>
                  </a:lnTo>
                  <a:lnTo>
                    <a:pt x="3116" y="536"/>
                  </a:lnTo>
                  <a:lnTo>
                    <a:pt x="3155" y="539"/>
                  </a:lnTo>
                  <a:lnTo>
                    <a:pt x="3207" y="543"/>
                  </a:lnTo>
                  <a:lnTo>
                    <a:pt x="3282" y="587"/>
                  </a:lnTo>
                  <a:lnTo>
                    <a:pt x="3315" y="570"/>
                  </a:lnTo>
                  <a:lnTo>
                    <a:pt x="3356" y="532"/>
                  </a:lnTo>
                  <a:lnTo>
                    <a:pt x="3396" y="495"/>
                  </a:lnTo>
                  <a:lnTo>
                    <a:pt x="3404" y="431"/>
                  </a:lnTo>
                  <a:lnTo>
                    <a:pt x="3438" y="404"/>
                  </a:lnTo>
                  <a:lnTo>
                    <a:pt x="3480" y="376"/>
                  </a:lnTo>
                  <a:lnTo>
                    <a:pt x="3493" y="320"/>
                  </a:lnTo>
                  <a:lnTo>
                    <a:pt x="3522" y="304"/>
                  </a:lnTo>
                  <a:lnTo>
                    <a:pt x="3572" y="399"/>
                  </a:lnTo>
                  <a:lnTo>
                    <a:pt x="3573" y="461"/>
                  </a:lnTo>
                  <a:lnTo>
                    <a:pt x="3578" y="520"/>
                  </a:lnTo>
                  <a:lnTo>
                    <a:pt x="3582" y="558"/>
                  </a:lnTo>
                  <a:lnTo>
                    <a:pt x="3543" y="591"/>
                  </a:lnTo>
                  <a:lnTo>
                    <a:pt x="3547" y="650"/>
                  </a:lnTo>
                  <a:lnTo>
                    <a:pt x="3514" y="675"/>
                  </a:lnTo>
                  <a:lnTo>
                    <a:pt x="3503" y="712"/>
                  </a:lnTo>
                  <a:lnTo>
                    <a:pt x="3529" y="753"/>
                  </a:lnTo>
                  <a:lnTo>
                    <a:pt x="3562" y="788"/>
                  </a:lnTo>
                  <a:lnTo>
                    <a:pt x="3603" y="817"/>
                  </a:lnTo>
                  <a:lnTo>
                    <a:pt x="3625" y="837"/>
                  </a:lnTo>
                  <a:lnTo>
                    <a:pt x="3634" y="887"/>
                  </a:lnTo>
                  <a:lnTo>
                    <a:pt x="3661" y="916"/>
                  </a:lnTo>
                  <a:lnTo>
                    <a:pt x="3659" y="962"/>
                  </a:lnTo>
                  <a:lnTo>
                    <a:pt x="3622" y="991"/>
                  </a:lnTo>
                  <a:lnTo>
                    <a:pt x="3659" y="1022"/>
                  </a:lnTo>
                  <a:lnTo>
                    <a:pt x="3688" y="1048"/>
                  </a:lnTo>
                  <a:lnTo>
                    <a:pt x="3673" y="1080"/>
                  </a:lnTo>
                  <a:lnTo>
                    <a:pt x="3669" y="1122"/>
                  </a:lnTo>
                  <a:lnTo>
                    <a:pt x="3637" y="1138"/>
                  </a:lnTo>
                  <a:lnTo>
                    <a:pt x="3624" y="1173"/>
                  </a:lnTo>
                  <a:lnTo>
                    <a:pt x="3643" y="1214"/>
                  </a:lnTo>
                  <a:lnTo>
                    <a:pt x="3643" y="1250"/>
                  </a:lnTo>
                  <a:lnTo>
                    <a:pt x="3608" y="1272"/>
                  </a:lnTo>
                  <a:lnTo>
                    <a:pt x="3569" y="1302"/>
                  </a:lnTo>
                  <a:lnTo>
                    <a:pt x="3529" y="1314"/>
                  </a:lnTo>
                  <a:lnTo>
                    <a:pt x="3492" y="1313"/>
                  </a:lnTo>
                  <a:lnTo>
                    <a:pt x="3457" y="1339"/>
                  </a:lnTo>
                  <a:lnTo>
                    <a:pt x="3453" y="1381"/>
                  </a:lnTo>
                  <a:lnTo>
                    <a:pt x="3472" y="1425"/>
                  </a:lnTo>
                  <a:lnTo>
                    <a:pt x="3483" y="1461"/>
                  </a:lnTo>
                  <a:lnTo>
                    <a:pt x="3463" y="1481"/>
                  </a:lnTo>
                  <a:lnTo>
                    <a:pt x="3428" y="1481"/>
                  </a:lnTo>
                  <a:lnTo>
                    <a:pt x="3399" y="1449"/>
                  </a:lnTo>
                  <a:lnTo>
                    <a:pt x="3371" y="1446"/>
                  </a:lnTo>
                  <a:lnTo>
                    <a:pt x="3350" y="1476"/>
                  </a:lnTo>
                  <a:lnTo>
                    <a:pt x="3317" y="1549"/>
                  </a:lnTo>
                  <a:lnTo>
                    <a:pt x="3308" y="1589"/>
                  </a:lnTo>
                  <a:lnTo>
                    <a:pt x="3271" y="1634"/>
                  </a:lnTo>
                  <a:lnTo>
                    <a:pt x="3254" y="1676"/>
                  </a:lnTo>
                  <a:lnTo>
                    <a:pt x="3233" y="1709"/>
                  </a:lnTo>
                  <a:lnTo>
                    <a:pt x="3172" y="1739"/>
                  </a:lnTo>
                  <a:lnTo>
                    <a:pt x="3127" y="1736"/>
                  </a:lnTo>
                  <a:lnTo>
                    <a:pt x="3062" y="1724"/>
                  </a:lnTo>
                  <a:lnTo>
                    <a:pt x="2977" y="1699"/>
                  </a:lnTo>
                  <a:lnTo>
                    <a:pt x="2899" y="1660"/>
                  </a:lnTo>
                  <a:lnTo>
                    <a:pt x="2851" y="1613"/>
                  </a:lnTo>
                  <a:lnTo>
                    <a:pt x="2801" y="1564"/>
                  </a:lnTo>
                  <a:lnTo>
                    <a:pt x="2764" y="1542"/>
                  </a:lnTo>
                  <a:lnTo>
                    <a:pt x="2740" y="1527"/>
                  </a:lnTo>
                  <a:lnTo>
                    <a:pt x="2701" y="1571"/>
                  </a:lnTo>
                  <a:lnTo>
                    <a:pt x="2714" y="1630"/>
                  </a:lnTo>
                  <a:lnTo>
                    <a:pt x="2729" y="1671"/>
                  </a:lnTo>
                  <a:lnTo>
                    <a:pt x="2711" y="1713"/>
                  </a:lnTo>
                  <a:lnTo>
                    <a:pt x="2676" y="1730"/>
                  </a:lnTo>
                  <a:lnTo>
                    <a:pt x="2634" y="1758"/>
                  </a:lnTo>
                  <a:lnTo>
                    <a:pt x="2569" y="1771"/>
                  </a:lnTo>
                  <a:lnTo>
                    <a:pt x="2538" y="1802"/>
                  </a:lnTo>
                  <a:lnTo>
                    <a:pt x="2518" y="1838"/>
                  </a:lnTo>
                  <a:lnTo>
                    <a:pt x="2523" y="1876"/>
                  </a:lnTo>
                  <a:lnTo>
                    <a:pt x="2551" y="1891"/>
                  </a:lnTo>
                  <a:lnTo>
                    <a:pt x="2597" y="1891"/>
                  </a:lnTo>
                  <a:lnTo>
                    <a:pt x="2622" y="1885"/>
                  </a:lnTo>
                  <a:lnTo>
                    <a:pt x="2653" y="1909"/>
                  </a:lnTo>
                  <a:lnTo>
                    <a:pt x="2683" y="1930"/>
                  </a:lnTo>
                  <a:lnTo>
                    <a:pt x="2694" y="1965"/>
                  </a:lnTo>
                  <a:lnTo>
                    <a:pt x="2712" y="2011"/>
                  </a:lnTo>
                  <a:lnTo>
                    <a:pt x="2752" y="2032"/>
                  </a:lnTo>
                  <a:lnTo>
                    <a:pt x="2776" y="2056"/>
                  </a:lnTo>
                  <a:lnTo>
                    <a:pt x="2780" y="2093"/>
                  </a:lnTo>
                  <a:lnTo>
                    <a:pt x="2787" y="2133"/>
                  </a:lnTo>
                  <a:lnTo>
                    <a:pt x="2813" y="2150"/>
                  </a:lnTo>
                  <a:lnTo>
                    <a:pt x="2851" y="2156"/>
                  </a:lnTo>
                  <a:lnTo>
                    <a:pt x="2878" y="2177"/>
                  </a:lnTo>
                  <a:lnTo>
                    <a:pt x="2890" y="2215"/>
                  </a:lnTo>
                  <a:lnTo>
                    <a:pt x="2911" y="2254"/>
                  </a:lnTo>
                  <a:lnTo>
                    <a:pt x="2928" y="2294"/>
                  </a:lnTo>
                  <a:lnTo>
                    <a:pt x="2931" y="2336"/>
                  </a:lnTo>
                  <a:lnTo>
                    <a:pt x="2914" y="2378"/>
                  </a:lnTo>
                  <a:lnTo>
                    <a:pt x="2874" y="2414"/>
                  </a:lnTo>
                  <a:lnTo>
                    <a:pt x="2857" y="2459"/>
                  </a:lnTo>
                  <a:lnTo>
                    <a:pt x="2853" y="2502"/>
                  </a:lnTo>
                  <a:lnTo>
                    <a:pt x="2831" y="2540"/>
                  </a:lnTo>
                  <a:lnTo>
                    <a:pt x="2797" y="2581"/>
                  </a:lnTo>
                  <a:lnTo>
                    <a:pt x="2800" y="2625"/>
                  </a:lnTo>
                  <a:lnTo>
                    <a:pt x="2823" y="2671"/>
                  </a:lnTo>
                  <a:lnTo>
                    <a:pt x="2841" y="2708"/>
                  </a:lnTo>
                  <a:lnTo>
                    <a:pt x="2828" y="2748"/>
                  </a:lnTo>
                  <a:lnTo>
                    <a:pt x="2795" y="2805"/>
                  </a:lnTo>
                  <a:lnTo>
                    <a:pt x="2778" y="2863"/>
                  </a:lnTo>
                  <a:lnTo>
                    <a:pt x="2771" y="2924"/>
                  </a:lnTo>
                  <a:lnTo>
                    <a:pt x="2746" y="2976"/>
                  </a:lnTo>
                  <a:lnTo>
                    <a:pt x="2738" y="3012"/>
                  </a:lnTo>
                  <a:lnTo>
                    <a:pt x="2701" y="3033"/>
                  </a:lnTo>
                  <a:cubicBezTo>
                    <a:pt x="2701" y="3033"/>
                    <a:pt x="2637" y="3072"/>
                    <a:pt x="2637" y="3077"/>
                  </a:cubicBezTo>
                  <a:cubicBezTo>
                    <a:pt x="2637" y="3083"/>
                    <a:pt x="2672" y="3130"/>
                    <a:pt x="2672" y="3130"/>
                  </a:cubicBezTo>
                  <a:lnTo>
                    <a:pt x="2849" y="3131"/>
                  </a:lnTo>
                  <a:lnTo>
                    <a:pt x="2923" y="3105"/>
                  </a:lnTo>
                  <a:lnTo>
                    <a:pt x="2983" y="3069"/>
                  </a:lnTo>
                  <a:lnTo>
                    <a:pt x="3051" y="3007"/>
                  </a:lnTo>
                  <a:lnTo>
                    <a:pt x="3136" y="2928"/>
                  </a:lnTo>
                  <a:lnTo>
                    <a:pt x="3207" y="2922"/>
                  </a:lnTo>
                  <a:lnTo>
                    <a:pt x="3258" y="2884"/>
                  </a:lnTo>
                  <a:lnTo>
                    <a:pt x="3298" y="2880"/>
                  </a:lnTo>
                  <a:lnTo>
                    <a:pt x="3331" y="2843"/>
                  </a:lnTo>
                  <a:lnTo>
                    <a:pt x="3454" y="2845"/>
                  </a:lnTo>
                  <a:lnTo>
                    <a:pt x="3510" y="2824"/>
                  </a:lnTo>
                  <a:lnTo>
                    <a:pt x="3581" y="2791"/>
                  </a:lnTo>
                  <a:lnTo>
                    <a:pt x="3633" y="2750"/>
                  </a:lnTo>
                  <a:lnTo>
                    <a:pt x="3687" y="2697"/>
                  </a:lnTo>
                  <a:lnTo>
                    <a:pt x="3743" y="2625"/>
                  </a:lnTo>
                  <a:lnTo>
                    <a:pt x="3781" y="2585"/>
                  </a:lnTo>
                  <a:lnTo>
                    <a:pt x="3847" y="2548"/>
                  </a:lnTo>
                  <a:lnTo>
                    <a:pt x="3863" y="2480"/>
                  </a:lnTo>
                  <a:lnTo>
                    <a:pt x="3898" y="2430"/>
                  </a:lnTo>
                  <a:lnTo>
                    <a:pt x="3932" y="2385"/>
                  </a:lnTo>
                  <a:lnTo>
                    <a:pt x="4059" y="2384"/>
                  </a:lnTo>
                  <a:lnTo>
                    <a:pt x="4111" y="2425"/>
                  </a:lnTo>
                  <a:lnTo>
                    <a:pt x="4059" y="2471"/>
                  </a:lnTo>
                  <a:lnTo>
                    <a:pt x="3996" y="2528"/>
                  </a:lnTo>
                  <a:lnTo>
                    <a:pt x="3919" y="2585"/>
                  </a:lnTo>
                  <a:lnTo>
                    <a:pt x="3882" y="2638"/>
                  </a:lnTo>
                  <a:lnTo>
                    <a:pt x="3850" y="2707"/>
                  </a:lnTo>
                  <a:lnTo>
                    <a:pt x="3844" y="2759"/>
                  </a:lnTo>
                  <a:lnTo>
                    <a:pt x="3864" y="2790"/>
                  </a:lnTo>
                  <a:lnTo>
                    <a:pt x="3868" y="2819"/>
                  </a:lnTo>
                  <a:lnTo>
                    <a:pt x="3860" y="2838"/>
                  </a:lnTo>
                  <a:lnTo>
                    <a:pt x="3884" y="2853"/>
                  </a:lnTo>
                  <a:lnTo>
                    <a:pt x="3922" y="2847"/>
                  </a:lnTo>
                  <a:lnTo>
                    <a:pt x="3953" y="2847"/>
                  </a:lnTo>
                  <a:lnTo>
                    <a:pt x="3976" y="2877"/>
                  </a:lnTo>
                  <a:lnTo>
                    <a:pt x="3981" y="2903"/>
                  </a:lnTo>
                  <a:lnTo>
                    <a:pt x="4021" y="2908"/>
                  </a:lnTo>
                  <a:lnTo>
                    <a:pt x="4027" y="2953"/>
                  </a:lnTo>
                  <a:lnTo>
                    <a:pt x="4038" y="2986"/>
                  </a:lnTo>
                  <a:lnTo>
                    <a:pt x="4084" y="2980"/>
                  </a:lnTo>
                  <a:lnTo>
                    <a:pt x="4121" y="2980"/>
                  </a:lnTo>
                  <a:lnTo>
                    <a:pt x="4168" y="2998"/>
                  </a:lnTo>
                  <a:lnTo>
                    <a:pt x="4211" y="3000"/>
                  </a:lnTo>
                  <a:lnTo>
                    <a:pt x="4259" y="2990"/>
                  </a:lnTo>
                  <a:lnTo>
                    <a:pt x="4314" y="2996"/>
                  </a:lnTo>
                  <a:lnTo>
                    <a:pt x="4356" y="3019"/>
                  </a:lnTo>
                  <a:lnTo>
                    <a:pt x="4356" y="3065"/>
                  </a:lnTo>
                  <a:lnTo>
                    <a:pt x="4319" y="3092"/>
                  </a:lnTo>
                  <a:lnTo>
                    <a:pt x="4274" y="3113"/>
                  </a:lnTo>
                  <a:lnTo>
                    <a:pt x="4243" y="3117"/>
                  </a:lnTo>
                  <a:lnTo>
                    <a:pt x="4251" y="3166"/>
                  </a:lnTo>
                  <a:lnTo>
                    <a:pt x="4313" y="3195"/>
                  </a:lnTo>
                  <a:lnTo>
                    <a:pt x="4343" y="3216"/>
                  </a:lnTo>
                  <a:lnTo>
                    <a:pt x="4336" y="3245"/>
                  </a:lnTo>
                  <a:lnTo>
                    <a:pt x="4275" y="3298"/>
                  </a:lnTo>
                  <a:lnTo>
                    <a:pt x="4226" y="3291"/>
                  </a:lnTo>
                  <a:lnTo>
                    <a:pt x="4160" y="3328"/>
                  </a:lnTo>
                  <a:lnTo>
                    <a:pt x="4092" y="3302"/>
                  </a:lnTo>
                  <a:lnTo>
                    <a:pt x="4009" y="3323"/>
                  </a:lnTo>
                  <a:lnTo>
                    <a:pt x="3910" y="3336"/>
                  </a:lnTo>
                  <a:lnTo>
                    <a:pt x="3843" y="3344"/>
                  </a:lnTo>
                  <a:lnTo>
                    <a:pt x="3799" y="3345"/>
                  </a:lnTo>
                  <a:lnTo>
                    <a:pt x="3755" y="3426"/>
                  </a:lnTo>
                  <a:lnTo>
                    <a:pt x="3706" y="3438"/>
                  </a:lnTo>
                  <a:lnTo>
                    <a:pt x="3625" y="3459"/>
                  </a:lnTo>
                  <a:lnTo>
                    <a:pt x="3544" y="3491"/>
                  </a:lnTo>
                  <a:lnTo>
                    <a:pt x="3467" y="3510"/>
                  </a:lnTo>
                  <a:lnTo>
                    <a:pt x="3402" y="3519"/>
                  </a:lnTo>
                  <a:lnTo>
                    <a:pt x="3374" y="3549"/>
                  </a:lnTo>
                  <a:lnTo>
                    <a:pt x="3338" y="3579"/>
                  </a:lnTo>
                  <a:lnTo>
                    <a:pt x="3265" y="3581"/>
                  </a:lnTo>
                  <a:lnTo>
                    <a:pt x="3186" y="3523"/>
                  </a:lnTo>
                  <a:lnTo>
                    <a:pt x="3093" y="3524"/>
                  </a:lnTo>
                  <a:lnTo>
                    <a:pt x="3079" y="3557"/>
                  </a:lnTo>
                  <a:lnTo>
                    <a:pt x="3045" y="3592"/>
                  </a:lnTo>
                  <a:lnTo>
                    <a:pt x="3008" y="3601"/>
                  </a:lnTo>
                  <a:lnTo>
                    <a:pt x="2975" y="3603"/>
                  </a:lnTo>
                  <a:lnTo>
                    <a:pt x="2958" y="3631"/>
                  </a:lnTo>
                  <a:lnTo>
                    <a:pt x="2917" y="3645"/>
                  </a:lnTo>
                  <a:lnTo>
                    <a:pt x="2875" y="3675"/>
                  </a:lnTo>
                  <a:lnTo>
                    <a:pt x="2838" y="3681"/>
                  </a:lnTo>
                  <a:lnTo>
                    <a:pt x="2797" y="3663"/>
                  </a:lnTo>
                  <a:lnTo>
                    <a:pt x="2762" y="3659"/>
                  </a:lnTo>
                  <a:lnTo>
                    <a:pt x="2721" y="3670"/>
                  </a:lnTo>
                  <a:lnTo>
                    <a:pt x="2691" y="3696"/>
                  </a:lnTo>
                  <a:lnTo>
                    <a:pt x="2653" y="3695"/>
                  </a:lnTo>
                  <a:lnTo>
                    <a:pt x="2612" y="3687"/>
                  </a:lnTo>
                  <a:lnTo>
                    <a:pt x="2585" y="3693"/>
                  </a:lnTo>
                  <a:lnTo>
                    <a:pt x="2554" y="3728"/>
                  </a:lnTo>
                  <a:lnTo>
                    <a:pt x="2505" y="3721"/>
                  </a:lnTo>
                  <a:lnTo>
                    <a:pt x="2453" y="3720"/>
                  </a:lnTo>
                  <a:lnTo>
                    <a:pt x="2420" y="3737"/>
                  </a:lnTo>
                  <a:lnTo>
                    <a:pt x="2387" y="3757"/>
                  </a:lnTo>
                  <a:lnTo>
                    <a:pt x="2348" y="3749"/>
                  </a:lnTo>
                  <a:lnTo>
                    <a:pt x="2301" y="3736"/>
                  </a:lnTo>
                  <a:lnTo>
                    <a:pt x="2277" y="3737"/>
                  </a:lnTo>
                  <a:lnTo>
                    <a:pt x="2230" y="3768"/>
                  </a:lnTo>
                  <a:lnTo>
                    <a:pt x="2155" y="3776"/>
                  </a:lnTo>
                  <a:lnTo>
                    <a:pt x="2095" y="3828"/>
                  </a:lnTo>
                  <a:lnTo>
                    <a:pt x="2050" y="3857"/>
                  </a:lnTo>
                  <a:lnTo>
                    <a:pt x="2020" y="3867"/>
                  </a:lnTo>
                  <a:lnTo>
                    <a:pt x="1986" y="3917"/>
                  </a:lnTo>
                  <a:lnTo>
                    <a:pt x="1956" y="3954"/>
                  </a:lnTo>
                  <a:lnTo>
                    <a:pt x="1936" y="3960"/>
                  </a:lnTo>
                  <a:lnTo>
                    <a:pt x="1914" y="3953"/>
                  </a:lnTo>
                  <a:lnTo>
                    <a:pt x="1884" y="3976"/>
                  </a:lnTo>
                  <a:lnTo>
                    <a:pt x="1863" y="3994"/>
                  </a:lnTo>
                  <a:lnTo>
                    <a:pt x="1838" y="3977"/>
                  </a:lnTo>
                  <a:lnTo>
                    <a:pt x="1812" y="3959"/>
                  </a:lnTo>
                  <a:lnTo>
                    <a:pt x="1781" y="3940"/>
                  </a:lnTo>
                  <a:lnTo>
                    <a:pt x="1760" y="3928"/>
                  </a:lnTo>
                  <a:lnTo>
                    <a:pt x="1736" y="3953"/>
                  </a:lnTo>
                  <a:lnTo>
                    <a:pt x="1725" y="3984"/>
                  </a:lnTo>
                  <a:lnTo>
                    <a:pt x="1736" y="4015"/>
                  </a:lnTo>
                  <a:lnTo>
                    <a:pt x="1751" y="4033"/>
                  </a:lnTo>
                  <a:lnTo>
                    <a:pt x="1730" y="4051"/>
                  </a:lnTo>
                  <a:lnTo>
                    <a:pt x="1663" y="4052"/>
                  </a:lnTo>
                  <a:lnTo>
                    <a:pt x="1645" y="4018"/>
                  </a:lnTo>
                  <a:lnTo>
                    <a:pt x="1627" y="3982"/>
                  </a:lnTo>
                  <a:lnTo>
                    <a:pt x="1601" y="3986"/>
                  </a:lnTo>
                  <a:lnTo>
                    <a:pt x="1566" y="3995"/>
                  </a:lnTo>
                  <a:lnTo>
                    <a:pt x="1538" y="3979"/>
                  </a:lnTo>
                  <a:lnTo>
                    <a:pt x="1518" y="3963"/>
                  </a:lnTo>
                  <a:lnTo>
                    <a:pt x="1520" y="3923"/>
                  </a:lnTo>
                  <a:lnTo>
                    <a:pt x="1474" y="3921"/>
                  </a:lnTo>
                  <a:lnTo>
                    <a:pt x="1469" y="3968"/>
                  </a:lnTo>
                  <a:lnTo>
                    <a:pt x="1446" y="3986"/>
                  </a:lnTo>
                  <a:lnTo>
                    <a:pt x="1416" y="3977"/>
                  </a:lnTo>
                  <a:lnTo>
                    <a:pt x="1370" y="3970"/>
                  </a:lnTo>
                  <a:lnTo>
                    <a:pt x="1339" y="3973"/>
                  </a:lnTo>
                  <a:lnTo>
                    <a:pt x="1302" y="4001"/>
                  </a:lnTo>
                  <a:lnTo>
                    <a:pt x="1269" y="4030"/>
                  </a:lnTo>
                  <a:lnTo>
                    <a:pt x="1216" y="4052"/>
                  </a:lnTo>
                  <a:lnTo>
                    <a:pt x="1178" y="4046"/>
                  </a:lnTo>
                  <a:lnTo>
                    <a:pt x="1142" y="4025"/>
                  </a:lnTo>
                  <a:lnTo>
                    <a:pt x="1102" y="4000"/>
                  </a:lnTo>
                  <a:lnTo>
                    <a:pt x="1072" y="3992"/>
                  </a:lnTo>
                  <a:lnTo>
                    <a:pt x="1010" y="3995"/>
                  </a:lnTo>
                  <a:lnTo>
                    <a:pt x="1013" y="3964"/>
                  </a:lnTo>
                  <a:lnTo>
                    <a:pt x="1030" y="3929"/>
                  </a:lnTo>
                  <a:lnTo>
                    <a:pt x="1022" y="3896"/>
                  </a:lnTo>
                  <a:lnTo>
                    <a:pt x="998" y="3870"/>
                  </a:lnTo>
                  <a:lnTo>
                    <a:pt x="983" y="3849"/>
                  </a:lnTo>
                  <a:lnTo>
                    <a:pt x="952" y="3850"/>
                  </a:lnTo>
                  <a:lnTo>
                    <a:pt x="922" y="3868"/>
                  </a:lnTo>
                  <a:lnTo>
                    <a:pt x="886" y="3859"/>
                  </a:lnTo>
                  <a:lnTo>
                    <a:pt x="858" y="3859"/>
                  </a:lnTo>
                  <a:lnTo>
                    <a:pt x="825" y="3879"/>
                  </a:lnTo>
                  <a:lnTo>
                    <a:pt x="792" y="3852"/>
                  </a:lnTo>
                  <a:lnTo>
                    <a:pt x="820" y="3803"/>
                  </a:lnTo>
                  <a:lnTo>
                    <a:pt x="808" y="3771"/>
                  </a:lnTo>
                  <a:lnTo>
                    <a:pt x="785" y="3762"/>
                  </a:lnTo>
                  <a:lnTo>
                    <a:pt x="756" y="3777"/>
                  </a:lnTo>
                  <a:lnTo>
                    <a:pt x="722" y="3774"/>
                  </a:lnTo>
                  <a:lnTo>
                    <a:pt x="721" y="3739"/>
                  </a:lnTo>
                  <a:lnTo>
                    <a:pt x="715" y="3715"/>
                  </a:lnTo>
                  <a:lnTo>
                    <a:pt x="684" y="3703"/>
                  </a:lnTo>
                  <a:lnTo>
                    <a:pt x="651" y="3703"/>
                  </a:lnTo>
                  <a:lnTo>
                    <a:pt x="632" y="3729"/>
                  </a:lnTo>
                  <a:lnTo>
                    <a:pt x="615" y="3741"/>
                  </a:lnTo>
                  <a:lnTo>
                    <a:pt x="593" y="3731"/>
                  </a:lnTo>
                  <a:lnTo>
                    <a:pt x="557" y="3714"/>
                  </a:lnTo>
                  <a:lnTo>
                    <a:pt x="477" y="3714"/>
                  </a:lnTo>
                  <a:lnTo>
                    <a:pt x="431" y="3731"/>
                  </a:lnTo>
                  <a:lnTo>
                    <a:pt x="382" y="3769"/>
                  </a:lnTo>
                  <a:lnTo>
                    <a:pt x="334" y="3805"/>
                  </a:lnTo>
                  <a:lnTo>
                    <a:pt x="284" y="3810"/>
                  </a:lnTo>
                  <a:lnTo>
                    <a:pt x="256" y="3795"/>
                  </a:lnTo>
                  <a:lnTo>
                    <a:pt x="249" y="3762"/>
                  </a:lnTo>
                  <a:lnTo>
                    <a:pt x="288" y="3736"/>
                  </a:lnTo>
                  <a:lnTo>
                    <a:pt x="346" y="3706"/>
                  </a:lnTo>
                  <a:lnTo>
                    <a:pt x="372" y="3679"/>
                  </a:lnTo>
                  <a:lnTo>
                    <a:pt x="368" y="3631"/>
                  </a:lnTo>
                  <a:lnTo>
                    <a:pt x="349" y="3588"/>
                  </a:lnTo>
                  <a:lnTo>
                    <a:pt x="347" y="3518"/>
                  </a:lnTo>
                  <a:lnTo>
                    <a:pt x="351" y="3460"/>
                  </a:lnTo>
                  <a:lnTo>
                    <a:pt x="372" y="3414"/>
                  </a:lnTo>
                  <a:lnTo>
                    <a:pt x="384" y="3378"/>
                  </a:lnTo>
                  <a:lnTo>
                    <a:pt x="363" y="3352"/>
                  </a:lnTo>
                  <a:lnTo>
                    <a:pt x="311" y="3346"/>
                  </a:lnTo>
                  <a:lnTo>
                    <a:pt x="306" y="3312"/>
                  </a:lnTo>
                  <a:lnTo>
                    <a:pt x="287" y="3285"/>
                  </a:lnTo>
                  <a:lnTo>
                    <a:pt x="247" y="3254"/>
                  </a:lnTo>
                  <a:lnTo>
                    <a:pt x="222" y="3245"/>
                  </a:lnTo>
                  <a:lnTo>
                    <a:pt x="189" y="3240"/>
                  </a:lnTo>
                  <a:lnTo>
                    <a:pt x="192" y="3186"/>
                  </a:lnTo>
                  <a:lnTo>
                    <a:pt x="177" y="3146"/>
                  </a:lnTo>
                  <a:lnTo>
                    <a:pt x="136" y="3110"/>
                  </a:lnTo>
                  <a:lnTo>
                    <a:pt x="99" y="3101"/>
                  </a:lnTo>
                  <a:lnTo>
                    <a:pt x="63" y="3122"/>
                  </a:lnTo>
                  <a:lnTo>
                    <a:pt x="28" y="3128"/>
                  </a:lnTo>
                  <a:lnTo>
                    <a:pt x="0" y="3091"/>
                  </a:lnTo>
                  <a:lnTo>
                    <a:pt x="14" y="3054"/>
                  </a:lnTo>
                  <a:lnTo>
                    <a:pt x="42" y="3020"/>
                  </a:lnTo>
                  <a:lnTo>
                    <a:pt x="79" y="2994"/>
                  </a:lnTo>
                  <a:lnTo>
                    <a:pt x="79" y="2942"/>
                  </a:lnTo>
                  <a:lnTo>
                    <a:pt x="76" y="2886"/>
                  </a:lnTo>
                  <a:lnTo>
                    <a:pt x="94" y="2858"/>
                  </a:lnTo>
                  <a:lnTo>
                    <a:pt x="140" y="2820"/>
                  </a:lnTo>
                  <a:lnTo>
                    <a:pt x="172" y="2777"/>
                  </a:lnTo>
                  <a:lnTo>
                    <a:pt x="182" y="2727"/>
                  </a:lnTo>
                  <a:lnTo>
                    <a:pt x="181" y="2673"/>
                  </a:lnTo>
                  <a:lnTo>
                    <a:pt x="155" y="2626"/>
                  </a:lnTo>
                  <a:lnTo>
                    <a:pt x="136" y="2582"/>
                  </a:lnTo>
                  <a:lnTo>
                    <a:pt x="153" y="2526"/>
                  </a:lnTo>
                  <a:lnTo>
                    <a:pt x="162" y="2480"/>
                  </a:lnTo>
                  <a:lnTo>
                    <a:pt x="155" y="2452"/>
                  </a:lnTo>
                  <a:lnTo>
                    <a:pt x="118" y="2428"/>
                  </a:lnTo>
                  <a:lnTo>
                    <a:pt x="89" y="2399"/>
                  </a:lnTo>
                  <a:lnTo>
                    <a:pt x="92" y="2362"/>
                  </a:lnTo>
                  <a:lnTo>
                    <a:pt x="115" y="2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4" name="Freeform 104"/>
            <p:cNvSpPr>
              <a:spLocks/>
            </p:cNvSpPr>
            <p:nvPr/>
          </p:nvSpPr>
          <p:spPr bwMode="auto">
            <a:xfrm>
              <a:off x="3038950" y="1747204"/>
              <a:ext cx="1845024" cy="943974"/>
            </a:xfrm>
            <a:custGeom>
              <a:avLst/>
              <a:gdLst>
                <a:gd name="T0" fmla="*/ 1801 w 7499"/>
                <a:gd name="T1" fmla="*/ 2822 h 4750"/>
                <a:gd name="T2" fmla="*/ 1566 w 7499"/>
                <a:gd name="T3" fmla="*/ 2710 h 4750"/>
                <a:gd name="T4" fmla="*/ 1366 w 7499"/>
                <a:gd name="T5" fmla="*/ 2583 h 4750"/>
                <a:gd name="T6" fmla="*/ 1478 w 7499"/>
                <a:gd name="T7" fmla="*/ 2258 h 4750"/>
                <a:gd name="T8" fmla="*/ 1225 w 7499"/>
                <a:gd name="T9" fmla="*/ 2355 h 4750"/>
                <a:gd name="T10" fmla="*/ 740 w 7499"/>
                <a:gd name="T11" fmla="*/ 2614 h 4750"/>
                <a:gd name="T12" fmla="*/ 119 w 7499"/>
                <a:gd name="T13" fmla="*/ 2807 h 4750"/>
                <a:gd name="T14" fmla="*/ 323 w 7499"/>
                <a:gd name="T15" fmla="*/ 2438 h 4750"/>
                <a:gd name="T16" fmla="*/ 396 w 7499"/>
                <a:gd name="T17" fmla="*/ 2108 h 4750"/>
                <a:gd name="T18" fmla="*/ 269 w 7499"/>
                <a:gd name="T19" fmla="*/ 1863 h 4750"/>
                <a:gd name="T20" fmla="*/ 104 w 7499"/>
                <a:gd name="T21" fmla="*/ 1615 h 4750"/>
                <a:gd name="T22" fmla="*/ 158 w 7499"/>
                <a:gd name="T23" fmla="*/ 1460 h 4750"/>
                <a:gd name="T24" fmla="*/ 381 w 7499"/>
                <a:gd name="T25" fmla="*/ 1390 h 4750"/>
                <a:gd name="T26" fmla="*/ 790 w 7499"/>
                <a:gd name="T27" fmla="*/ 1319 h 4750"/>
                <a:gd name="T28" fmla="*/ 954 w 7499"/>
                <a:gd name="T29" fmla="*/ 1155 h 4750"/>
                <a:gd name="T30" fmla="*/ 1125 w 7499"/>
                <a:gd name="T31" fmla="*/ 944 h 4750"/>
                <a:gd name="T32" fmla="*/ 1143 w 7499"/>
                <a:gd name="T33" fmla="*/ 646 h 4750"/>
                <a:gd name="T34" fmla="*/ 1029 w 7499"/>
                <a:gd name="T35" fmla="*/ 380 h 4750"/>
                <a:gd name="T36" fmla="*/ 1092 w 7499"/>
                <a:gd name="T37" fmla="*/ 15 h 4750"/>
                <a:gd name="T38" fmla="*/ 1388 w 7499"/>
                <a:gd name="T39" fmla="*/ 144 h 4750"/>
                <a:gd name="T40" fmla="*/ 1833 w 7499"/>
                <a:gd name="T41" fmla="*/ 187 h 4750"/>
                <a:gd name="T42" fmla="*/ 2183 w 7499"/>
                <a:gd name="T43" fmla="*/ 101 h 4750"/>
                <a:gd name="T44" fmla="*/ 2448 w 7499"/>
                <a:gd name="T45" fmla="*/ 460 h 4750"/>
                <a:gd name="T46" fmla="*/ 2691 w 7499"/>
                <a:gd name="T47" fmla="*/ 749 h 4750"/>
                <a:gd name="T48" fmla="*/ 2880 w 7499"/>
                <a:gd name="T49" fmla="*/ 979 h 4750"/>
                <a:gd name="T50" fmla="*/ 3051 w 7499"/>
                <a:gd name="T51" fmla="*/ 1190 h 4750"/>
                <a:gd name="T52" fmla="*/ 3537 w 7499"/>
                <a:gd name="T53" fmla="*/ 1362 h 4750"/>
                <a:gd name="T54" fmla="*/ 4184 w 7499"/>
                <a:gd name="T55" fmla="*/ 1255 h 4750"/>
                <a:gd name="T56" fmla="*/ 4766 w 7499"/>
                <a:gd name="T57" fmla="*/ 1309 h 4750"/>
                <a:gd name="T58" fmla="*/ 5222 w 7499"/>
                <a:gd name="T59" fmla="*/ 1564 h 4750"/>
                <a:gd name="T60" fmla="*/ 5438 w 7499"/>
                <a:gd name="T61" fmla="*/ 1155 h 4750"/>
                <a:gd name="T62" fmla="*/ 5690 w 7499"/>
                <a:gd name="T63" fmla="*/ 1206 h 4750"/>
                <a:gd name="T64" fmla="*/ 5894 w 7499"/>
                <a:gd name="T65" fmla="*/ 1279 h 4750"/>
                <a:gd name="T66" fmla="*/ 6132 w 7499"/>
                <a:gd name="T67" fmla="*/ 1321 h 4750"/>
                <a:gd name="T68" fmla="*/ 6362 w 7499"/>
                <a:gd name="T69" fmla="*/ 1426 h 4750"/>
                <a:gd name="T70" fmla="*/ 6496 w 7499"/>
                <a:gd name="T71" fmla="*/ 1590 h 4750"/>
                <a:gd name="T72" fmla="*/ 6685 w 7499"/>
                <a:gd name="T73" fmla="*/ 1559 h 4750"/>
                <a:gd name="T74" fmla="*/ 6926 w 7499"/>
                <a:gd name="T75" fmla="*/ 1761 h 4750"/>
                <a:gd name="T76" fmla="*/ 7137 w 7499"/>
                <a:gd name="T77" fmla="*/ 1805 h 4750"/>
                <a:gd name="T78" fmla="*/ 7318 w 7499"/>
                <a:gd name="T79" fmla="*/ 2005 h 4750"/>
                <a:gd name="T80" fmla="*/ 7346 w 7499"/>
                <a:gd name="T81" fmla="*/ 2407 h 4750"/>
                <a:gd name="T82" fmla="*/ 7420 w 7499"/>
                <a:gd name="T83" fmla="*/ 2795 h 4750"/>
                <a:gd name="T84" fmla="*/ 6938 w 7499"/>
                <a:gd name="T85" fmla="*/ 2736 h 4750"/>
                <a:gd name="T86" fmla="*/ 6268 w 7499"/>
                <a:gd name="T87" fmla="*/ 4658 h 4750"/>
                <a:gd name="T88" fmla="*/ 5910 w 7499"/>
                <a:gd name="T89" fmla="*/ 4391 h 4750"/>
                <a:gd name="T90" fmla="*/ 5482 w 7499"/>
                <a:gd name="T91" fmla="*/ 4117 h 4750"/>
                <a:gd name="T92" fmla="*/ 4963 w 7499"/>
                <a:gd name="T93" fmla="*/ 3944 h 4750"/>
                <a:gd name="T94" fmla="*/ 4749 w 7499"/>
                <a:gd name="T95" fmla="*/ 3895 h 4750"/>
                <a:gd name="T96" fmla="*/ 4409 w 7499"/>
                <a:gd name="T97" fmla="*/ 3923 h 4750"/>
                <a:gd name="T98" fmla="*/ 4149 w 7499"/>
                <a:gd name="T99" fmla="*/ 3972 h 4750"/>
                <a:gd name="T100" fmla="*/ 3816 w 7499"/>
                <a:gd name="T101" fmla="*/ 3805 h 4750"/>
                <a:gd name="T102" fmla="*/ 3548 w 7499"/>
                <a:gd name="T103" fmla="*/ 3765 h 4750"/>
                <a:gd name="T104" fmla="*/ 3416 w 7499"/>
                <a:gd name="T105" fmla="*/ 3404 h 4750"/>
                <a:gd name="T106" fmla="*/ 3281 w 7499"/>
                <a:gd name="T107" fmla="*/ 3155 h 4750"/>
                <a:gd name="T108" fmla="*/ 2952 w 7499"/>
                <a:gd name="T109" fmla="*/ 3240 h 4750"/>
                <a:gd name="T110" fmla="*/ 2623 w 7499"/>
                <a:gd name="T111" fmla="*/ 3331 h 4750"/>
                <a:gd name="T112" fmla="*/ 2413 w 7499"/>
                <a:gd name="T113" fmla="*/ 3405 h 4750"/>
                <a:gd name="T114" fmla="*/ 2168 w 7499"/>
                <a:gd name="T115" fmla="*/ 3406 h 4750"/>
                <a:gd name="T116" fmla="*/ 1694 w 7499"/>
                <a:gd name="T117" fmla="*/ 3197 h 4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99" h="4750">
                  <a:moveTo>
                    <a:pt x="1757" y="3028"/>
                  </a:moveTo>
                  <a:lnTo>
                    <a:pt x="1818" y="2975"/>
                  </a:lnTo>
                  <a:lnTo>
                    <a:pt x="1825" y="2946"/>
                  </a:lnTo>
                  <a:lnTo>
                    <a:pt x="1795" y="2925"/>
                  </a:lnTo>
                  <a:lnTo>
                    <a:pt x="1733" y="2896"/>
                  </a:lnTo>
                  <a:lnTo>
                    <a:pt x="1725" y="2847"/>
                  </a:lnTo>
                  <a:lnTo>
                    <a:pt x="1756" y="2843"/>
                  </a:lnTo>
                  <a:lnTo>
                    <a:pt x="1801" y="2822"/>
                  </a:lnTo>
                  <a:lnTo>
                    <a:pt x="1838" y="2795"/>
                  </a:lnTo>
                  <a:lnTo>
                    <a:pt x="1838" y="2749"/>
                  </a:lnTo>
                  <a:lnTo>
                    <a:pt x="1796" y="2726"/>
                  </a:lnTo>
                  <a:lnTo>
                    <a:pt x="1741" y="2720"/>
                  </a:lnTo>
                  <a:lnTo>
                    <a:pt x="1693" y="2730"/>
                  </a:lnTo>
                  <a:lnTo>
                    <a:pt x="1650" y="2728"/>
                  </a:lnTo>
                  <a:lnTo>
                    <a:pt x="1603" y="2710"/>
                  </a:lnTo>
                  <a:lnTo>
                    <a:pt x="1566" y="2710"/>
                  </a:lnTo>
                  <a:lnTo>
                    <a:pt x="1520" y="2716"/>
                  </a:lnTo>
                  <a:lnTo>
                    <a:pt x="1509" y="2683"/>
                  </a:lnTo>
                  <a:lnTo>
                    <a:pt x="1503" y="2638"/>
                  </a:lnTo>
                  <a:lnTo>
                    <a:pt x="1463" y="2633"/>
                  </a:lnTo>
                  <a:lnTo>
                    <a:pt x="1458" y="2607"/>
                  </a:lnTo>
                  <a:lnTo>
                    <a:pt x="1435" y="2577"/>
                  </a:lnTo>
                  <a:lnTo>
                    <a:pt x="1404" y="2577"/>
                  </a:lnTo>
                  <a:lnTo>
                    <a:pt x="1366" y="2583"/>
                  </a:lnTo>
                  <a:lnTo>
                    <a:pt x="1342" y="2568"/>
                  </a:lnTo>
                  <a:lnTo>
                    <a:pt x="1350" y="2549"/>
                  </a:lnTo>
                  <a:lnTo>
                    <a:pt x="1346" y="2520"/>
                  </a:lnTo>
                  <a:lnTo>
                    <a:pt x="1326" y="2489"/>
                  </a:lnTo>
                  <a:lnTo>
                    <a:pt x="1332" y="2437"/>
                  </a:lnTo>
                  <a:lnTo>
                    <a:pt x="1364" y="2368"/>
                  </a:lnTo>
                  <a:lnTo>
                    <a:pt x="1401" y="2315"/>
                  </a:lnTo>
                  <a:lnTo>
                    <a:pt x="1478" y="2258"/>
                  </a:lnTo>
                  <a:lnTo>
                    <a:pt x="1593" y="2155"/>
                  </a:lnTo>
                  <a:lnTo>
                    <a:pt x="1541" y="2114"/>
                  </a:lnTo>
                  <a:lnTo>
                    <a:pt x="1414" y="2115"/>
                  </a:lnTo>
                  <a:lnTo>
                    <a:pt x="1380" y="2160"/>
                  </a:lnTo>
                  <a:lnTo>
                    <a:pt x="1345" y="2210"/>
                  </a:lnTo>
                  <a:lnTo>
                    <a:pt x="1329" y="2278"/>
                  </a:lnTo>
                  <a:lnTo>
                    <a:pt x="1263" y="2315"/>
                  </a:lnTo>
                  <a:lnTo>
                    <a:pt x="1225" y="2355"/>
                  </a:lnTo>
                  <a:lnTo>
                    <a:pt x="1169" y="2427"/>
                  </a:lnTo>
                  <a:lnTo>
                    <a:pt x="1115" y="2480"/>
                  </a:lnTo>
                  <a:lnTo>
                    <a:pt x="1063" y="2521"/>
                  </a:lnTo>
                  <a:lnTo>
                    <a:pt x="992" y="2554"/>
                  </a:lnTo>
                  <a:lnTo>
                    <a:pt x="936" y="2575"/>
                  </a:lnTo>
                  <a:lnTo>
                    <a:pt x="813" y="2573"/>
                  </a:lnTo>
                  <a:lnTo>
                    <a:pt x="780" y="2610"/>
                  </a:lnTo>
                  <a:lnTo>
                    <a:pt x="740" y="2614"/>
                  </a:lnTo>
                  <a:lnTo>
                    <a:pt x="689" y="2652"/>
                  </a:lnTo>
                  <a:lnTo>
                    <a:pt x="618" y="2658"/>
                  </a:lnTo>
                  <a:lnTo>
                    <a:pt x="533" y="2737"/>
                  </a:lnTo>
                  <a:lnTo>
                    <a:pt x="465" y="2799"/>
                  </a:lnTo>
                  <a:lnTo>
                    <a:pt x="405" y="2835"/>
                  </a:lnTo>
                  <a:lnTo>
                    <a:pt x="331" y="2861"/>
                  </a:lnTo>
                  <a:lnTo>
                    <a:pt x="154" y="2860"/>
                  </a:lnTo>
                  <a:lnTo>
                    <a:pt x="119" y="2807"/>
                  </a:lnTo>
                  <a:lnTo>
                    <a:pt x="183" y="2763"/>
                  </a:lnTo>
                  <a:lnTo>
                    <a:pt x="220" y="2742"/>
                  </a:lnTo>
                  <a:lnTo>
                    <a:pt x="228" y="2706"/>
                  </a:lnTo>
                  <a:lnTo>
                    <a:pt x="253" y="2654"/>
                  </a:lnTo>
                  <a:lnTo>
                    <a:pt x="260" y="2593"/>
                  </a:lnTo>
                  <a:lnTo>
                    <a:pt x="277" y="2535"/>
                  </a:lnTo>
                  <a:lnTo>
                    <a:pt x="310" y="2478"/>
                  </a:lnTo>
                  <a:lnTo>
                    <a:pt x="323" y="2438"/>
                  </a:lnTo>
                  <a:lnTo>
                    <a:pt x="305" y="2401"/>
                  </a:lnTo>
                  <a:lnTo>
                    <a:pt x="282" y="2355"/>
                  </a:lnTo>
                  <a:lnTo>
                    <a:pt x="279" y="2311"/>
                  </a:lnTo>
                  <a:lnTo>
                    <a:pt x="313" y="2270"/>
                  </a:lnTo>
                  <a:lnTo>
                    <a:pt x="335" y="2232"/>
                  </a:lnTo>
                  <a:lnTo>
                    <a:pt x="339" y="2189"/>
                  </a:lnTo>
                  <a:lnTo>
                    <a:pt x="356" y="2144"/>
                  </a:lnTo>
                  <a:lnTo>
                    <a:pt x="396" y="2108"/>
                  </a:lnTo>
                  <a:lnTo>
                    <a:pt x="413" y="2066"/>
                  </a:lnTo>
                  <a:lnTo>
                    <a:pt x="410" y="2024"/>
                  </a:lnTo>
                  <a:lnTo>
                    <a:pt x="393" y="1984"/>
                  </a:lnTo>
                  <a:lnTo>
                    <a:pt x="372" y="1945"/>
                  </a:lnTo>
                  <a:lnTo>
                    <a:pt x="360" y="1907"/>
                  </a:lnTo>
                  <a:lnTo>
                    <a:pt x="333" y="1886"/>
                  </a:lnTo>
                  <a:lnTo>
                    <a:pt x="295" y="1880"/>
                  </a:lnTo>
                  <a:lnTo>
                    <a:pt x="269" y="1863"/>
                  </a:lnTo>
                  <a:lnTo>
                    <a:pt x="262" y="1823"/>
                  </a:lnTo>
                  <a:lnTo>
                    <a:pt x="258" y="1786"/>
                  </a:lnTo>
                  <a:lnTo>
                    <a:pt x="234" y="1762"/>
                  </a:lnTo>
                  <a:lnTo>
                    <a:pt x="194" y="1741"/>
                  </a:lnTo>
                  <a:lnTo>
                    <a:pt x="176" y="1695"/>
                  </a:lnTo>
                  <a:lnTo>
                    <a:pt x="165" y="1660"/>
                  </a:lnTo>
                  <a:lnTo>
                    <a:pt x="135" y="1639"/>
                  </a:lnTo>
                  <a:lnTo>
                    <a:pt x="104" y="1615"/>
                  </a:lnTo>
                  <a:lnTo>
                    <a:pt x="79" y="1621"/>
                  </a:lnTo>
                  <a:lnTo>
                    <a:pt x="33" y="1621"/>
                  </a:lnTo>
                  <a:lnTo>
                    <a:pt x="5" y="1606"/>
                  </a:lnTo>
                  <a:lnTo>
                    <a:pt x="0" y="1568"/>
                  </a:lnTo>
                  <a:lnTo>
                    <a:pt x="20" y="1532"/>
                  </a:lnTo>
                  <a:lnTo>
                    <a:pt x="51" y="1501"/>
                  </a:lnTo>
                  <a:lnTo>
                    <a:pt x="116" y="1488"/>
                  </a:lnTo>
                  <a:lnTo>
                    <a:pt x="158" y="1460"/>
                  </a:lnTo>
                  <a:lnTo>
                    <a:pt x="193" y="1443"/>
                  </a:lnTo>
                  <a:lnTo>
                    <a:pt x="211" y="1401"/>
                  </a:lnTo>
                  <a:lnTo>
                    <a:pt x="196" y="1360"/>
                  </a:lnTo>
                  <a:lnTo>
                    <a:pt x="183" y="1301"/>
                  </a:lnTo>
                  <a:lnTo>
                    <a:pt x="222" y="1257"/>
                  </a:lnTo>
                  <a:lnTo>
                    <a:pt x="283" y="1294"/>
                  </a:lnTo>
                  <a:lnTo>
                    <a:pt x="333" y="1343"/>
                  </a:lnTo>
                  <a:lnTo>
                    <a:pt x="381" y="1390"/>
                  </a:lnTo>
                  <a:lnTo>
                    <a:pt x="459" y="1429"/>
                  </a:lnTo>
                  <a:lnTo>
                    <a:pt x="544" y="1454"/>
                  </a:lnTo>
                  <a:lnTo>
                    <a:pt x="605" y="1466"/>
                  </a:lnTo>
                  <a:lnTo>
                    <a:pt x="654" y="1469"/>
                  </a:lnTo>
                  <a:lnTo>
                    <a:pt x="715" y="1439"/>
                  </a:lnTo>
                  <a:lnTo>
                    <a:pt x="736" y="1406"/>
                  </a:lnTo>
                  <a:lnTo>
                    <a:pt x="753" y="1364"/>
                  </a:lnTo>
                  <a:lnTo>
                    <a:pt x="790" y="1319"/>
                  </a:lnTo>
                  <a:lnTo>
                    <a:pt x="799" y="1279"/>
                  </a:lnTo>
                  <a:lnTo>
                    <a:pt x="832" y="1206"/>
                  </a:lnTo>
                  <a:lnTo>
                    <a:pt x="853" y="1176"/>
                  </a:lnTo>
                  <a:lnTo>
                    <a:pt x="881" y="1179"/>
                  </a:lnTo>
                  <a:lnTo>
                    <a:pt x="910" y="1211"/>
                  </a:lnTo>
                  <a:lnTo>
                    <a:pt x="945" y="1211"/>
                  </a:lnTo>
                  <a:lnTo>
                    <a:pt x="965" y="1191"/>
                  </a:lnTo>
                  <a:lnTo>
                    <a:pt x="954" y="1155"/>
                  </a:lnTo>
                  <a:lnTo>
                    <a:pt x="935" y="1111"/>
                  </a:lnTo>
                  <a:lnTo>
                    <a:pt x="939" y="1069"/>
                  </a:lnTo>
                  <a:lnTo>
                    <a:pt x="974" y="1043"/>
                  </a:lnTo>
                  <a:lnTo>
                    <a:pt x="1011" y="1044"/>
                  </a:lnTo>
                  <a:lnTo>
                    <a:pt x="1051" y="1032"/>
                  </a:lnTo>
                  <a:lnTo>
                    <a:pt x="1090" y="1002"/>
                  </a:lnTo>
                  <a:lnTo>
                    <a:pt x="1125" y="980"/>
                  </a:lnTo>
                  <a:lnTo>
                    <a:pt x="1125" y="944"/>
                  </a:lnTo>
                  <a:lnTo>
                    <a:pt x="1106" y="903"/>
                  </a:lnTo>
                  <a:lnTo>
                    <a:pt x="1119" y="868"/>
                  </a:lnTo>
                  <a:lnTo>
                    <a:pt x="1151" y="852"/>
                  </a:lnTo>
                  <a:lnTo>
                    <a:pt x="1155" y="810"/>
                  </a:lnTo>
                  <a:lnTo>
                    <a:pt x="1170" y="778"/>
                  </a:lnTo>
                  <a:lnTo>
                    <a:pt x="1104" y="721"/>
                  </a:lnTo>
                  <a:lnTo>
                    <a:pt x="1141" y="692"/>
                  </a:lnTo>
                  <a:lnTo>
                    <a:pt x="1143" y="646"/>
                  </a:lnTo>
                  <a:lnTo>
                    <a:pt x="1116" y="617"/>
                  </a:lnTo>
                  <a:lnTo>
                    <a:pt x="1107" y="567"/>
                  </a:lnTo>
                  <a:lnTo>
                    <a:pt x="1085" y="547"/>
                  </a:lnTo>
                  <a:lnTo>
                    <a:pt x="1044" y="518"/>
                  </a:lnTo>
                  <a:lnTo>
                    <a:pt x="1011" y="483"/>
                  </a:lnTo>
                  <a:lnTo>
                    <a:pt x="985" y="442"/>
                  </a:lnTo>
                  <a:lnTo>
                    <a:pt x="996" y="405"/>
                  </a:lnTo>
                  <a:lnTo>
                    <a:pt x="1029" y="380"/>
                  </a:lnTo>
                  <a:lnTo>
                    <a:pt x="1025" y="321"/>
                  </a:lnTo>
                  <a:lnTo>
                    <a:pt x="1064" y="288"/>
                  </a:lnTo>
                  <a:lnTo>
                    <a:pt x="1060" y="250"/>
                  </a:lnTo>
                  <a:lnTo>
                    <a:pt x="1055" y="191"/>
                  </a:lnTo>
                  <a:lnTo>
                    <a:pt x="1054" y="129"/>
                  </a:lnTo>
                  <a:lnTo>
                    <a:pt x="1004" y="34"/>
                  </a:lnTo>
                  <a:lnTo>
                    <a:pt x="1049" y="0"/>
                  </a:lnTo>
                  <a:lnTo>
                    <a:pt x="1092" y="15"/>
                  </a:lnTo>
                  <a:lnTo>
                    <a:pt x="1140" y="53"/>
                  </a:lnTo>
                  <a:lnTo>
                    <a:pt x="1178" y="81"/>
                  </a:lnTo>
                  <a:lnTo>
                    <a:pt x="1223" y="87"/>
                  </a:lnTo>
                  <a:lnTo>
                    <a:pt x="1266" y="96"/>
                  </a:lnTo>
                  <a:lnTo>
                    <a:pt x="1290" y="133"/>
                  </a:lnTo>
                  <a:lnTo>
                    <a:pt x="1313" y="153"/>
                  </a:lnTo>
                  <a:lnTo>
                    <a:pt x="1354" y="155"/>
                  </a:lnTo>
                  <a:lnTo>
                    <a:pt x="1388" y="144"/>
                  </a:lnTo>
                  <a:lnTo>
                    <a:pt x="1417" y="116"/>
                  </a:lnTo>
                  <a:lnTo>
                    <a:pt x="1528" y="120"/>
                  </a:lnTo>
                  <a:lnTo>
                    <a:pt x="1583" y="161"/>
                  </a:lnTo>
                  <a:lnTo>
                    <a:pt x="1629" y="197"/>
                  </a:lnTo>
                  <a:lnTo>
                    <a:pt x="1664" y="195"/>
                  </a:lnTo>
                  <a:lnTo>
                    <a:pt x="1727" y="187"/>
                  </a:lnTo>
                  <a:lnTo>
                    <a:pt x="1788" y="202"/>
                  </a:lnTo>
                  <a:lnTo>
                    <a:pt x="1833" y="187"/>
                  </a:lnTo>
                  <a:lnTo>
                    <a:pt x="1885" y="161"/>
                  </a:lnTo>
                  <a:lnTo>
                    <a:pt x="1925" y="115"/>
                  </a:lnTo>
                  <a:lnTo>
                    <a:pt x="1964" y="82"/>
                  </a:lnTo>
                  <a:lnTo>
                    <a:pt x="2020" y="47"/>
                  </a:lnTo>
                  <a:lnTo>
                    <a:pt x="2067" y="40"/>
                  </a:lnTo>
                  <a:lnTo>
                    <a:pt x="2130" y="37"/>
                  </a:lnTo>
                  <a:lnTo>
                    <a:pt x="2131" y="102"/>
                  </a:lnTo>
                  <a:lnTo>
                    <a:pt x="2183" y="101"/>
                  </a:lnTo>
                  <a:lnTo>
                    <a:pt x="2214" y="122"/>
                  </a:lnTo>
                  <a:lnTo>
                    <a:pt x="2216" y="222"/>
                  </a:lnTo>
                  <a:lnTo>
                    <a:pt x="2252" y="221"/>
                  </a:lnTo>
                  <a:lnTo>
                    <a:pt x="2289" y="238"/>
                  </a:lnTo>
                  <a:lnTo>
                    <a:pt x="2329" y="276"/>
                  </a:lnTo>
                  <a:lnTo>
                    <a:pt x="2358" y="340"/>
                  </a:lnTo>
                  <a:lnTo>
                    <a:pt x="2395" y="410"/>
                  </a:lnTo>
                  <a:lnTo>
                    <a:pt x="2448" y="460"/>
                  </a:lnTo>
                  <a:lnTo>
                    <a:pt x="2486" y="498"/>
                  </a:lnTo>
                  <a:lnTo>
                    <a:pt x="2523" y="549"/>
                  </a:lnTo>
                  <a:lnTo>
                    <a:pt x="2557" y="583"/>
                  </a:lnTo>
                  <a:lnTo>
                    <a:pt x="2620" y="630"/>
                  </a:lnTo>
                  <a:lnTo>
                    <a:pt x="2669" y="666"/>
                  </a:lnTo>
                  <a:lnTo>
                    <a:pt x="2662" y="692"/>
                  </a:lnTo>
                  <a:lnTo>
                    <a:pt x="2642" y="724"/>
                  </a:lnTo>
                  <a:lnTo>
                    <a:pt x="2691" y="749"/>
                  </a:lnTo>
                  <a:lnTo>
                    <a:pt x="2690" y="819"/>
                  </a:lnTo>
                  <a:lnTo>
                    <a:pt x="2733" y="831"/>
                  </a:lnTo>
                  <a:lnTo>
                    <a:pt x="2762" y="861"/>
                  </a:lnTo>
                  <a:lnTo>
                    <a:pt x="2797" y="892"/>
                  </a:lnTo>
                  <a:lnTo>
                    <a:pt x="2778" y="929"/>
                  </a:lnTo>
                  <a:lnTo>
                    <a:pt x="2797" y="955"/>
                  </a:lnTo>
                  <a:lnTo>
                    <a:pt x="2841" y="963"/>
                  </a:lnTo>
                  <a:lnTo>
                    <a:pt x="2880" y="979"/>
                  </a:lnTo>
                  <a:lnTo>
                    <a:pt x="2920" y="1015"/>
                  </a:lnTo>
                  <a:lnTo>
                    <a:pt x="2955" y="1054"/>
                  </a:lnTo>
                  <a:lnTo>
                    <a:pt x="2983" y="1078"/>
                  </a:lnTo>
                  <a:lnTo>
                    <a:pt x="3031" y="1078"/>
                  </a:lnTo>
                  <a:lnTo>
                    <a:pt x="3056" y="1099"/>
                  </a:lnTo>
                  <a:lnTo>
                    <a:pt x="3052" y="1124"/>
                  </a:lnTo>
                  <a:lnTo>
                    <a:pt x="3033" y="1157"/>
                  </a:lnTo>
                  <a:lnTo>
                    <a:pt x="3051" y="1190"/>
                  </a:lnTo>
                  <a:lnTo>
                    <a:pt x="3083" y="1207"/>
                  </a:lnTo>
                  <a:lnTo>
                    <a:pt x="3127" y="1217"/>
                  </a:lnTo>
                  <a:lnTo>
                    <a:pt x="3164" y="1177"/>
                  </a:lnTo>
                  <a:lnTo>
                    <a:pt x="3235" y="1135"/>
                  </a:lnTo>
                  <a:lnTo>
                    <a:pt x="3336" y="1163"/>
                  </a:lnTo>
                  <a:lnTo>
                    <a:pt x="3396" y="1231"/>
                  </a:lnTo>
                  <a:lnTo>
                    <a:pt x="3458" y="1246"/>
                  </a:lnTo>
                  <a:lnTo>
                    <a:pt x="3537" y="1362"/>
                  </a:lnTo>
                  <a:lnTo>
                    <a:pt x="3591" y="1382"/>
                  </a:lnTo>
                  <a:lnTo>
                    <a:pt x="3657" y="1354"/>
                  </a:lnTo>
                  <a:lnTo>
                    <a:pt x="3730" y="1364"/>
                  </a:lnTo>
                  <a:lnTo>
                    <a:pt x="3828" y="1461"/>
                  </a:lnTo>
                  <a:lnTo>
                    <a:pt x="3895" y="1454"/>
                  </a:lnTo>
                  <a:lnTo>
                    <a:pt x="3993" y="1369"/>
                  </a:lnTo>
                  <a:lnTo>
                    <a:pt x="4124" y="1339"/>
                  </a:lnTo>
                  <a:lnTo>
                    <a:pt x="4184" y="1255"/>
                  </a:lnTo>
                  <a:lnTo>
                    <a:pt x="4278" y="1249"/>
                  </a:lnTo>
                  <a:lnTo>
                    <a:pt x="4331" y="1261"/>
                  </a:lnTo>
                  <a:lnTo>
                    <a:pt x="4432" y="1233"/>
                  </a:lnTo>
                  <a:lnTo>
                    <a:pt x="4539" y="1242"/>
                  </a:lnTo>
                  <a:lnTo>
                    <a:pt x="4612" y="1279"/>
                  </a:lnTo>
                  <a:lnTo>
                    <a:pt x="4702" y="1225"/>
                  </a:lnTo>
                  <a:lnTo>
                    <a:pt x="4766" y="1246"/>
                  </a:lnTo>
                  <a:lnTo>
                    <a:pt x="4766" y="1309"/>
                  </a:lnTo>
                  <a:lnTo>
                    <a:pt x="4776" y="1397"/>
                  </a:lnTo>
                  <a:lnTo>
                    <a:pt x="4886" y="1467"/>
                  </a:lnTo>
                  <a:lnTo>
                    <a:pt x="4907" y="1506"/>
                  </a:lnTo>
                  <a:lnTo>
                    <a:pt x="5053" y="1618"/>
                  </a:lnTo>
                  <a:lnTo>
                    <a:pt x="5087" y="1618"/>
                  </a:lnTo>
                  <a:lnTo>
                    <a:pt x="5222" y="1626"/>
                  </a:lnTo>
                  <a:lnTo>
                    <a:pt x="5239" y="1596"/>
                  </a:lnTo>
                  <a:lnTo>
                    <a:pt x="5222" y="1564"/>
                  </a:lnTo>
                  <a:lnTo>
                    <a:pt x="5185" y="1555"/>
                  </a:lnTo>
                  <a:lnTo>
                    <a:pt x="5160" y="1176"/>
                  </a:lnTo>
                  <a:lnTo>
                    <a:pt x="5180" y="1155"/>
                  </a:lnTo>
                  <a:lnTo>
                    <a:pt x="5225" y="1131"/>
                  </a:lnTo>
                  <a:lnTo>
                    <a:pt x="5272" y="1119"/>
                  </a:lnTo>
                  <a:lnTo>
                    <a:pt x="5327" y="1120"/>
                  </a:lnTo>
                  <a:lnTo>
                    <a:pt x="5389" y="1136"/>
                  </a:lnTo>
                  <a:lnTo>
                    <a:pt x="5438" y="1155"/>
                  </a:lnTo>
                  <a:lnTo>
                    <a:pt x="5460" y="1199"/>
                  </a:lnTo>
                  <a:lnTo>
                    <a:pt x="5498" y="1235"/>
                  </a:lnTo>
                  <a:lnTo>
                    <a:pt x="5532" y="1245"/>
                  </a:lnTo>
                  <a:lnTo>
                    <a:pt x="5561" y="1238"/>
                  </a:lnTo>
                  <a:lnTo>
                    <a:pt x="5581" y="1214"/>
                  </a:lnTo>
                  <a:lnTo>
                    <a:pt x="5614" y="1200"/>
                  </a:lnTo>
                  <a:lnTo>
                    <a:pt x="5654" y="1195"/>
                  </a:lnTo>
                  <a:lnTo>
                    <a:pt x="5690" y="1206"/>
                  </a:lnTo>
                  <a:lnTo>
                    <a:pt x="5713" y="1218"/>
                  </a:lnTo>
                  <a:lnTo>
                    <a:pt x="5739" y="1205"/>
                  </a:lnTo>
                  <a:lnTo>
                    <a:pt x="5780" y="1173"/>
                  </a:lnTo>
                  <a:lnTo>
                    <a:pt x="5816" y="1171"/>
                  </a:lnTo>
                  <a:lnTo>
                    <a:pt x="5828" y="1195"/>
                  </a:lnTo>
                  <a:lnTo>
                    <a:pt x="5848" y="1218"/>
                  </a:lnTo>
                  <a:lnTo>
                    <a:pt x="5880" y="1240"/>
                  </a:lnTo>
                  <a:lnTo>
                    <a:pt x="5894" y="1279"/>
                  </a:lnTo>
                  <a:lnTo>
                    <a:pt x="5910" y="1314"/>
                  </a:lnTo>
                  <a:lnTo>
                    <a:pt x="5941" y="1325"/>
                  </a:lnTo>
                  <a:lnTo>
                    <a:pt x="5978" y="1311"/>
                  </a:lnTo>
                  <a:lnTo>
                    <a:pt x="6022" y="1286"/>
                  </a:lnTo>
                  <a:lnTo>
                    <a:pt x="6063" y="1273"/>
                  </a:lnTo>
                  <a:lnTo>
                    <a:pt x="6100" y="1275"/>
                  </a:lnTo>
                  <a:lnTo>
                    <a:pt x="6114" y="1308"/>
                  </a:lnTo>
                  <a:lnTo>
                    <a:pt x="6132" y="1321"/>
                  </a:lnTo>
                  <a:lnTo>
                    <a:pt x="6173" y="1330"/>
                  </a:lnTo>
                  <a:lnTo>
                    <a:pt x="6245" y="1354"/>
                  </a:lnTo>
                  <a:lnTo>
                    <a:pt x="6268" y="1370"/>
                  </a:lnTo>
                  <a:lnTo>
                    <a:pt x="6274" y="1427"/>
                  </a:lnTo>
                  <a:lnTo>
                    <a:pt x="6300" y="1429"/>
                  </a:lnTo>
                  <a:lnTo>
                    <a:pt x="6313" y="1397"/>
                  </a:lnTo>
                  <a:lnTo>
                    <a:pt x="6333" y="1395"/>
                  </a:lnTo>
                  <a:lnTo>
                    <a:pt x="6362" y="1426"/>
                  </a:lnTo>
                  <a:lnTo>
                    <a:pt x="6356" y="1462"/>
                  </a:lnTo>
                  <a:lnTo>
                    <a:pt x="6382" y="1501"/>
                  </a:lnTo>
                  <a:lnTo>
                    <a:pt x="6371" y="1522"/>
                  </a:lnTo>
                  <a:lnTo>
                    <a:pt x="6366" y="1550"/>
                  </a:lnTo>
                  <a:lnTo>
                    <a:pt x="6389" y="1567"/>
                  </a:lnTo>
                  <a:lnTo>
                    <a:pt x="6438" y="1550"/>
                  </a:lnTo>
                  <a:lnTo>
                    <a:pt x="6477" y="1565"/>
                  </a:lnTo>
                  <a:lnTo>
                    <a:pt x="6496" y="1590"/>
                  </a:lnTo>
                  <a:lnTo>
                    <a:pt x="6526" y="1597"/>
                  </a:lnTo>
                  <a:lnTo>
                    <a:pt x="6541" y="1579"/>
                  </a:lnTo>
                  <a:lnTo>
                    <a:pt x="6565" y="1556"/>
                  </a:lnTo>
                  <a:lnTo>
                    <a:pt x="6595" y="1551"/>
                  </a:lnTo>
                  <a:lnTo>
                    <a:pt x="6606" y="1569"/>
                  </a:lnTo>
                  <a:lnTo>
                    <a:pt x="6627" y="1586"/>
                  </a:lnTo>
                  <a:lnTo>
                    <a:pt x="6656" y="1579"/>
                  </a:lnTo>
                  <a:lnTo>
                    <a:pt x="6685" y="1559"/>
                  </a:lnTo>
                  <a:lnTo>
                    <a:pt x="6718" y="1560"/>
                  </a:lnTo>
                  <a:lnTo>
                    <a:pt x="6752" y="1582"/>
                  </a:lnTo>
                  <a:lnTo>
                    <a:pt x="6787" y="1614"/>
                  </a:lnTo>
                  <a:lnTo>
                    <a:pt x="6823" y="1622"/>
                  </a:lnTo>
                  <a:lnTo>
                    <a:pt x="6873" y="1619"/>
                  </a:lnTo>
                  <a:lnTo>
                    <a:pt x="6886" y="1672"/>
                  </a:lnTo>
                  <a:lnTo>
                    <a:pt x="6894" y="1711"/>
                  </a:lnTo>
                  <a:lnTo>
                    <a:pt x="6926" y="1761"/>
                  </a:lnTo>
                  <a:lnTo>
                    <a:pt x="6947" y="1753"/>
                  </a:lnTo>
                  <a:lnTo>
                    <a:pt x="6977" y="1732"/>
                  </a:lnTo>
                  <a:lnTo>
                    <a:pt x="6990" y="1753"/>
                  </a:lnTo>
                  <a:lnTo>
                    <a:pt x="7013" y="1777"/>
                  </a:lnTo>
                  <a:lnTo>
                    <a:pt x="7046" y="1802"/>
                  </a:lnTo>
                  <a:lnTo>
                    <a:pt x="7077" y="1793"/>
                  </a:lnTo>
                  <a:lnTo>
                    <a:pt x="7107" y="1783"/>
                  </a:lnTo>
                  <a:lnTo>
                    <a:pt x="7137" y="1805"/>
                  </a:lnTo>
                  <a:lnTo>
                    <a:pt x="7169" y="1812"/>
                  </a:lnTo>
                  <a:lnTo>
                    <a:pt x="7205" y="1787"/>
                  </a:lnTo>
                  <a:lnTo>
                    <a:pt x="7229" y="1796"/>
                  </a:lnTo>
                  <a:lnTo>
                    <a:pt x="7232" y="1827"/>
                  </a:lnTo>
                  <a:lnTo>
                    <a:pt x="7227" y="1876"/>
                  </a:lnTo>
                  <a:lnTo>
                    <a:pt x="7270" y="1905"/>
                  </a:lnTo>
                  <a:lnTo>
                    <a:pt x="7256" y="1964"/>
                  </a:lnTo>
                  <a:lnTo>
                    <a:pt x="7318" y="2005"/>
                  </a:lnTo>
                  <a:lnTo>
                    <a:pt x="7311" y="2046"/>
                  </a:lnTo>
                  <a:lnTo>
                    <a:pt x="7260" y="2073"/>
                  </a:lnTo>
                  <a:lnTo>
                    <a:pt x="7255" y="2177"/>
                  </a:lnTo>
                  <a:lnTo>
                    <a:pt x="7310" y="2232"/>
                  </a:lnTo>
                  <a:lnTo>
                    <a:pt x="7301" y="2320"/>
                  </a:lnTo>
                  <a:lnTo>
                    <a:pt x="7347" y="2331"/>
                  </a:lnTo>
                  <a:lnTo>
                    <a:pt x="7356" y="2371"/>
                  </a:lnTo>
                  <a:lnTo>
                    <a:pt x="7346" y="2407"/>
                  </a:lnTo>
                  <a:lnTo>
                    <a:pt x="7318" y="2453"/>
                  </a:lnTo>
                  <a:lnTo>
                    <a:pt x="7359" y="2499"/>
                  </a:lnTo>
                  <a:lnTo>
                    <a:pt x="7412" y="2540"/>
                  </a:lnTo>
                  <a:lnTo>
                    <a:pt x="7418" y="2607"/>
                  </a:lnTo>
                  <a:lnTo>
                    <a:pt x="7422" y="2663"/>
                  </a:lnTo>
                  <a:lnTo>
                    <a:pt x="7407" y="2712"/>
                  </a:lnTo>
                  <a:lnTo>
                    <a:pt x="7398" y="2768"/>
                  </a:lnTo>
                  <a:lnTo>
                    <a:pt x="7420" y="2795"/>
                  </a:lnTo>
                  <a:lnTo>
                    <a:pt x="7499" y="2867"/>
                  </a:lnTo>
                  <a:lnTo>
                    <a:pt x="7451" y="2888"/>
                  </a:lnTo>
                  <a:lnTo>
                    <a:pt x="7385" y="2896"/>
                  </a:lnTo>
                  <a:lnTo>
                    <a:pt x="7316" y="2890"/>
                  </a:lnTo>
                  <a:lnTo>
                    <a:pt x="7266" y="2891"/>
                  </a:lnTo>
                  <a:lnTo>
                    <a:pt x="7208" y="2921"/>
                  </a:lnTo>
                  <a:lnTo>
                    <a:pt x="7163" y="2945"/>
                  </a:lnTo>
                  <a:lnTo>
                    <a:pt x="6938" y="2736"/>
                  </a:lnTo>
                  <a:lnTo>
                    <a:pt x="6899" y="2778"/>
                  </a:lnTo>
                  <a:lnTo>
                    <a:pt x="6880" y="2868"/>
                  </a:lnTo>
                  <a:lnTo>
                    <a:pt x="6782" y="3250"/>
                  </a:lnTo>
                  <a:lnTo>
                    <a:pt x="6669" y="3690"/>
                  </a:lnTo>
                  <a:lnTo>
                    <a:pt x="6493" y="4336"/>
                  </a:lnTo>
                  <a:lnTo>
                    <a:pt x="6373" y="4748"/>
                  </a:lnTo>
                  <a:lnTo>
                    <a:pt x="6268" y="4750"/>
                  </a:lnTo>
                  <a:lnTo>
                    <a:pt x="6268" y="4658"/>
                  </a:lnTo>
                  <a:lnTo>
                    <a:pt x="6292" y="4591"/>
                  </a:lnTo>
                  <a:lnTo>
                    <a:pt x="6226" y="4539"/>
                  </a:lnTo>
                  <a:lnTo>
                    <a:pt x="6167" y="4547"/>
                  </a:lnTo>
                  <a:lnTo>
                    <a:pt x="6132" y="4503"/>
                  </a:lnTo>
                  <a:lnTo>
                    <a:pt x="6076" y="4494"/>
                  </a:lnTo>
                  <a:lnTo>
                    <a:pt x="6013" y="4447"/>
                  </a:lnTo>
                  <a:lnTo>
                    <a:pt x="5948" y="4439"/>
                  </a:lnTo>
                  <a:lnTo>
                    <a:pt x="5910" y="4391"/>
                  </a:lnTo>
                  <a:lnTo>
                    <a:pt x="5838" y="4353"/>
                  </a:lnTo>
                  <a:lnTo>
                    <a:pt x="5816" y="4280"/>
                  </a:lnTo>
                  <a:lnTo>
                    <a:pt x="5742" y="4246"/>
                  </a:lnTo>
                  <a:lnTo>
                    <a:pt x="5698" y="4230"/>
                  </a:lnTo>
                  <a:lnTo>
                    <a:pt x="5649" y="4258"/>
                  </a:lnTo>
                  <a:lnTo>
                    <a:pt x="5598" y="4202"/>
                  </a:lnTo>
                  <a:lnTo>
                    <a:pt x="5507" y="4159"/>
                  </a:lnTo>
                  <a:lnTo>
                    <a:pt x="5482" y="4117"/>
                  </a:lnTo>
                  <a:lnTo>
                    <a:pt x="5355" y="4068"/>
                  </a:lnTo>
                  <a:lnTo>
                    <a:pt x="5221" y="4112"/>
                  </a:lnTo>
                  <a:lnTo>
                    <a:pt x="5171" y="4096"/>
                  </a:lnTo>
                  <a:lnTo>
                    <a:pt x="5109" y="4032"/>
                  </a:lnTo>
                  <a:lnTo>
                    <a:pt x="5054" y="4045"/>
                  </a:lnTo>
                  <a:lnTo>
                    <a:pt x="5017" y="4013"/>
                  </a:lnTo>
                  <a:lnTo>
                    <a:pt x="5012" y="3966"/>
                  </a:lnTo>
                  <a:lnTo>
                    <a:pt x="4963" y="3944"/>
                  </a:lnTo>
                  <a:lnTo>
                    <a:pt x="4921" y="3974"/>
                  </a:lnTo>
                  <a:lnTo>
                    <a:pt x="4887" y="3943"/>
                  </a:lnTo>
                  <a:lnTo>
                    <a:pt x="4841" y="3955"/>
                  </a:lnTo>
                  <a:lnTo>
                    <a:pt x="4841" y="3902"/>
                  </a:lnTo>
                  <a:lnTo>
                    <a:pt x="4817" y="3876"/>
                  </a:lnTo>
                  <a:lnTo>
                    <a:pt x="4790" y="3890"/>
                  </a:lnTo>
                  <a:lnTo>
                    <a:pt x="4773" y="3910"/>
                  </a:lnTo>
                  <a:lnTo>
                    <a:pt x="4749" y="3895"/>
                  </a:lnTo>
                  <a:lnTo>
                    <a:pt x="4748" y="3863"/>
                  </a:lnTo>
                  <a:lnTo>
                    <a:pt x="4706" y="3866"/>
                  </a:lnTo>
                  <a:lnTo>
                    <a:pt x="4661" y="3841"/>
                  </a:lnTo>
                  <a:lnTo>
                    <a:pt x="4605" y="3870"/>
                  </a:lnTo>
                  <a:lnTo>
                    <a:pt x="4545" y="3933"/>
                  </a:lnTo>
                  <a:lnTo>
                    <a:pt x="4513" y="3931"/>
                  </a:lnTo>
                  <a:lnTo>
                    <a:pt x="4458" y="3887"/>
                  </a:lnTo>
                  <a:lnTo>
                    <a:pt x="4409" y="3923"/>
                  </a:lnTo>
                  <a:lnTo>
                    <a:pt x="4376" y="3921"/>
                  </a:lnTo>
                  <a:lnTo>
                    <a:pt x="4342" y="3894"/>
                  </a:lnTo>
                  <a:lnTo>
                    <a:pt x="4319" y="3898"/>
                  </a:lnTo>
                  <a:lnTo>
                    <a:pt x="4294" y="3934"/>
                  </a:lnTo>
                  <a:lnTo>
                    <a:pt x="4261" y="3923"/>
                  </a:lnTo>
                  <a:lnTo>
                    <a:pt x="4235" y="3938"/>
                  </a:lnTo>
                  <a:lnTo>
                    <a:pt x="4193" y="3939"/>
                  </a:lnTo>
                  <a:lnTo>
                    <a:pt x="4149" y="3972"/>
                  </a:lnTo>
                  <a:lnTo>
                    <a:pt x="4093" y="3942"/>
                  </a:lnTo>
                  <a:lnTo>
                    <a:pt x="4027" y="3943"/>
                  </a:lnTo>
                  <a:lnTo>
                    <a:pt x="3973" y="3912"/>
                  </a:lnTo>
                  <a:lnTo>
                    <a:pt x="3914" y="3909"/>
                  </a:lnTo>
                  <a:lnTo>
                    <a:pt x="3899" y="3872"/>
                  </a:lnTo>
                  <a:lnTo>
                    <a:pt x="3893" y="3838"/>
                  </a:lnTo>
                  <a:lnTo>
                    <a:pt x="3840" y="3836"/>
                  </a:lnTo>
                  <a:lnTo>
                    <a:pt x="3816" y="3805"/>
                  </a:lnTo>
                  <a:lnTo>
                    <a:pt x="3805" y="3780"/>
                  </a:lnTo>
                  <a:lnTo>
                    <a:pt x="3760" y="3793"/>
                  </a:lnTo>
                  <a:lnTo>
                    <a:pt x="3740" y="3828"/>
                  </a:lnTo>
                  <a:lnTo>
                    <a:pt x="3692" y="3812"/>
                  </a:lnTo>
                  <a:lnTo>
                    <a:pt x="3633" y="3808"/>
                  </a:lnTo>
                  <a:lnTo>
                    <a:pt x="3613" y="3768"/>
                  </a:lnTo>
                  <a:lnTo>
                    <a:pt x="3575" y="3801"/>
                  </a:lnTo>
                  <a:lnTo>
                    <a:pt x="3548" y="3765"/>
                  </a:lnTo>
                  <a:lnTo>
                    <a:pt x="3544" y="3710"/>
                  </a:lnTo>
                  <a:lnTo>
                    <a:pt x="3516" y="3665"/>
                  </a:lnTo>
                  <a:lnTo>
                    <a:pt x="3474" y="3626"/>
                  </a:lnTo>
                  <a:lnTo>
                    <a:pt x="3433" y="3603"/>
                  </a:lnTo>
                  <a:lnTo>
                    <a:pt x="3402" y="3569"/>
                  </a:lnTo>
                  <a:lnTo>
                    <a:pt x="3397" y="3526"/>
                  </a:lnTo>
                  <a:lnTo>
                    <a:pt x="3410" y="3467"/>
                  </a:lnTo>
                  <a:lnTo>
                    <a:pt x="3416" y="3404"/>
                  </a:lnTo>
                  <a:lnTo>
                    <a:pt x="3396" y="3348"/>
                  </a:lnTo>
                  <a:lnTo>
                    <a:pt x="3408" y="3299"/>
                  </a:lnTo>
                  <a:lnTo>
                    <a:pt x="3426" y="3248"/>
                  </a:lnTo>
                  <a:lnTo>
                    <a:pt x="3427" y="3207"/>
                  </a:lnTo>
                  <a:lnTo>
                    <a:pt x="3398" y="3174"/>
                  </a:lnTo>
                  <a:lnTo>
                    <a:pt x="3371" y="3167"/>
                  </a:lnTo>
                  <a:lnTo>
                    <a:pt x="3333" y="3176"/>
                  </a:lnTo>
                  <a:lnTo>
                    <a:pt x="3281" y="3155"/>
                  </a:lnTo>
                  <a:lnTo>
                    <a:pt x="3206" y="3139"/>
                  </a:lnTo>
                  <a:lnTo>
                    <a:pt x="3159" y="3148"/>
                  </a:lnTo>
                  <a:lnTo>
                    <a:pt x="3122" y="3183"/>
                  </a:lnTo>
                  <a:lnTo>
                    <a:pt x="3066" y="3181"/>
                  </a:lnTo>
                  <a:lnTo>
                    <a:pt x="3026" y="3182"/>
                  </a:lnTo>
                  <a:lnTo>
                    <a:pt x="3003" y="3208"/>
                  </a:lnTo>
                  <a:lnTo>
                    <a:pt x="2995" y="3245"/>
                  </a:lnTo>
                  <a:lnTo>
                    <a:pt x="2952" y="3240"/>
                  </a:lnTo>
                  <a:lnTo>
                    <a:pt x="2921" y="3231"/>
                  </a:lnTo>
                  <a:lnTo>
                    <a:pt x="2889" y="3259"/>
                  </a:lnTo>
                  <a:lnTo>
                    <a:pt x="2834" y="3286"/>
                  </a:lnTo>
                  <a:lnTo>
                    <a:pt x="2767" y="3268"/>
                  </a:lnTo>
                  <a:lnTo>
                    <a:pt x="2716" y="3257"/>
                  </a:lnTo>
                  <a:lnTo>
                    <a:pt x="2683" y="3281"/>
                  </a:lnTo>
                  <a:lnTo>
                    <a:pt x="2649" y="3319"/>
                  </a:lnTo>
                  <a:lnTo>
                    <a:pt x="2623" y="3331"/>
                  </a:lnTo>
                  <a:lnTo>
                    <a:pt x="2593" y="3306"/>
                  </a:lnTo>
                  <a:lnTo>
                    <a:pt x="2562" y="3274"/>
                  </a:lnTo>
                  <a:lnTo>
                    <a:pt x="2528" y="3277"/>
                  </a:lnTo>
                  <a:lnTo>
                    <a:pt x="2504" y="3300"/>
                  </a:lnTo>
                  <a:lnTo>
                    <a:pt x="2478" y="3327"/>
                  </a:lnTo>
                  <a:lnTo>
                    <a:pt x="2425" y="3352"/>
                  </a:lnTo>
                  <a:lnTo>
                    <a:pt x="2410" y="3381"/>
                  </a:lnTo>
                  <a:lnTo>
                    <a:pt x="2413" y="3405"/>
                  </a:lnTo>
                  <a:lnTo>
                    <a:pt x="2427" y="3447"/>
                  </a:lnTo>
                  <a:lnTo>
                    <a:pt x="2423" y="3493"/>
                  </a:lnTo>
                  <a:lnTo>
                    <a:pt x="2384" y="3513"/>
                  </a:lnTo>
                  <a:lnTo>
                    <a:pt x="2359" y="3522"/>
                  </a:lnTo>
                  <a:lnTo>
                    <a:pt x="2325" y="3510"/>
                  </a:lnTo>
                  <a:lnTo>
                    <a:pt x="2287" y="3463"/>
                  </a:lnTo>
                  <a:lnTo>
                    <a:pt x="2239" y="3430"/>
                  </a:lnTo>
                  <a:lnTo>
                    <a:pt x="2168" y="3406"/>
                  </a:lnTo>
                  <a:lnTo>
                    <a:pt x="2090" y="3380"/>
                  </a:lnTo>
                  <a:lnTo>
                    <a:pt x="2010" y="3358"/>
                  </a:lnTo>
                  <a:lnTo>
                    <a:pt x="1945" y="3338"/>
                  </a:lnTo>
                  <a:lnTo>
                    <a:pt x="1857" y="3337"/>
                  </a:lnTo>
                  <a:lnTo>
                    <a:pt x="1779" y="3338"/>
                  </a:lnTo>
                  <a:lnTo>
                    <a:pt x="1738" y="3306"/>
                  </a:lnTo>
                  <a:lnTo>
                    <a:pt x="1733" y="3243"/>
                  </a:lnTo>
                  <a:cubicBezTo>
                    <a:pt x="1733" y="3243"/>
                    <a:pt x="1695" y="3202"/>
                    <a:pt x="1694" y="3197"/>
                  </a:cubicBezTo>
                  <a:cubicBezTo>
                    <a:pt x="1693" y="3191"/>
                    <a:pt x="1685" y="3114"/>
                    <a:pt x="1685" y="3114"/>
                  </a:cubicBezTo>
                  <a:lnTo>
                    <a:pt x="1757" y="30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5" name="Freeform 105"/>
            <p:cNvSpPr>
              <a:spLocks/>
            </p:cNvSpPr>
            <p:nvPr/>
          </p:nvSpPr>
          <p:spPr bwMode="auto">
            <a:xfrm>
              <a:off x="2619880" y="2347669"/>
              <a:ext cx="1966833" cy="999873"/>
            </a:xfrm>
            <a:custGeom>
              <a:avLst/>
              <a:gdLst>
                <a:gd name="T0" fmla="*/ 133 w 7993"/>
                <a:gd name="T1" fmla="*/ 1270 h 5033"/>
                <a:gd name="T2" fmla="*/ 180 w 7993"/>
                <a:gd name="T3" fmla="*/ 1028 h 5033"/>
                <a:gd name="T4" fmla="*/ 194 w 7993"/>
                <a:gd name="T5" fmla="*/ 780 h 5033"/>
                <a:gd name="T6" fmla="*/ 399 w 7993"/>
                <a:gd name="T7" fmla="*/ 761 h 5033"/>
                <a:gd name="T8" fmla="*/ 629 w 7993"/>
                <a:gd name="T9" fmla="*/ 695 h 5033"/>
                <a:gd name="T10" fmla="*/ 749 w 7993"/>
                <a:gd name="T11" fmla="*/ 704 h 5033"/>
                <a:gd name="T12" fmla="*/ 934 w 7993"/>
                <a:gd name="T13" fmla="*/ 742 h 5033"/>
                <a:gd name="T14" fmla="*/ 1046 w 7993"/>
                <a:gd name="T15" fmla="*/ 703 h 5033"/>
                <a:gd name="T16" fmla="*/ 1203 w 7993"/>
                <a:gd name="T17" fmla="*/ 576 h 5033"/>
                <a:gd name="T18" fmla="*/ 1484 w 7993"/>
                <a:gd name="T19" fmla="*/ 445 h 5033"/>
                <a:gd name="T20" fmla="*/ 1737 w 7993"/>
                <a:gd name="T21" fmla="*/ 437 h 5033"/>
                <a:gd name="T22" fmla="*/ 1945 w 7993"/>
                <a:gd name="T23" fmla="*/ 368 h 5033"/>
                <a:gd name="T24" fmla="*/ 2158 w 7993"/>
                <a:gd name="T25" fmla="*/ 312 h 5033"/>
                <a:gd name="T26" fmla="*/ 2448 w 7993"/>
                <a:gd name="T27" fmla="*/ 290 h 5033"/>
                <a:gd name="T28" fmla="*/ 2808 w 7993"/>
                <a:gd name="T29" fmla="*/ 168 h 5033"/>
                <a:gd name="T30" fmla="*/ 3192 w 7993"/>
                <a:gd name="T31" fmla="*/ 32 h 5033"/>
                <a:gd name="T32" fmla="*/ 3395 w 7993"/>
                <a:gd name="T33" fmla="*/ 176 h 5033"/>
                <a:gd name="T34" fmla="*/ 3711 w 7993"/>
                <a:gd name="T35" fmla="*/ 337 h 5033"/>
                <a:gd name="T36" fmla="*/ 4060 w 7993"/>
                <a:gd name="T37" fmla="*/ 501 h 5033"/>
                <a:gd name="T38" fmla="*/ 4126 w 7993"/>
                <a:gd name="T39" fmla="*/ 331 h 5033"/>
                <a:gd name="T40" fmla="*/ 4350 w 7993"/>
                <a:gd name="T41" fmla="*/ 298 h 5033"/>
                <a:gd name="T42" fmla="*/ 4622 w 7993"/>
                <a:gd name="T43" fmla="*/ 210 h 5033"/>
                <a:gd name="T44" fmla="*/ 4823 w 7993"/>
                <a:gd name="T45" fmla="*/ 162 h 5033"/>
                <a:gd name="T46" fmla="*/ 5099 w 7993"/>
                <a:gd name="T47" fmla="*/ 153 h 5033"/>
                <a:gd name="T48" fmla="*/ 5111 w 7993"/>
                <a:gd name="T49" fmla="*/ 446 h 5033"/>
                <a:gd name="T50" fmla="*/ 5245 w 7993"/>
                <a:gd name="T51" fmla="*/ 689 h 5033"/>
                <a:gd name="T52" fmla="*/ 5441 w 7993"/>
                <a:gd name="T53" fmla="*/ 807 h 5033"/>
                <a:gd name="T54" fmla="*/ 5600 w 7993"/>
                <a:gd name="T55" fmla="*/ 851 h 5033"/>
                <a:gd name="T56" fmla="*/ 5894 w 7993"/>
                <a:gd name="T57" fmla="*/ 918 h 5033"/>
                <a:gd name="T58" fmla="*/ 6077 w 7993"/>
                <a:gd name="T59" fmla="*/ 900 h 5033"/>
                <a:gd name="T60" fmla="*/ 6362 w 7993"/>
                <a:gd name="T61" fmla="*/ 820 h 5033"/>
                <a:gd name="T62" fmla="*/ 6518 w 7993"/>
                <a:gd name="T63" fmla="*/ 855 h 5033"/>
                <a:gd name="T64" fmla="*/ 6713 w 7993"/>
                <a:gd name="T65" fmla="*/ 945 h 5033"/>
                <a:gd name="T66" fmla="*/ 7056 w 7993"/>
                <a:gd name="T67" fmla="*/ 1047 h 5033"/>
                <a:gd name="T68" fmla="*/ 7443 w 7993"/>
                <a:gd name="T69" fmla="*/ 1225 h 5033"/>
                <a:gd name="T70" fmla="*/ 7777 w 7993"/>
                <a:gd name="T71" fmla="*/ 1473 h 5033"/>
                <a:gd name="T72" fmla="*/ 7969 w 7993"/>
                <a:gd name="T73" fmla="*/ 1729 h 5033"/>
                <a:gd name="T74" fmla="*/ 4339 w 7993"/>
                <a:gd name="T75" fmla="*/ 4855 h 5033"/>
                <a:gd name="T76" fmla="*/ 4109 w 7993"/>
                <a:gd name="T77" fmla="*/ 4882 h 5033"/>
                <a:gd name="T78" fmla="*/ 3841 w 7993"/>
                <a:gd name="T79" fmla="*/ 4858 h 5033"/>
                <a:gd name="T80" fmla="*/ 3688 w 7993"/>
                <a:gd name="T81" fmla="*/ 4751 h 5033"/>
                <a:gd name="T82" fmla="*/ 3575 w 7993"/>
                <a:gd name="T83" fmla="*/ 4551 h 5033"/>
                <a:gd name="T84" fmla="*/ 3115 w 7993"/>
                <a:gd name="T85" fmla="*/ 4088 h 5033"/>
                <a:gd name="T86" fmla="*/ 2822 w 7993"/>
                <a:gd name="T87" fmla="*/ 3815 h 5033"/>
                <a:gd name="T88" fmla="*/ 2428 w 7993"/>
                <a:gd name="T89" fmla="*/ 3582 h 5033"/>
                <a:gd name="T90" fmla="*/ 2009 w 7993"/>
                <a:gd name="T91" fmla="*/ 3388 h 5033"/>
                <a:gd name="T92" fmla="*/ 1735 w 7993"/>
                <a:gd name="T93" fmla="*/ 3263 h 5033"/>
                <a:gd name="T94" fmla="*/ 1401 w 7993"/>
                <a:gd name="T95" fmla="*/ 3159 h 5033"/>
                <a:gd name="T96" fmla="*/ 1192 w 7993"/>
                <a:gd name="T97" fmla="*/ 2905 h 5033"/>
                <a:gd name="T98" fmla="*/ 1009 w 7993"/>
                <a:gd name="T99" fmla="*/ 2642 h 5033"/>
                <a:gd name="T100" fmla="*/ 964 w 7993"/>
                <a:gd name="T101" fmla="*/ 2395 h 5033"/>
                <a:gd name="T102" fmla="*/ 865 w 7993"/>
                <a:gd name="T103" fmla="*/ 2143 h 5033"/>
                <a:gd name="T104" fmla="*/ 659 w 7993"/>
                <a:gd name="T105" fmla="*/ 2068 h 5033"/>
                <a:gd name="T106" fmla="*/ 363 w 7993"/>
                <a:gd name="T107" fmla="*/ 1776 h 5033"/>
                <a:gd name="T108" fmla="*/ 134 w 7993"/>
                <a:gd name="T109" fmla="*/ 1406 h 5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993" h="5033">
                  <a:moveTo>
                    <a:pt x="0" y="1405"/>
                  </a:moveTo>
                  <a:lnTo>
                    <a:pt x="41" y="1363"/>
                  </a:lnTo>
                  <a:lnTo>
                    <a:pt x="71" y="1336"/>
                  </a:lnTo>
                  <a:lnTo>
                    <a:pt x="107" y="1328"/>
                  </a:lnTo>
                  <a:lnTo>
                    <a:pt x="126" y="1299"/>
                  </a:lnTo>
                  <a:lnTo>
                    <a:pt x="133" y="1270"/>
                  </a:lnTo>
                  <a:lnTo>
                    <a:pt x="118" y="1230"/>
                  </a:lnTo>
                  <a:lnTo>
                    <a:pt x="165" y="1185"/>
                  </a:lnTo>
                  <a:lnTo>
                    <a:pt x="168" y="1134"/>
                  </a:lnTo>
                  <a:lnTo>
                    <a:pt x="196" y="1098"/>
                  </a:lnTo>
                  <a:lnTo>
                    <a:pt x="190" y="1056"/>
                  </a:lnTo>
                  <a:lnTo>
                    <a:pt x="180" y="1028"/>
                  </a:lnTo>
                  <a:lnTo>
                    <a:pt x="202" y="984"/>
                  </a:lnTo>
                  <a:lnTo>
                    <a:pt x="202" y="936"/>
                  </a:lnTo>
                  <a:lnTo>
                    <a:pt x="188" y="902"/>
                  </a:lnTo>
                  <a:lnTo>
                    <a:pt x="194" y="854"/>
                  </a:lnTo>
                  <a:lnTo>
                    <a:pt x="171" y="807"/>
                  </a:lnTo>
                  <a:lnTo>
                    <a:pt x="194" y="780"/>
                  </a:lnTo>
                  <a:lnTo>
                    <a:pt x="193" y="704"/>
                  </a:lnTo>
                  <a:lnTo>
                    <a:pt x="255" y="701"/>
                  </a:lnTo>
                  <a:lnTo>
                    <a:pt x="285" y="709"/>
                  </a:lnTo>
                  <a:lnTo>
                    <a:pt x="325" y="734"/>
                  </a:lnTo>
                  <a:lnTo>
                    <a:pt x="361" y="755"/>
                  </a:lnTo>
                  <a:lnTo>
                    <a:pt x="399" y="761"/>
                  </a:lnTo>
                  <a:lnTo>
                    <a:pt x="452" y="739"/>
                  </a:lnTo>
                  <a:lnTo>
                    <a:pt x="485" y="710"/>
                  </a:lnTo>
                  <a:lnTo>
                    <a:pt x="522" y="682"/>
                  </a:lnTo>
                  <a:lnTo>
                    <a:pt x="553" y="679"/>
                  </a:lnTo>
                  <a:lnTo>
                    <a:pt x="599" y="686"/>
                  </a:lnTo>
                  <a:lnTo>
                    <a:pt x="629" y="695"/>
                  </a:lnTo>
                  <a:lnTo>
                    <a:pt x="652" y="677"/>
                  </a:lnTo>
                  <a:lnTo>
                    <a:pt x="657" y="630"/>
                  </a:lnTo>
                  <a:lnTo>
                    <a:pt x="703" y="632"/>
                  </a:lnTo>
                  <a:lnTo>
                    <a:pt x="701" y="672"/>
                  </a:lnTo>
                  <a:lnTo>
                    <a:pt x="721" y="688"/>
                  </a:lnTo>
                  <a:lnTo>
                    <a:pt x="749" y="704"/>
                  </a:lnTo>
                  <a:lnTo>
                    <a:pt x="784" y="695"/>
                  </a:lnTo>
                  <a:lnTo>
                    <a:pt x="810" y="691"/>
                  </a:lnTo>
                  <a:lnTo>
                    <a:pt x="828" y="727"/>
                  </a:lnTo>
                  <a:lnTo>
                    <a:pt x="846" y="761"/>
                  </a:lnTo>
                  <a:lnTo>
                    <a:pt x="913" y="760"/>
                  </a:lnTo>
                  <a:lnTo>
                    <a:pt x="934" y="742"/>
                  </a:lnTo>
                  <a:lnTo>
                    <a:pt x="919" y="724"/>
                  </a:lnTo>
                  <a:lnTo>
                    <a:pt x="908" y="693"/>
                  </a:lnTo>
                  <a:lnTo>
                    <a:pt x="919" y="662"/>
                  </a:lnTo>
                  <a:lnTo>
                    <a:pt x="943" y="637"/>
                  </a:lnTo>
                  <a:lnTo>
                    <a:pt x="995" y="668"/>
                  </a:lnTo>
                  <a:lnTo>
                    <a:pt x="1046" y="703"/>
                  </a:lnTo>
                  <a:lnTo>
                    <a:pt x="1067" y="685"/>
                  </a:lnTo>
                  <a:lnTo>
                    <a:pt x="1097" y="662"/>
                  </a:lnTo>
                  <a:lnTo>
                    <a:pt x="1119" y="669"/>
                  </a:lnTo>
                  <a:lnTo>
                    <a:pt x="1139" y="663"/>
                  </a:lnTo>
                  <a:lnTo>
                    <a:pt x="1169" y="626"/>
                  </a:lnTo>
                  <a:lnTo>
                    <a:pt x="1203" y="576"/>
                  </a:lnTo>
                  <a:lnTo>
                    <a:pt x="1233" y="566"/>
                  </a:lnTo>
                  <a:lnTo>
                    <a:pt x="1278" y="537"/>
                  </a:lnTo>
                  <a:lnTo>
                    <a:pt x="1338" y="485"/>
                  </a:lnTo>
                  <a:lnTo>
                    <a:pt x="1413" y="477"/>
                  </a:lnTo>
                  <a:lnTo>
                    <a:pt x="1460" y="446"/>
                  </a:lnTo>
                  <a:lnTo>
                    <a:pt x="1484" y="445"/>
                  </a:lnTo>
                  <a:lnTo>
                    <a:pt x="1531" y="458"/>
                  </a:lnTo>
                  <a:lnTo>
                    <a:pt x="1570" y="466"/>
                  </a:lnTo>
                  <a:lnTo>
                    <a:pt x="1603" y="446"/>
                  </a:lnTo>
                  <a:lnTo>
                    <a:pt x="1636" y="429"/>
                  </a:lnTo>
                  <a:lnTo>
                    <a:pt x="1688" y="430"/>
                  </a:lnTo>
                  <a:lnTo>
                    <a:pt x="1737" y="437"/>
                  </a:lnTo>
                  <a:lnTo>
                    <a:pt x="1768" y="402"/>
                  </a:lnTo>
                  <a:lnTo>
                    <a:pt x="1795" y="396"/>
                  </a:lnTo>
                  <a:lnTo>
                    <a:pt x="1836" y="404"/>
                  </a:lnTo>
                  <a:lnTo>
                    <a:pt x="1874" y="405"/>
                  </a:lnTo>
                  <a:lnTo>
                    <a:pt x="1904" y="379"/>
                  </a:lnTo>
                  <a:lnTo>
                    <a:pt x="1945" y="368"/>
                  </a:lnTo>
                  <a:lnTo>
                    <a:pt x="1980" y="372"/>
                  </a:lnTo>
                  <a:lnTo>
                    <a:pt x="2021" y="390"/>
                  </a:lnTo>
                  <a:lnTo>
                    <a:pt x="2058" y="384"/>
                  </a:lnTo>
                  <a:lnTo>
                    <a:pt x="2100" y="354"/>
                  </a:lnTo>
                  <a:lnTo>
                    <a:pt x="2141" y="340"/>
                  </a:lnTo>
                  <a:lnTo>
                    <a:pt x="2158" y="312"/>
                  </a:lnTo>
                  <a:lnTo>
                    <a:pt x="2191" y="310"/>
                  </a:lnTo>
                  <a:lnTo>
                    <a:pt x="2228" y="301"/>
                  </a:lnTo>
                  <a:lnTo>
                    <a:pt x="2262" y="266"/>
                  </a:lnTo>
                  <a:lnTo>
                    <a:pt x="2276" y="233"/>
                  </a:lnTo>
                  <a:lnTo>
                    <a:pt x="2369" y="232"/>
                  </a:lnTo>
                  <a:lnTo>
                    <a:pt x="2448" y="290"/>
                  </a:lnTo>
                  <a:lnTo>
                    <a:pt x="2521" y="288"/>
                  </a:lnTo>
                  <a:lnTo>
                    <a:pt x="2557" y="258"/>
                  </a:lnTo>
                  <a:lnTo>
                    <a:pt x="2585" y="228"/>
                  </a:lnTo>
                  <a:lnTo>
                    <a:pt x="2650" y="219"/>
                  </a:lnTo>
                  <a:lnTo>
                    <a:pt x="2727" y="200"/>
                  </a:lnTo>
                  <a:lnTo>
                    <a:pt x="2808" y="168"/>
                  </a:lnTo>
                  <a:lnTo>
                    <a:pt x="2889" y="147"/>
                  </a:lnTo>
                  <a:lnTo>
                    <a:pt x="2938" y="135"/>
                  </a:lnTo>
                  <a:lnTo>
                    <a:pt x="2982" y="54"/>
                  </a:lnTo>
                  <a:lnTo>
                    <a:pt x="3026" y="53"/>
                  </a:lnTo>
                  <a:lnTo>
                    <a:pt x="3093" y="45"/>
                  </a:lnTo>
                  <a:lnTo>
                    <a:pt x="3192" y="32"/>
                  </a:lnTo>
                  <a:lnTo>
                    <a:pt x="3275" y="11"/>
                  </a:lnTo>
                  <a:lnTo>
                    <a:pt x="3343" y="37"/>
                  </a:lnTo>
                  <a:lnTo>
                    <a:pt x="3409" y="0"/>
                  </a:lnTo>
                  <a:lnTo>
                    <a:pt x="3458" y="7"/>
                  </a:lnTo>
                  <a:lnTo>
                    <a:pt x="3386" y="93"/>
                  </a:lnTo>
                  <a:lnTo>
                    <a:pt x="3395" y="176"/>
                  </a:lnTo>
                  <a:lnTo>
                    <a:pt x="3434" y="222"/>
                  </a:lnTo>
                  <a:lnTo>
                    <a:pt x="3439" y="285"/>
                  </a:lnTo>
                  <a:lnTo>
                    <a:pt x="3480" y="317"/>
                  </a:lnTo>
                  <a:lnTo>
                    <a:pt x="3558" y="316"/>
                  </a:lnTo>
                  <a:lnTo>
                    <a:pt x="3646" y="317"/>
                  </a:lnTo>
                  <a:lnTo>
                    <a:pt x="3711" y="337"/>
                  </a:lnTo>
                  <a:lnTo>
                    <a:pt x="3791" y="359"/>
                  </a:lnTo>
                  <a:lnTo>
                    <a:pt x="3869" y="385"/>
                  </a:lnTo>
                  <a:lnTo>
                    <a:pt x="3940" y="409"/>
                  </a:lnTo>
                  <a:lnTo>
                    <a:pt x="3988" y="442"/>
                  </a:lnTo>
                  <a:lnTo>
                    <a:pt x="4026" y="489"/>
                  </a:lnTo>
                  <a:lnTo>
                    <a:pt x="4060" y="501"/>
                  </a:lnTo>
                  <a:lnTo>
                    <a:pt x="4085" y="492"/>
                  </a:lnTo>
                  <a:lnTo>
                    <a:pt x="4124" y="472"/>
                  </a:lnTo>
                  <a:lnTo>
                    <a:pt x="4128" y="426"/>
                  </a:lnTo>
                  <a:lnTo>
                    <a:pt x="4114" y="384"/>
                  </a:lnTo>
                  <a:lnTo>
                    <a:pt x="4111" y="360"/>
                  </a:lnTo>
                  <a:lnTo>
                    <a:pt x="4126" y="331"/>
                  </a:lnTo>
                  <a:lnTo>
                    <a:pt x="4179" y="306"/>
                  </a:lnTo>
                  <a:lnTo>
                    <a:pt x="4229" y="256"/>
                  </a:lnTo>
                  <a:lnTo>
                    <a:pt x="4263" y="253"/>
                  </a:lnTo>
                  <a:lnTo>
                    <a:pt x="4294" y="285"/>
                  </a:lnTo>
                  <a:lnTo>
                    <a:pt x="4324" y="310"/>
                  </a:lnTo>
                  <a:lnTo>
                    <a:pt x="4350" y="298"/>
                  </a:lnTo>
                  <a:lnTo>
                    <a:pt x="4384" y="260"/>
                  </a:lnTo>
                  <a:lnTo>
                    <a:pt x="4417" y="236"/>
                  </a:lnTo>
                  <a:lnTo>
                    <a:pt x="4468" y="247"/>
                  </a:lnTo>
                  <a:lnTo>
                    <a:pt x="4535" y="265"/>
                  </a:lnTo>
                  <a:lnTo>
                    <a:pt x="4590" y="238"/>
                  </a:lnTo>
                  <a:lnTo>
                    <a:pt x="4622" y="210"/>
                  </a:lnTo>
                  <a:lnTo>
                    <a:pt x="4653" y="219"/>
                  </a:lnTo>
                  <a:lnTo>
                    <a:pt x="4696" y="224"/>
                  </a:lnTo>
                  <a:lnTo>
                    <a:pt x="4704" y="187"/>
                  </a:lnTo>
                  <a:lnTo>
                    <a:pt x="4727" y="161"/>
                  </a:lnTo>
                  <a:lnTo>
                    <a:pt x="4767" y="160"/>
                  </a:lnTo>
                  <a:lnTo>
                    <a:pt x="4823" y="162"/>
                  </a:lnTo>
                  <a:lnTo>
                    <a:pt x="4860" y="127"/>
                  </a:lnTo>
                  <a:lnTo>
                    <a:pt x="4907" y="118"/>
                  </a:lnTo>
                  <a:lnTo>
                    <a:pt x="4982" y="134"/>
                  </a:lnTo>
                  <a:lnTo>
                    <a:pt x="5034" y="155"/>
                  </a:lnTo>
                  <a:lnTo>
                    <a:pt x="5072" y="146"/>
                  </a:lnTo>
                  <a:lnTo>
                    <a:pt x="5099" y="153"/>
                  </a:lnTo>
                  <a:lnTo>
                    <a:pt x="5128" y="186"/>
                  </a:lnTo>
                  <a:lnTo>
                    <a:pt x="5127" y="227"/>
                  </a:lnTo>
                  <a:lnTo>
                    <a:pt x="5109" y="278"/>
                  </a:lnTo>
                  <a:lnTo>
                    <a:pt x="5097" y="327"/>
                  </a:lnTo>
                  <a:lnTo>
                    <a:pt x="5117" y="383"/>
                  </a:lnTo>
                  <a:lnTo>
                    <a:pt x="5111" y="446"/>
                  </a:lnTo>
                  <a:lnTo>
                    <a:pt x="5098" y="505"/>
                  </a:lnTo>
                  <a:lnTo>
                    <a:pt x="5103" y="548"/>
                  </a:lnTo>
                  <a:lnTo>
                    <a:pt x="5134" y="582"/>
                  </a:lnTo>
                  <a:lnTo>
                    <a:pt x="5175" y="605"/>
                  </a:lnTo>
                  <a:lnTo>
                    <a:pt x="5217" y="644"/>
                  </a:lnTo>
                  <a:lnTo>
                    <a:pt x="5245" y="689"/>
                  </a:lnTo>
                  <a:lnTo>
                    <a:pt x="5249" y="744"/>
                  </a:lnTo>
                  <a:lnTo>
                    <a:pt x="5276" y="780"/>
                  </a:lnTo>
                  <a:lnTo>
                    <a:pt x="5314" y="747"/>
                  </a:lnTo>
                  <a:lnTo>
                    <a:pt x="5334" y="787"/>
                  </a:lnTo>
                  <a:lnTo>
                    <a:pt x="5393" y="791"/>
                  </a:lnTo>
                  <a:lnTo>
                    <a:pt x="5441" y="807"/>
                  </a:lnTo>
                  <a:lnTo>
                    <a:pt x="5461" y="772"/>
                  </a:lnTo>
                  <a:lnTo>
                    <a:pt x="5506" y="759"/>
                  </a:lnTo>
                  <a:lnTo>
                    <a:pt x="5517" y="784"/>
                  </a:lnTo>
                  <a:lnTo>
                    <a:pt x="5541" y="815"/>
                  </a:lnTo>
                  <a:lnTo>
                    <a:pt x="5594" y="817"/>
                  </a:lnTo>
                  <a:lnTo>
                    <a:pt x="5600" y="851"/>
                  </a:lnTo>
                  <a:lnTo>
                    <a:pt x="5615" y="888"/>
                  </a:lnTo>
                  <a:lnTo>
                    <a:pt x="5674" y="891"/>
                  </a:lnTo>
                  <a:lnTo>
                    <a:pt x="5728" y="922"/>
                  </a:lnTo>
                  <a:lnTo>
                    <a:pt x="5794" y="921"/>
                  </a:lnTo>
                  <a:lnTo>
                    <a:pt x="5850" y="951"/>
                  </a:lnTo>
                  <a:lnTo>
                    <a:pt x="5894" y="918"/>
                  </a:lnTo>
                  <a:lnTo>
                    <a:pt x="5936" y="917"/>
                  </a:lnTo>
                  <a:lnTo>
                    <a:pt x="5962" y="902"/>
                  </a:lnTo>
                  <a:lnTo>
                    <a:pt x="5995" y="913"/>
                  </a:lnTo>
                  <a:lnTo>
                    <a:pt x="6020" y="877"/>
                  </a:lnTo>
                  <a:lnTo>
                    <a:pt x="6043" y="873"/>
                  </a:lnTo>
                  <a:lnTo>
                    <a:pt x="6077" y="900"/>
                  </a:lnTo>
                  <a:lnTo>
                    <a:pt x="6110" y="902"/>
                  </a:lnTo>
                  <a:lnTo>
                    <a:pt x="6159" y="866"/>
                  </a:lnTo>
                  <a:lnTo>
                    <a:pt x="6214" y="910"/>
                  </a:lnTo>
                  <a:lnTo>
                    <a:pt x="6246" y="912"/>
                  </a:lnTo>
                  <a:lnTo>
                    <a:pt x="6306" y="849"/>
                  </a:lnTo>
                  <a:lnTo>
                    <a:pt x="6362" y="820"/>
                  </a:lnTo>
                  <a:lnTo>
                    <a:pt x="6407" y="845"/>
                  </a:lnTo>
                  <a:lnTo>
                    <a:pt x="6449" y="842"/>
                  </a:lnTo>
                  <a:lnTo>
                    <a:pt x="6450" y="874"/>
                  </a:lnTo>
                  <a:lnTo>
                    <a:pt x="6474" y="889"/>
                  </a:lnTo>
                  <a:lnTo>
                    <a:pt x="6491" y="869"/>
                  </a:lnTo>
                  <a:lnTo>
                    <a:pt x="6518" y="855"/>
                  </a:lnTo>
                  <a:lnTo>
                    <a:pt x="6542" y="881"/>
                  </a:lnTo>
                  <a:lnTo>
                    <a:pt x="6542" y="934"/>
                  </a:lnTo>
                  <a:lnTo>
                    <a:pt x="6588" y="922"/>
                  </a:lnTo>
                  <a:lnTo>
                    <a:pt x="6622" y="953"/>
                  </a:lnTo>
                  <a:lnTo>
                    <a:pt x="6664" y="923"/>
                  </a:lnTo>
                  <a:lnTo>
                    <a:pt x="6713" y="945"/>
                  </a:lnTo>
                  <a:lnTo>
                    <a:pt x="6718" y="992"/>
                  </a:lnTo>
                  <a:lnTo>
                    <a:pt x="6755" y="1024"/>
                  </a:lnTo>
                  <a:lnTo>
                    <a:pt x="6810" y="1011"/>
                  </a:lnTo>
                  <a:lnTo>
                    <a:pt x="6872" y="1075"/>
                  </a:lnTo>
                  <a:lnTo>
                    <a:pt x="6922" y="1091"/>
                  </a:lnTo>
                  <a:lnTo>
                    <a:pt x="7056" y="1047"/>
                  </a:lnTo>
                  <a:lnTo>
                    <a:pt x="7183" y="1096"/>
                  </a:lnTo>
                  <a:lnTo>
                    <a:pt x="7208" y="1138"/>
                  </a:lnTo>
                  <a:lnTo>
                    <a:pt x="7299" y="1181"/>
                  </a:lnTo>
                  <a:lnTo>
                    <a:pt x="7350" y="1237"/>
                  </a:lnTo>
                  <a:lnTo>
                    <a:pt x="7399" y="1209"/>
                  </a:lnTo>
                  <a:lnTo>
                    <a:pt x="7443" y="1225"/>
                  </a:lnTo>
                  <a:lnTo>
                    <a:pt x="7517" y="1259"/>
                  </a:lnTo>
                  <a:lnTo>
                    <a:pt x="7539" y="1332"/>
                  </a:lnTo>
                  <a:lnTo>
                    <a:pt x="7611" y="1370"/>
                  </a:lnTo>
                  <a:lnTo>
                    <a:pt x="7649" y="1418"/>
                  </a:lnTo>
                  <a:lnTo>
                    <a:pt x="7714" y="1426"/>
                  </a:lnTo>
                  <a:lnTo>
                    <a:pt x="7777" y="1473"/>
                  </a:lnTo>
                  <a:lnTo>
                    <a:pt x="7833" y="1482"/>
                  </a:lnTo>
                  <a:lnTo>
                    <a:pt x="7868" y="1526"/>
                  </a:lnTo>
                  <a:lnTo>
                    <a:pt x="7927" y="1518"/>
                  </a:lnTo>
                  <a:lnTo>
                    <a:pt x="7993" y="1570"/>
                  </a:lnTo>
                  <a:lnTo>
                    <a:pt x="7969" y="1637"/>
                  </a:lnTo>
                  <a:lnTo>
                    <a:pt x="7969" y="1729"/>
                  </a:lnTo>
                  <a:lnTo>
                    <a:pt x="6610" y="3507"/>
                  </a:lnTo>
                  <a:lnTo>
                    <a:pt x="4752" y="4966"/>
                  </a:lnTo>
                  <a:lnTo>
                    <a:pt x="4564" y="5033"/>
                  </a:lnTo>
                  <a:lnTo>
                    <a:pt x="4461" y="4887"/>
                  </a:lnTo>
                  <a:lnTo>
                    <a:pt x="4402" y="4892"/>
                  </a:lnTo>
                  <a:lnTo>
                    <a:pt x="4339" y="4855"/>
                  </a:lnTo>
                  <a:lnTo>
                    <a:pt x="4303" y="4867"/>
                  </a:lnTo>
                  <a:lnTo>
                    <a:pt x="4254" y="4916"/>
                  </a:lnTo>
                  <a:lnTo>
                    <a:pt x="4200" y="4897"/>
                  </a:lnTo>
                  <a:lnTo>
                    <a:pt x="4195" y="4821"/>
                  </a:lnTo>
                  <a:lnTo>
                    <a:pt x="4159" y="4826"/>
                  </a:lnTo>
                  <a:lnTo>
                    <a:pt x="4109" y="4882"/>
                  </a:lnTo>
                  <a:lnTo>
                    <a:pt x="4061" y="4863"/>
                  </a:lnTo>
                  <a:lnTo>
                    <a:pt x="4003" y="4902"/>
                  </a:lnTo>
                  <a:lnTo>
                    <a:pt x="3952" y="4868"/>
                  </a:lnTo>
                  <a:lnTo>
                    <a:pt x="3895" y="4899"/>
                  </a:lnTo>
                  <a:lnTo>
                    <a:pt x="3865" y="4858"/>
                  </a:lnTo>
                  <a:lnTo>
                    <a:pt x="3841" y="4858"/>
                  </a:lnTo>
                  <a:lnTo>
                    <a:pt x="3807" y="4871"/>
                  </a:lnTo>
                  <a:lnTo>
                    <a:pt x="3790" y="4827"/>
                  </a:lnTo>
                  <a:lnTo>
                    <a:pt x="3770" y="4779"/>
                  </a:lnTo>
                  <a:lnTo>
                    <a:pt x="3745" y="4748"/>
                  </a:lnTo>
                  <a:lnTo>
                    <a:pt x="3721" y="4738"/>
                  </a:lnTo>
                  <a:lnTo>
                    <a:pt x="3688" y="4751"/>
                  </a:lnTo>
                  <a:lnTo>
                    <a:pt x="3668" y="4758"/>
                  </a:lnTo>
                  <a:lnTo>
                    <a:pt x="3636" y="4733"/>
                  </a:lnTo>
                  <a:lnTo>
                    <a:pt x="3662" y="4686"/>
                  </a:lnTo>
                  <a:lnTo>
                    <a:pt x="3633" y="4641"/>
                  </a:lnTo>
                  <a:lnTo>
                    <a:pt x="3640" y="4578"/>
                  </a:lnTo>
                  <a:lnTo>
                    <a:pt x="3575" y="4551"/>
                  </a:lnTo>
                  <a:lnTo>
                    <a:pt x="3480" y="4384"/>
                  </a:lnTo>
                  <a:lnTo>
                    <a:pt x="3441" y="4345"/>
                  </a:lnTo>
                  <a:lnTo>
                    <a:pt x="3375" y="4301"/>
                  </a:lnTo>
                  <a:lnTo>
                    <a:pt x="3365" y="4226"/>
                  </a:lnTo>
                  <a:lnTo>
                    <a:pt x="3216" y="4104"/>
                  </a:lnTo>
                  <a:lnTo>
                    <a:pt x="3115" y="4088"/>
                  </a:lnTo>
                  <a:lnTo>
                    <a:pt x="3079" y="4042"/>
                  </a:lnTo>
                  <a:lnTo>
                    <a:pt x="3039" y="3991"/>
                  </a:lnTo>
                  <a:lnTo>
                    <a:pt x="2984" y="3974"/>
                  </a:lnTo>
                  <a:lnTo>
                    <a:pt x="2941" y="3959"/>
                  </a:lnTo>
                  <a:lnTo>
                    <a:pt x="2879" y="3898"/>
                  </a:lnTo>
                  <a:lnTo>
                    <a:pt x="2822" y="3815"/>
                  </a:lnTo>
                  <a:lnTo>
                    <a:pt x="2791" y="3772"/>
                  </a:lnTo>
                  <a:lnTo>
                    <a:pt x="2716" y="3724"/>
                  </a:lnTo>
                  <a:lnTo>
                    <a:pt x="2620" y="3661"/>
                  </a:lnTo>
                  <a:lnTo>
                    <a:pt x="2544" y="3610"/>
                  </a:lnTo>
                  <a:lnTo>
                    <a:pt x="2483" y="3600"/>
                  </a:lnTo>
                  <a:lnTo>
                    <a:pt x="2428" y="3582"/>
                  </a:lnTo>
                  <a:lnTo>
                    <a:pt x="2357" y="3544"/>
                  </a:lnTo>
                  <a:lnTo>
                    <a:pt x="2269" y="3466"/>
                  </a:lnTo>
                  <a:lnTo>
                    <a:pt x="2153" y="3458"/>
                  </a:lnTo>
                  <a:lnTo>
                    <a:pt x="2081" y="3386"/>
                  </a:lnTo>
                  <a:lnTo>
                    <a:pt x="2047" y="3380"/>
                  </a:lnTo>
                  <a:lnTo>
                    <a:pt x="2009" y="3388"/>
                  </a:lnTo>
                  <a:lnTo>
                    <a:pt x="1975" y="3361"/>
                  </a:lnTo>
                  <a:lnTo>
                    <a:pt x="1903" y="3363"/>
                  </a:lnTo>
                  <a:lnTo>
                    <a:pt x="1847" y="3350"/>
                  </a:lnTo>
                  <a:lnTo>
                    <a:pt x="1822" y="3299"/>
                  </a:lnTo>
                  <a:lnTo>
                    <a:pt x="1781" y="3283"/>
                  </a:lnTo>
                  <a:lnTo>
                    <a:pt x="1735" y="3263"/>
                  </a:lnTo>
                  <a:lnTo>
                    <a:pt x="1711" y="3250"/>
                  </a:lnTo>
                  <a:lnTo>
                    <a:pt x="1633" y="3288"/>
                  </a:lnTo>
                  <a:lnTo>
                    <a:pt x="1582" y="3276"/>
                  </a:lnTo>
                  <a:lnTo>
                    <a:pt x="1516" y="3237"/>
                  </a:lnTo>
                  <a:lnTo>
                    <a:pt x="1457" y="3206"/>
                  </a:lnTo>
                  <a:lnTo>
                    <a:pt x="1401" y="3159"/>
                  </a:lnTo>
                  <a:lnTo>
                    <a:pt x="1355" y="3071"/>
                  </a:lnTo>
                  <a:lnTo>
                    <a:pt x="1324" y="3057"/>
                  </a:lnTo>
                  <a:lnTo>
                    <a:pt x="1258" y="3039"/>
                  </a:lnTo>
                  <a:lnTo>
                    <a:pt x="1222" y="3005"/>
                  </a:lnTo>
                  <a:lnTo>
                    <a:pt x="1193" y="2952"/>
                  </a:lnTo>
                  <a:lnTo>
                    <a:pt x="1192" y="2905"/>
                  </a:lnTo>
                  <a:lnTo>
                    <a:pt x="1136" y="2896"/>
                  </a:lnTo>
                  <a:lnTo>
                    <a:pt x="1097" y="2879"/>
                  </a:lnTo>
                  <a:lnTo>
                    <a:pt x="1082" y="2839"/>
                  </a:lnTo>
                  <a:lnTo>
                    <a:pt x="1091" y="2782"/>
                  </a:lnTo>
                  <a:lnTo>
                    <a:pt x="1080" y="2712"/>
                  </a:lnTo>
                  <a:lnTo>
                    <a:pt x="1009" y="2642"/>
                  </a:lnTo>
                  <a:lnTo>
                    <a:pt x="1004" y="2583"/>
                  </a:lnTo>
                  <a:lnTo>
                    <a:pt x="978" y="2548"/>
                  </a:lnTo>
                  <a:lnTo>
                    <a:pt x="987" y="2492"/>
                  </a:lnTo>
                  <a:lnTo>
                    <a:pt x="953" y="2473"/>
                  </a:lnTo>
                  <a:lnTo>
                    <a:pt x="946" y="2444"/>
                  </a:lnTo>
                  <a:lnTo>
                    <a:pt x="964" y="2395"/>
                  </a:lnTo>
                  <a:lnTo>
                    <a:pt x="951" y="2351"/>
                  </a:lnTo>
                  <a:lnTo>
                    <a:pt x="913" y="2361"/>
                  </a:lnTo>
                  <a:lnTo>
                    <a:pt x="891" y="2319"/>
                  </a:lnTo>
                  <a:lnTo>
                    <a:pt x="923" y="2280"/>
                  </a:lnTo>
                  <a:lnTo>
                    <a:pt x="909" y="2189"/>
                  </a:lnTo>
                  <a:lnTo>
                    <a:pt x="865" y="2143"/>
                  </a:lnTo>
                  <a:lnTo>
                    <a:pt x="806" y="2127"/>
                  </a:lnTo>
                  <a:lnTo>
                    <a:pt x="804" y="2056"/>
                  </a:lnTo>
                  <a:lnTo>
                    <a:pt x="769" y="2022"/>
                  </a:lnTo>
                  <a:lnTo>
                    <a:pt x="733" y="2009"/>
                  </a:lnTo>
                  <a:lnTo>
                    <a:pt x="679" y="2029"/>
                  </a:lnTo>
                  <a:lnTo>
                    <a:pt x="659" y="2068"/>
                  </a:lnTo>
                  <a:lnTo>
                    <a:pt x="636" y="2103"/>
                  </a:lnTo>
                  <a:lnTo>
                    <a:pt x="525" y="2117"/>
                  </a:lnTo>
                  <a:lnTo>
                    <a:pt x="493" y="2101"/>
                  </a:lnTo>
                  <a:lnTo>
                    <a:pt x="433" y="2002"/>
                  </a:lnTo>
                  <a:lnTo>
                    <a:pt x="434" y="1888"/>
                  </a:lnTo>
                  <a:lnTo>
                    <a:pt x="363" y="1776"/>
                  </a:lnTo>
                  <a:lnTo>
                    <a:pt x="370" y="1668"/>
                  </a:lnTo>
                  <a:lnTo>
                    <a:pt x="347" y="1613"/>
                  </a:lnTo>
                  <a:lnTo>
                    <a:pt x="310" y="1547"/>
                  </a:lnTo>
                  <a:lnTo>
                    <a:pt x="271" y="1507"/>
                  </a:lnTo>
                  <a:lnTo>
                    <a:pt x="208" y="1452"/>
                  </a:lnTo>
                  <a:lnTo>
                    <a:pt x="134" y="1406"/>
                  </a:lnTo>
                  <a:lnTo>
                    <a:pt x="0" y="140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6" name="Freeform 106"/>
            <p:cNvSpPr>
              <a:spLocks/>
            </p:cNvSpPr>
            <p:nvPr/>
          </p:nvSpPr>
          <p:spPr bwMode="auto">
            <a:xfrm>
              <a:off x="2035417" y="2627165"/>
              <a:ext cx="1707569" cy="1331661"/>
            </a:xfrm>
            <a:custGeom>
              <a:avLst/>
              <a:gdLst>
                <a:gd name="T0" fmla="*/ 1823 w 6939"/>
                <a:gd name="T1" fmla="*/ 6119 h 6706"/>
                <a:gd name="T2" fmla="*/ 2112 w 6939"/>
                <a:gd name="T3" fmla="*/ 6127 h 6706"/>
                <a:gd name="T4" fmla="*/ 2504 w 6939"/>
                <a:gd name="T5" fmla="*/ 6383 h 6706"/>
                <a:gd name="T6" fmla="*/ 2440 w 6939"/>
                <a:gd name="T7" fmla="*/ 5941 h 6706"/>
                <a:gd name="T8" fmla="*/ 2684 w 6939"/>
                <a:gd name="T9" fmla="*/ 5550 h 6706"/>
                <a:gd name="T10" fmla="*/ 2908 w 6939"/>
                <a:gd name="T11" fmla="*/ 5381 h 6706"/>
                <a:gd name="T12" fmla="*/ 3048 w 6939"/>
                <a:gd name="T13" fmla="*/ 5220 h 6706"/>
                <a:gd name="T14" fmla="*/ 4957 w 6939"/>
                <a:gd name="T15" fmla="*/ 4328 h 6706"/>
                <a:gd name="T16" fmla="*/ 6714 w 6939"/>
                <a:gd name="T17" fmla="*/ 3450 h 6706"/>
                <a:gd name="T18" fmla="*/ 6534 w 6939"/>
                <a:gd name="T19" fmla="*/ 3421 h 6706"/>
                <a:gd name="T20" fmla="*/ 6270 w 6939"/>
                <a:gd name="T21" fmla="*/ 3494 h 6706"/>
                <a:gd name="T22" fmla="*/ 6120 w 6939"/>
                <a:gd name="T23" fmla="*/ 3343 h 6706"/>
                <a:gd name="T24" fmla="*/ 6008 w 6939"/>
                <a:gd name="T25" fmla="*/ 3236 h 6706"/>
                <a:gd name="T26" fmla="*/ 5750 w 6939"/>
                <a:gd name="T27" fmla="*/ 2896 h 6706"/>
                <a:gd name="T28" fmla="*/ 5316 w 6939"/>
                <a:gd name="T29" fmla="*/ 2554 h 6706"/>
                <a:gd name="T30" fmla="*/ 4803 w 6939"/>
                <a:gd name="T31" fmla="*/ 2177 h 6706"/>
                <a:gd name="T32" fmla="*/ 4422 w 6939"/>
                <a:gd name="T33" fmla="*/ 1975 h 6706"/>
                <a:gd name="T34" fmla="*/ 4197 w 6939"/>
                <a:gd name="T35" fmla="*/ 1894 h 6706"/>
                <a:gd name="T36" fmla="*/ 3957 w 6939"/>
                <a:gd name="T37" fmla="*/ 1871 h 6706"/>
                <a:gd name="T38" fmla="*/ 3699 w 6939"/>
                <a:gd name="T39" fmla="*/ 1652 h 6706"/>
                <a:gd name="T40" fmla="*/ 3511 w 6939"/>
                <a:gd name="T41" fmla="*/ 1491 h 6706"/>
                <a:gd name="T42" fmla="*/ 3384 w 6939"/>
                <a:gd name="T43" fmla="*/ 1237 h 6706"/>
                <a:gd name="T44" fmla="*/ 3321 w 6939"/>
                <a:gd name="T45" fmla="*/ 1039 h 6706"/>
                <a:gd name="T46" fmla="*/ 3298 w 6939"/>
                <a:gd name="T47" fmla="*/ 875 h 6706"/>
                <a:gd name="T48" fmla="*/ 3144 w 6939"/>
                <a:gd name="T49" fmla="*/ 617 h 6706"/>
                <a:gd name="T50" fmla="*/ 2900 w 6939"/>
                <a:gd name="T51" fmla="*/ 712 h 6706"/>
                <a:gd name="T52" fmla="*/ 2745 w 6939"/>
                <a:gd name="T53" fmla="*/ 263 h 6706"/>
                <a:gd name="T54" fmla="*/ 2509 w 6939"/>
                <a:gd name="T55" fmla="*/ 1 h 6706"/>
                <a:gd name="T56" fmla="*/ 2241 w 6939"/>
                <a:gd name="T57" fmla="*/ 107 h 6706"/>
                <a:gd name="T58" fmla="*/ 1944 w 6939"/>
                <a:gd name="T59" fmla="*/ 94 h 6706"/>
                <a:gd name="T60" fmla="*/ 1778 w 6939"/>
                <a:gd name="T61" fmla="*/ 295 h 6706"/>
                <a:gd name="T62" fmla="*/ 1777 w 6939"/>
                <a:gd name="T63" fmla="*/ 587 h 6706"/>
                <a:gd name="T64" fmla="*/ 1595 w 6939"/>
                <a:gd name="T65" fmla="*/ 717 h 6706"/>
                <a:gd name="T66" fmla="*/ 1545 w 6939"/>
                <a:gd name="T67" fmla="*/ 1051 h 6706"/>
                <a:gd name="T68" fmla="*/ 1592 w 6939"/>
                <a:gd name="T69" fmla="*/ 1358 h 6706"/>
                <a:gd name="T70" fmla="*/ 1429 w 6939"/>
                <a:gd name="T71" fmla="*/ 1558 h 6706"/>
                <a:gd name="T72" fmla="*/ 1521 w 6939"/>
                <a:gd name="T73" fmla="*/ 1746 h 6706"/>
                <a:gd name="T74" fmla="*/ 1551 w 6939"/>
                <a:gd name="T75" fmla="*/ 1939 h 6706"/>
                <a:gd name="T76" fmla="*/ 1393 w 6939"/>
                <a:gd name="T77" fmla="*/ 2063 h 6706"/>
                <a:gd name="T78" fmla="*/ 1351 w 6939"/>
                <a:gd name="T79" fmla="*/ 2334 h 6706"/>
                <a:gd name="T80" fmla="*/ 1247 w 6939"/>
                <a:gd name="T81" fmla="*/ 2487 h 6706"/>
                <a:gd name="T82" fmla="*/ 1123 w 6939"/>
                <a:gd name="T83" fmla="*/ 2749 h 6706"/>
                <a:gd name="T84" fmla="*/ 1404 w 6939"/>
                <a:gd name="T85" fmla="*/ 2996 h 6706"/>
                <a:gd name="T86" fmla="*/ 1359 w 6939"/>
                <a:gd name="T87" fmla="*/ 3359 h 6706"/>
                <a:gd name="T88" fmla="*/ 1199 w 6939"/>
                <a:gd name="T89" fmla="*/ 3557 h 6706"/>
                <a:gd name="T90" fmla="*/ 1329 w 6939"/>
                <a:gd name="T91" fmla="*/ 3620 h 6706"/>
                <a:gd name="T92" fmla="*/ 1644 w 6939"/>
                <a:gd name="T93" fmla="*/ 3690 h 6706"/>
                <a:gd name="T94" fmla="*/ 1314 w 6939"/>
                <a:gd name="T95" fmla="*/ 3908 h 6706"/>
                <a:gd name="T96" fmla="*/ 1076 w 6939"/>
                <a:gd name="T97" fmla="*/ 4221 h 6706"/>
                <a:gd name="T98" fmla="*/ 1066 w 6939"/>
                <a:gd name="T99" fmla="*/ 4578 h 6706"/>
                <a:gd name="T100" fmla="*/ 892 w 6939"/>
                <a:gd name="T101" fmla="*/ 4892 h 6706"/>
                <a:gd name="T102" fmla="*/ 592 w 6939"/>
                <a:gd name="T103" fmla="*/ 5392 h 6706"/>
                <a:gd name="T104" fmla="*/ 329 w 6939"/>
                <a:gd name="T105" fmla="*/ 5504 h 6706"/>
                <a:gd name="T106" fmla="*/ 23 w 6939"/>
                <a:gd name="T107" fmla="*/ 5902 h 6706"/>
                <a:gd name="T108" fmla="*/ 232 w 6939"/>
                <a:gd name="T109" fmla="*/ 6230 h 6706"/>
                <a:gd name="T110" fmla="*/ 300 w 6939"/>
                <a:gd name="T111" fmla="*/ 6473 h 6706"/>
                <a:gd name="T112" fmla="*/ 479 w 6939"/>
                <a:gd name="T113" fmla="*/ 6570 h 6706"/>
                <a:gd name="T114" fmla="*/ 712 w 6939"/>
                <a:gd name="T115" fmla="*/ 6640 h 6706"/>
                <a:gd name="T116" fmla="*/ 962 w 6939"/>
                <a:gd name="T117" fmla="*/ 6551 h 6706"/>
                <a:gd name="T118" fmla="*/ 1346 w 6939"/>
                <a:gd name="T119" fmla="*/ 6524 h 6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39" h="6706">
                  <a:moveTo>
                    <a:pt x="1743" y="6521"/>
                  </a:moveTo>
                  <a:lnTo>
                    <a:pt x="1810" y="6448"/>
                  </a:lnTo>
                  <a:lnTo>
                    <a:pt x="1828" y="6312"/>
                  </a:lnTo>
                  <a:lnTo>
                    <a:pt x="1853" y="6215"/>
                  </a:lnTo>
                  <a:lnTo>
                    <a:pt x="1823" y="6119"/>
                  </a:lnTo>
                  <a:lnTo>
                    <a:pt x="1845" y="6042"/>
                  </a:lnTo>
                  <a:lnTo>
                    <a:pt x="1890" y="6027"/>
                  </a:lnTo>
                  <a:lnTo>
                    <a:pt x="1941" y="6065"/>
                  </a:lnTo>
                  <a:lnTo>
                    <a:pt x="2022" y="6095"/>
                  </a:lnTo>
                  <a:lnTo>
                    <a:pt x="2112" y="6127"/>
                  </a:lnTo>
                  <a:lnTo>
                    <a:pt x="2157" y="6168"/>
                  </a:lnTo>
                  <a:lnTo>
                    <a:pt x="2185" y="6366"/>
                  </a:lnTo>
                  <a:lnTo>
                    <a:pt x="2232" y="6428"/>
                  </a:lnTo>
                  <a:lnTo>
                    <a:pt x="2350" y="6432"/>
                  </a:lnTo>
                  <a:lnTo>
                    <a:pt x="2504" y="6383"/>
                  </a:lnTo>
                  <a:lnTo>
                    <a:pt x="2457" y="6185"/>
                  </a:lnTo>
                  <a:lnTo>
                    <a:pt x="2408" y="6134"/>
                  </a:lnTo>
                  <a:lnTo>
                    <a:pt x="2335" y="6127"/>
                  </a:lnTo>
                  <a:lnTo>
                    <a:pt x="2335" y="6033"/>
                  </a:lnTo>
                  <a:lnTo>
                    <a:pt x="2440" y="5941"/>
                  </a:lnTo>
                  <a:lnTo>
                    <a:pt x="2560" y="5784"/>
                  </a:lnTo>
                  <a:lnTo>
                    <a:pt x="2572" y="5698"/>
                  </a:lnTo>
                  <a:lnTo>
                    <a:pt x="2632" y="5662"/>
                  </a:lnTo>
                  <a:lnTo>
                    <a:pt x="2656" y="5580"/>
                  </a:lnTo>
                  <a:lnTo>
                    <a:pt x="2684" y="5550"/>
                  </a:lnTo>
                  <a:lnTo>
                    <a:pt x="2767" y="5550"/>
                  </a:lnTo>
                  <a:lnTo>
                    <a:pt x="2806" y="5501"/>
                  </a:lnTo>
                  <a:lnTo>
                    <a:pt x="2816" y="5456"/>
                  </a:lnTo>
                  <a:lnTo>
                    <a:pt x="2876" y="5439"/>
                  </a:lnTo>
                  <a:lnTo>
                    <a:pt x="2908" y="5381"/>
                  </a:lnTo>
                  <a:lnTo>
                    <a:pt x="2951" y="5344"/>
                  </a:lnTo>
                  <a:lnTo>
                    <a:pt x="2983" y="5312"/>
                  </a:lnTo>
                  <a:lnTo>
                    <a:pt x="2996" y="5265"/>
                  </a:lnTo>
                  <a:lnTo>
                    <a:pt x="3015" y="5233"/>
                  </a:lnTo>
                  <a:lnTo>
                    <a:pt x="3048" y="5220"/>
                  </a:lnTo>
                  <a:lnTo>
                    <a:pt x="3084" y="5147"/>
                  </a:lnTo>
                  <a:lnTo>
                    <a:pt x="3197" y="5044"/>
                  </a:lnTo>
                  <a:lnTo>
                    <a:pt x="3322" y="4932"/>
                  </a:lnTo>
                  <a:lnTo>
                    <a:pt x="3424" y="4823"/>
                  </a:lnTo>
                  <a:lnTo>
                    <a:pt x="4957" y="4328"/>
                  </a:lnTo>
                  <a:lnTo>
                    <a:pt x="6211" y="3891"/>
                  </a:lnTo>
                  <a:lnTo>
                    <a:pt x="6939" y="3628"/>
                  </a:lnTo>
                  <a:lnTo>
                    <a:pt x="6836" y="3482"/>
                  </a:lnTo>
                  <a:lnTo>
                    <a:pt x="6777" y="3487"/>
                  </a:lnTo>
                  <a:lnTo>
                    <a:pt x="6714" y="3450"/>
                  </a:lnTo>
                  <a:lnTo>
                    <a:pt x="6678" y="3462"/>
                  </a:lnTo>
                  <a:lnTo>
                    <a:pt x="6629" y="3511"/>
                  </a:lnTo>
                  <a:lnTo>
                    <a:pt x="6575" y="3492"/>
                  </a:lnTo>
                  <a:lnTo>
                    <a:pt x="6570" y="3416"/>
                  </a:lnTo>
                  <a:lnTo>
                    <a:pt x="6534" y="3421"/>
                  </a:lnTo>
                  <a:lnTo>
                    <a:pt x="6484" y="3477"/>
                  </a:lnTo>
                  <a:lnTo>
                    <a:pt x="6436" y="3458"/>
                  </a:lnTo>
                  <a:lnTo>
                    <a:pt x="6378" y="3497"/>
                  </a:lnTo>
                  <a:lnTo>
                    <a:pt x="6327" y="3463"/>
                  </a:lnTo>
                  <a:lnTo>
                    <a:pt x="6270" y="3494"/>
                  </a:lnTo>
                  <a:lnTo>
                    <a:pt x="6240" y="3453"/>
                  </a:lnTo>
                  <a:lnTo>
                    <a:pt x="6216" y="3453"/>
                  </a:lnTo>
                  <a:lnTo>
                    <a:pt x="6182" y="3466"/>
                  </a:lnTo>
                  <a:lnTo>
                    <a:pt x="6145" y="3374"/>
                  </a:lnTo>
                  <a:lnTo>
                    <a:pt x="6120" y="3343"/>
                  </a:lnTo>
                  <a:lnTo>
                    <a:pt x="6096" y="3333"/>
                  </a:lnTo>
                  <a:lnTo>
                    <a:pt x="6043" y="3353"/>
                  </a:lnTo>
                  <a:lnTo>
                    <a:pt x="6011" y="3328"/>
                  </a:lnTo>
                  <a:lnTo>
                    <a:pt x="6037" y="3281"/>
                  </a:lnTo>
                  <a:lnTo>
                    <a:pt x="6008" y="3236"/>
                  </a:lnTo>
                  <a:lnTo>
                    <a:pt x="6015" y="3173"/>
                  </a:lnTo>
                  <a:lnTo>
                    <a:pt x="5950" y="3146"/>
                  </a:lnTo>
                  <a:lnTo>
                    <a:pt x="5855" y="2979"/>
                  </a:lnTo>
                  <a:lnTo>
                    <a:pt x="5816" y="2940"/>
                  </a:lnTo>
                  <a:lnTo>
                    <a:pt x="5750" y="2896"/>
                  </a:lnTo>
                  <a:lnTo>
                    <a:pt x="5740" y="2821"/>
                  </a:lnTo>
                  <a:lnTo>
                    <a:pt x="5591" y="2699"/>
                  </a:lnTo>
                  <a:lnTo>
                    <a:pt x="5490" y="2683"/>
                  </a:lnTo>
                  <a:lnTo>
                    <a:pt x="5414" y="2586"/>
                  </a:lnTo>
                  <a:lnTo>
                    <a:pt x="5316" y="2554"/>
                  </a:lnTo>
                  <a:lnTo>
                    <a:pt x="5254" y="2493"/>
                  </a:lnTo>
                  <a:lnTo>
                    <a:pt x="5166" y="2367"/>
                  </a:lnTo>
                  <a:lnTo>
                    <a:pt x="4919" y="2205"/>
                  </a:lnTo>
                  <a:lnTo>
                    <a:pt x="4858" y="2195"/>
                  </a:lnTo>
                  <a:lnTo>
                    <a:pt x="4803" y="2177"/>
                  </a:lnTo>
                  <a:lnTo>
                    <a:pt x="4732" y="2139"/>
                  </a:lnTo>
                  <a:lnTo>
                    <a:pt x="4644" y="2061"/>
                  </a:lnTo>
                  <a:lnTo>
                    <a:pt x="4528" y="2053"/>
                  </a:lnTo>
                  <a:lnTo>
                    <a:pt x="4456" y="1981"/>
                  </a:lnTo>
                  <a:lnTo>
                    <a:pt x="4422" y="1975"/>
                  </a:lnTo>
                  <a:lnTo>
                    <a:pt x="4384" y="1983"/>
                  </a:lnTo>
                  <a:lnTo>
                    <a:pt x="4350" y="1956"/>
                  </a:lnTo>
                  <a:lnTo>
                    <a:pt x="4278" y="1958"/>
                  </a:lnTo>
                  <a:lnTo>
                    <a:pt x="4222" y="1945"/>
                  </a:lnTo>
                  <a:lnTo>
                    <a:pt x="4197" y="1894"/>
                  </a:lnTo>
                  <a:lnTo>
                    <a:pt x="4156" y="1878"/>
                  </a:lnTo>
                  <a:lnTo>
                    <a:pt x="4110" y="1858"/>
                  </a:lnTo>
                  <a:lnTo>
                    <a:pt x="4086" y="1845"/>
                  </a:lnTo>
                  <a:lnTo>
                    <a:pt x="4008" y="1883"/>
                  </a:lnTo>
                  <a:lnTo>
                    <a:pt x="3957" y="1871"/>
                  </a:lnTo>
                  <a:lnTo>
                    <a:pt x="3891" y="1832"/>
                  </a:lnTo>
                  <a:lnTo>
                    <a:pt x="3832" y="1801"/>
                  </a:lnTo>
                  <a:lnTo>
                    <a:pt x="3776" y="1754"/>
                  </a:lnTo>
                  <a:lnTo>
                    <a:pt x="3730" y="1666"/>
                  </a:lnTo>
                  <a:lnTo>
                    <a:pt x="3699" y="1652"/>
                  </a:lnTo>
                  <a:lnTo>
                    <a:pt x="3633" y="1634"/>
                  </a:lnTo>
                  <a:lnTo>
                    <a:pt x="3597" y="1600"/>
                  </a:lnTo>
                  <a:lnTo>
                    <a:pt x="3568" y="1547"/>
                  </a:lnTo>
                  <a:lnTo>
                    <a:pt x="3567" y="1500"/>
                  </a:lnTo>
                  <a:lnTo>
                    <a:pt x="3511" y="1491"/>
                  </a:lnTo>
                  <a:lnTo>
                    <a:pt x="3472" y="1474"/>
                  </a:lnTo>
                  <a:lnTo>
                    <a:pt x="3457" y="1434"/>
                  </a:lnTo>
                  <a:lnTo>
                    <a:pt x="3466" y="1377"/>
                  </a:lnTo>
                  <a:lnTo>
                    <a:pt x="3455" y="1307"/>
                  </a:lnTo>
                  <a:lnTo>
                    <a:pt x="3384" y="1237"/>
                  </a:lnTo>
                  <a:lnTo>
                    <a:pt x="3379" y="1178"/>
                  </a:lnTo>
                  <a:lnTo>
                    <a:pt x="3353" y="1143"/>
                  </a:lnTo>
                  <a:lnTo>
                    <a:pt x="3362" y="1087"/>
                  </a:lnTo>
                  <a:lnTo>
                    <a:pt x="3328" y="1068"/>
                  </a:lnTo>
                  <a:lnTo>
                    <a:pt x="3321" y="1039"/>
                  </a:lnTo>
                  <a:lnTo>
                    <a:pt x="3339" y="990"/>
                  </a:lnTo>
                  <a:lnTo>
                    <a:pt x="3326" y="946"/>
                  </a:lnTo>
                  <a:lnTo>
                    <a:pt x="3288" y="956"/>
                  </a:lnTo>
                  <a:lnTo>
                    <a:pt x="3266" y="914"/>
                  </a:lnTo>
                  <a:lnTo>
                    <a:pt x="3298" y="875"/>
                  </a:lnTo>
                  <a:lnTo>
                    <a:pt x="3284" y="784"/>
                  </a:lnTo>
                  <a:lnTo>
                    <a:pt x="3240" y="738"/>
                  </a:lnTo>
                  <a:lnTo>
                    <a:pt x="3181" y="722"/>
                  </a:lnTo>
                  <a:lnTo>
                    <a:pt x="3179" y="651"/>
                  </a:lnTo>
                  <a:lnTo>
                    <a:pt x="3144" y="617"/>
                  </a:lnTo>
                  <a:lnTo>
                    <a:pt x="3108" y="604"/>
                  </a:lnTo>
                  <a:lnTo>
                    <a:pt x="3054" y="624"/>
                  </a:lnTo>
                  <a:lnTo>
                    <a:pt x="3034" y="663"/>
                  </a:lnTo>
                  <a:lnTo>
                    <a:pt x="3011" y="698"/>
                  </a:lnTo>
                  <a:lnTo>
                    <a:pt x="2900" y="712"/>
                  </a:lnTo>
                  <a:lnTo>
                    <a:pt x="2868" y="696"/>
                  </a:lnTo>
                  <a:lnTo>
                    <a:pt x="2808" y="597"/>
                  </a:lnTo>
                  <a:lnTo>
                    <a:pt x="2809" y="483"/>
                  </a:lnTo>
                  <a:lnTo>
                    <a:pt x="2738" y="371"/>
                  </a:lnTo>
                  <a:lnTo>
                    <a:pt x="2745" y="263"/>
                  </a:lnTo>
                  <a:lnTo>
                    <a:pt x="2722" y="208"/>
                  </a:lnTo>
                  <a:lnTo>
                    <a:pt x="2685" y="142"/>
                  </a:lnTo>
                  <a:lnTo>
                    <a:pt x="2646" y="102"/>
                  </a:lnTo>
                  <a:lnTo>
                    <a:pt x="2583" y="47"/>
                  </a:lnTo>
                  <a:lnTo>
                    <a:pt x="2509" y="1"/>
                  </a:lnTo>
                  <a:lnTo>
                    <a:pt x="2375" y="0"/>
                  </a:lnTo>
                  <a:lnTo>
                    <a:pt x="2329" y="13"/>
                  </a:lnTo>
                  <a:lnTo>
                    <a:pt x="2324" y="58"/>
                  </a:lnTo>
                  <a:lnTo>
                    <a:pt x="2266" y="57"/>
                  </a:lnTo>
                  <a:lnTo>
                    <a:pt x="2241" y="107"/>
                  </a:lnTo>
                  <a:lnTo>
                    <a:pt x="2189" y="142"/>
                  </a:lnTo>
                  <a:lnTo>
                    <a:pt x="2126" y="144"/>
                  </a:lnTo>
                  <a:lnTo>
                    <a:pt x="2057" y="81"/>
                  </a:lnTo>
                  <a:lnTo>
                    <a:pt x="2020" y="65"/>
                  </a:lnTo>
                  <a:lnTo>
                    <a:pt x="1944" y="94"/>
                  </a:lnTo>
                  <a:lnTo>
                    <a:pt x="1889" y="146"/>
                  </a:lnTo>
                  <a:lnTo>
                    <a:pt x="1876" y="179"/>
                  </a:lnTo>
                  <a:lnTo>
                    <a:pt x="1848" y="209"/>
                  </a:lnTo>
                  <a:lnTo>
                    <a:pt x="1807" y="248"/>
                  </a:lnTo>
                  <a:lnTo>
                    <a:pt x="1778" y="295"/>
                  </a:lnTo>
                  <a:lnTo>
                    <a:pt x="1771" y="333"/>
                  </a:lnTo>
                  <a:lnTo>
                    <a:pt x="1781" y="378"/>
                  </a:lnTo>
                  <a:lnTo>
                    <a:pt x="1829" y="416"/>
                  </a:lnTo>
                  <a:lnTo>
                    <a:pt x="1826" y="559"/>
                  </a:lnTo>
                  <a:lnTo>
                    <a:pt x="1777" y="587"/>
                  </a:lnTo>
                  <a:lnTo>
                    <a:pt x="1708" y="616"/>
                  </a:lnTo>
                  <a:lnTo>
                    <a:pt x="1665" y="637"/>
                  </a:lnTo>
                  <a:lnTo>
                    <a:pt x="1652" y="667"/>
                  </a:lnTo>
                  <a:lnTo>
                    <a:pt x="1649" y="700"/>
                  </a:lnTo>
                  <a:lnTo>
                    <a:pt x="1595" y="717"/>
                  </a:lnTo>
                  <a:lnTo>
                    <a:pt x="1562" y="738"/>
                  </a:lnTo>
                  <a:lnTo>
                    <a:pt x="1529" y="783"/>
                  </a:lnTo>
                  <a:lnTo>
                    <a:pt x="1517" y="842"/>
                  </a:lnTo>
                  <a:lnTo>
                    <a:pt x="1529" y="909"/>
                  </a:lnTo>
                  <a:lnTo>
                    <a:pt x="1545" y="1051"/>
                  </a:lnTo>
                  <a:lnTo>
                    <a:pt x="1609" y="1083"/>
                  </a:lnTo>
                  <a:lnTo>
                    <a:pt x="1611" y="1180"/>
                  </a:lnTo>
                  <a:lnTo>
                    <a:pt x="1654" y="1264"/>
                  </a:lnTo>
                  <a:lnTo>
                    <a:pt x="1648" y="1328"/>
                  </a:lnTo>
                  <a:lnTo>
                    <a:pt x="1592" y="1358"/>
                  </a:lnTo>
                  <a:lnTo>
                    <a:pt x="1556" y="1414"/>
                  </a:lnTo>
                  <a:lnTo>
                    <a:pt x="1515" y="1435"/>
                  </a:lnTo>
                  <a:lnTo>
                    <a:pt x="1494" y="1461"/>
                  </a:lnTo>
                  <a:lnTo>
                    <a:pt x="1494" y="1528"/>
                  </a:lnTo>
                  <a:lnTo>
                    <a:pt x="1429" y="1558"/>
                  </a:lnTo>
                  <a:lnTo>
                    <a:pt x="1395" y="1588"/>
                  </a:lnTo>
                  <a:lnTo>
                    <a:pt x="1391" y="1682"/>
                  </a:lnTo>
                  <a:lnTo>
                    <a:pt x="1414" y="1714"/>
                  </a:lnTo>
                  <a:lnTo>
                    <a:pt x="1474" y="1716"/>
                  </a:lnTo>
                  <a:lnTo>
                    <a:pt x="1521" y="1746"/>
                  </a:lnTo>
                  <a:lnTo>
                    <a:pt x="1521" y="1796"/>
                  </a:lnTo>
                  <a:lnTo>
                    <a:pt x="1464" y="1847"/>
                  </a:lnTo>
                  <a:lnTo>
                    <a:pt x="1468" y="1877"/>
                  </a:lnTo>
                  <a:lnTo>
                    <a:pt x="1520" y="1902"/>
                  </a:lnTo>
                  <a:lnTo>
                    <a:pt x="1551" y="1939"/>
                  </a:lnTo>
                  <a:lnTo>
                    <a:pt x="1572" y="1974"/>
                  </a:lnTo>
                  <a:lnTo>
                    <a:pt x="1566" y="2010"/>
                  </a:lnTo>
                  <a:lnTo>
                    <a:pt x="1484" y="2011"/>
                  </a:lnTo>
                  <a:lnTo>
                    <a:pt x="1429" y="2036"/>
                  </a:lnTo>
                  <a:lnTo>
                    <a:pt x="1393" y="2063"/>
                  </a:lnTo>
                  <a:lnTo>
                    <a:pt x="1356" y="2111"/>
                  </a:lnTo>
                  <a:lnTo>
                    <a:pt x="1317" y="2180"/>
                  </a:lnTo>
                  <a:lnTo>
                    <a:pt x="1315" y="2234"/>
                  </a:lnTo>
                  <a:lnTo>
                    <a:pt x="1351" y="2262"/>
                  </a:lnTo>
                  <a:lnTo>
                    <a:pt x="1351" y="2334"/>
                  </a:lnTo>
                  <a:lnTo>
                    <a:pt x="1392" y="2361"/>
                  </a:lnTo>
                  <a:lnTo>
                    <a:pt x="1393" y="2404"/>
                  </a:lnTo>
                  <a:lnTo>
                    <a:pt x="1344" y="2467"/>
                  </a:lnTo>
                  <a:lnTo>
                    <a:pt x="1275" y="2464"/>
                  </a:lnTo>
                  <a:lnTo>
                    <a:pt x="1247" y="2487"/>
                  </a:lnTo>
                  <a:lnTo>
                    <a:pt x="1282" y="2541"/>
                  </a:lnTo>
                  <a:lnTo>
                    <a:pt x="1281" y="2607"/>
                  </a:lnTo>
                  <a:lnTo>
                    <a:pt x="1212" y="2675"/>
                  </a:lnTo>
                  <a:lnTo>
                    <a:pt x="1128" y="2689"/>
                  </a:lnTo>
                  <a:lnTo>
                    <a:pt x="1123" y="2749"/>
                  </a:lnTo>
                  <a:lnTo>
                    <a:pt x="1221" y="2759"/>
                  </a:lnTo>
                  <a:lnTo>
                    <a:pt x="1307" y="2791"/>
                  </a:lnTo>
                  <a:lnTo>
                    <a:pt x="1438" y="2861"/>
                  </a:lnTo>
                  <a:lnTo>
                    <a:pt x="1438" y="2947"/>
                  </a:lnTo>
                  <a:lnTo>
                    <a:pt x="1404" y="2996"/>
                  </a:lnTo>
                  <a:lnTo>
                    <a:pt x="1437" y="3070"/>
                  </a:lnTo>
                  <a:lnTo>
                    <a:pt x="1437" y="3148"/>
                  </a:lnTo>
                  <a:lnTo>
                    <a:pt x="1407" y="3206"/>
                  </a:lnTo>
                  <a:lnTo>
                    <a:pt x="1419" y="3315"/>
                  </a:lnTo>
                  <a:lnTo>
                    <a:pt x="1359" y="3359"/>
                  </a:lnTo>
                  <a:lnTo>
                    <a:pt x="1331" y="3424"/>
                  </a:lnTo>
                  <a:lnTo>
                    <a:pt x="1298" y="3489"/>
                  </a:lnTo>
                  <a:lnTo>
                    <a:pt x="1271" y="3513"/>
                  </a:lnTo>
                  <a:lnTo>
                    <a:pt x="1219" y="3519"/>
                  </a:lnTo>
                  <a:lnTo>
                    <a:pt x="1199" y="3557"/>
                  </a:lnTo>
                  <a:lnTo>
                    <a:pt x="1201" y="3622"/>
                  </a:lnTo>
                  <a:lnTo>
                    <a:pt x="1243" y="3673"/>
                  </a:lnTo>
                  <a:lnTo>
                    <a:pt x="1283" y="3689"/>
                  </a:lnTo>
                  <a:lnTo>
                    <a:pt x="1313" y="3686"/>
                  </a:lnTo>
                  <a:lnTo>
                    <a:pt x="1329" y="3620"/>
                  </a:lnTo>
                  <a:lnTo>
                    <a:pt x="1356" y="3574"/>
                  </a:lnTo>
                  <a:lnTo>
                    <a:pt x="1399" y="3544"/>
                  </a:lnTo>
                  <a:lnTo>
                    <a:pt x="1473" y="3521"/>
                  </a:lnTo>
                  <a:lnTo>
                    <a:pt x="1605" y="3607"/>
                  </a:lnTo>
                  <a:lnTo>
                    <a:pt x="1644" y="3690"/>
                  </a:lnTo>
                  <a:lnTo>
                    <a:pt x="1623" y="3744"/>
                  </a:lnTo>
                  <a:lnTo>
                    <a:pt x="1559" y="3786"/>
                  </a:lnTo>
                  <a:lnTo>
                    <a:pt x="1464" y="3800"/>
                  </a:lnTo>
                  <a:lnTo>
                    <a:pt x="1377" y="3840"/>
                  </a:lnTo>
                  <a:lnTo>
                    <a:pt x="1314" y="3908"/>
                  </a:lnTo>
                  <a:lnTo>
                    <a:pt x="1211" y="3936"/>
                  </a:lnTo>
                  <a:lnTo>
                    <a:pt x="1143" y="4019"/>
                  </a:lnTo>
                  <a:lnTo>
                    <a:pt x="1142" y="4094"/>
                  </a:lnTo>
                  <a:lnTo>
                    <a:pt x="1070" y="4161"/>
                  </a:lnTo>
                  <a:lnTo>
                    <a:pt x="1076" y="4221"/>
                  </a:lnTo>
                  <a:lnTo>
                    <a:pt x="1101" y="4254"/>
                  </a:lnTo>
                  <a:lnTo>
                    <a:pt x="1180" y="4334"/>
                  </a:lnTo>
                  <a:lnTo>
                    <a:pt x="1156" y="4415"/>
                  </a:lnTo>
                  <a:lnTo>
                    <a:pt x="1095" y="4463"/>
                  </a:lnTo>
                  <a:lnTo>
                    <a:pt x="1066" y="4578"/>
                  </a:lnTo>
                  <a:lnTo>
                    <a:pt x="1017" y="4585"/>
                  </a:lnTo>
                  <a:lnTo>
                    <a:pt x="983" y="4628"/>
                  </a:lnTo>
                  <a:lnTo>
                    <a:pt x="982" y="4736"/>
                  </a:lnTo>
                  <a:lnTo>
                    <a:pt x="935" y="4803"/>
                  </a:lnTo>
                  <a:lnTo>
                    <a:pt x="892" y="4892"/>
                  </a:lnTo>
                  <a:lnTo>
                    <a:pt x="874" y="4961"/>
                  </a:lnTo>
                  <a:lnTo>
                    <a:pt x="907" y="5062"/>
                  </a:lnTo>
                  <a:lnTo>
                    <a:pt x="849" y="5179"/>
                  </a:lnTo>
                  <a:lnTo>
                    <a:pt x="710" y="5322"/>
                  </a:lnTo>
                  <a:lnTo>
                    <a:pt x="592" y="5392"/>
                  </a:lnTo>
                  <a:lnTo>
                    <a:pt x="536" y="5392"/>
                  </a:lnTo>
                  <a:lnTo>
                    <a:pt x="509" y="5365"/>
                  </a:lnTo>
                  <a:lnTo>
                    <a:pt x="468" y="5384"/>
                  </a:lnTo>
                  <a:lnTo>
                    <a:pt x="392" y="5487"/>
                  </a:lnTo>
                  <a:lnTo>
                    <a:pt x="329" y="5504"/>
                  </a:lnTo>
                  <a:lnTo>
                    <a:pt x="274" y="5582"/>
                  </a:lnTo>
                  <a:lnTo>
                    <a:pt x="124" y="5706"/>
                  </a:lnTo>
                  <a:lnTo>
                    <a:pt x="25" y="5748"/>
                  </a:lnTo>
                  <a:lnTo>
                    <a:pt x="0" y="5833"/>
                  </a:lnTo>
                  <a:lnTo>
                    <a:pt x="23" y="5902"/>
                  </a:lnTo>
                  <a:lnTo>
                    <a:pt x="191" y="6012"/>
                  </a:lnTo>
                  <a:lnTo>
                    <a:pt x="287" y="6045"/>
                  </a:lnTo>
                  <a:lnTo>
                    <a:pt x="333" y="6121"/>
                  </a:lnTo>
                  <a:lnTo>
                    <a:pt x="304" y="6171"/>
                  </a:lnTo>
                  <a:lnTo>
                    <a:pt x="232" y="6230"/>
                  </a:lnTo>
                  <a:lnTo>
                    <a:pt x="221" y="6275"/>
                  </a:lnTo>
                  <a:lnTo>
                    <a:pt x="259" y="6331"/>
                  </a:lnTo>
                  <a:lnTo>
                    <a:pt x="229" y="6419"/>
                  </a:lnTo>
                  <a:lnTo>
                    <a:pt x="247" y="6470"/>
                  </a:lnTo>
                  <a:lnTo>
                    <a:pt x="300" y="6473"/>
                  </a:lnTo>
                  <a:lnTo>
                    <a:pt x="339" y="6502"/>
                  </a:lnTo>
                  <a:lnTo>
                    <a:pt x="340" y="6583"/>
                  </a:lnTo>
                  <a:lnTo>
                    <a:pt x="378" y="6596"/>
                  </a:lnTo>
                  <a:lnTo>
                    <a:pt x="437" y="6569"/>
                  </a:lnTo>
                  <a:lnTo>
                    <a:pt x="479" y="6570"/>
                  </a:lnTo>
                  <a:lnTo>
                    <a:pt x="529" y="6619"/>
                  </a:lnTo>
                  <a:lnTo>
                    <a:pt x="581" y="6651"/>
                  </a:lnTo>
                  <a:lnTo>
                    <a:pt x="614" y="6655"/>
                  </a:lnTo>
                  <a:lnTo>
                    <a:pt x="667" y="6640"/>
                  </a:lnTo>
                  <a:lnTo>
                    <a:pt x="712" y="6640"/>
                  </a:lnTo>
                  <a:lnTo>
                    <a:pt x="750" y="6679"/>
                  </a:lnTo>
                  <a:lnTo>
                    <a:pt x="822" y="6706"/>
                  </a:lnTo>
                  <a:lnTo>
                    <a:pt x="857" y="6649"/>
                  </a:lnTo>
                  <a:lnTo>
                    <a:pt x="893" y="6591"/>
                  </a:lnTo>
                  <a:lnTo>
                    <a:pt x="962" y="6551"/>
                  </a:lnTo>
                  <a:lnTo>
                    <a:pt x="1014" y="6552"/>
                  </a:lnTo>
                  <a:lnTo>
                    <a:pt x="1089" y="6596"/>
                  </a:lnTo>
                  <a:lnTo>
                    <a:pt x="1167" y="6587"/>
                  </a:lnTo>
                  <a:lnTo>
                    <a:pt x="1249" y="6558"/>
                  </a:lnTo>
                  <a:lnTo>
                    <a:pt x="1346" y="6524"/>
                  </a:lnTo>
                  <a:lnTo>
                    <a:pt x="1454" y="6525"/>
                  </a:lnTo>
                  <a:lnTo>
                    <a:pt x="1563" y="6531"/>
                  </a:lnTo>
                  <a:lnTo>
                    <a:pt x="1655" y="6520"/>
                  </a:lnTo>
                  <a:lnTo>
                    <a:pt x="1743" y="65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7" name="Freeform 107"/>
            <p:cNvSpPr>
              <a:spLocks/>
            </p:cNvSpPr>
            <p:nvPr/>
          </p:nvSpPr>
          <p:spPr bwMode="auto">
            <a:xfrm>
              <a:off x="554704" y="1491150"/>
              <a:ext cx="1126460" cy="1383052"/>
            </a:xfrm>
            <a:custGeom>
              <a:avLst/>
              <a:gdLst>
                <a:gd name="T0" fmla="*/ 2972 w 4578"/>
                <a:gd name="T1" fmla="*/ 517 h 6961"/>
                <a:gd name="T2" fmla="*/ 2824 w 4578"/>
                <a:gd name="T3" fmla="*/ 618 h 6961"/>
                <a:gd name="T4" fmla="*/ 2824 w 4578"/>
                <a:gd name="T5" fmla="*/ 532 h 6961"/>
                <a:gd name="T6" fmla="*/ 2760 w 4578"/>
                <a:gd name="T7" fmla="*/ 45 h 6961"/>
                <a:gd name="T8" fmla="*/ 2681 w 4578"/>
                <a:gd name="T9" fmla="*/ 255 h 6961"/>
                <a:gd name="T10" fmla="*/ 2506 w 4578"/>
                <a:gd name="T11" fmla="*/ 1156 h 6961"/>
                <a:gd name="T12" fmla="*/ 2123 w 4578"/>
                <a:gd name="T13" fmla="*/ 1574 h 6961"/>
                <a:gd name="T14" fmla="*/ 1806 w 4578"/>
                <a:gd name="T15" fmla="*/ 1726 h 6961"/>
                <a:gd name="T16" fmla="*/ 1582 w 4578"/>
                <a:gd name="T17" fmla="*/ 2109 h 6961"/>
                <a:gd name="T18" fmla="*/ 1278 w 4578"/>
                <a:gd name="T19" fmla="*/ 2411 h 6961"/>
                <a:gd name="T20" fmla="*/ 1439 w 4578"/>
                <a:gd name="T21" fmla="*/ 2797 h 6961"/>
                <a:gd name="T22" fmla="*/ 1587 w 4578"/>
                <a:gd name="T23" fmla="*/ 3133 h 6961"/>
                <a:gd name="T24" fmla="*/ 1859 w 4578"/>
                <a:gd name="T25" fmla="*/ 3213 h 6961"/>
                <a:gd name="T26" fmla="*/ 1496 w 4578"/>
                <a:gd name="T27" fmla="*/ 3156 h 6961"/>
                <a:gd name="T28" fmla="*/ 1237 w 4578"/>
                <a:gd name="T29" fmla="*/ 3516 h 6961"/>
                <a:gd name="T30" fmla="*/ 785 w 4578"/>
                <a:gd name="T31" fmla="*/ 4138 h 6961"/>
                <a:gd name="T32" fmla="*/ 577 w 4578"/>
                <a:gd name="T33" fmla="*/ 4128 h 6961"/>
                <a:gd name="T34" fmla="*/ 223 w 4578"/>
                <a:gd name="T35" fmla="*/ 4188 h 6961"/>
                <a:gd name="T36" fmla="*/ 23 w 4578"/>
                <a:gd name="T37" fmla="*/ 4473 h 6961"/>
                <a:gd name="T38" fmla="*/ 169 w 4578"/>
                <a:gd name="T39" fmla="*/ 4915 h 6961"/>
                <a:gd name="T40" fmla="*/ 541 w 4578"/>
                <a:gd name="T41" fmla="*/ 5428 h 6961"/>
                <a:gd name="T42" fmla="*/ 459 w 4578"/>
                <a:gd name="T43" fmla="*/ 5707 h 6961"/>
                <a:gd name="T44" fmla="*/ 362 w 4578"/>
                <a:gd name="T45" fmla="*/ 5870 h 6961"/>
                <a:gd name="T46" fmla="*/ 219 w 4578"/>
                <a:gd name="T47" fmla="*/ 6112 h 6961"/>
                <a:gd name="T48" fmla="*/ 325 w 4578"/>
                <a:gd name="T49" fmla="*/ 6431 h 6961"/>
                <a:gd name="T50" fmla="*/ 591 w 4578"/>
                <a:gd name="T51" fmla="*/ 6416 h 6961"/>
                <a:gd name="T52" fmla="*/ 828 w 4578"/>
                <a:gd name="T53" fmla="*/ 6877 h 6961"/>
                <a:gd name="T54" fmla="*/ 1369 w 4578"/>
                <a:gd name="T55" fmla="*/ 6961 h 6961"/>
                <a:gd name="T56" fmla="*/ 1712 w 4578"/>
                <a:gd name="T57" fmla="*/ 6574 h 6961"/>
                <a:gd name="T58" fmla="*/ 1889 w 4578"/>
                <a:gd name="T59" fmla="*/ 6437 h 6961"/>
                <a:gd name="T60" fmla="*/ 2121 w 4578"/>
                <a:gd name="T61" fmla="*/ 6482 h 6961"/>
                <a:gd name="T62" fmla="*/ 1995 w 4578"/>
                <a:gd name="T63" fmla="*/ 6243 h 6961"/>
                <a:gd name="T64" fmla="*/ 2036 w 4578"/>
                <a:gd name="T65" fmla="*/ 6084 h 6961"/>
                <a:gd name="T66" fmla="*/ 2145 w 4578"/>
                <a:gd name="T67" fmla="*/ 5826 h 6961"/>
                <a:gd name="T68" fmla="*/ 2357 w 4578"/>
                <a:gd name="T69" fmla="*/ 5593 h 6961"/>
                <a:gd name="T70" fmla="*/ 2389 w 4578"/>
                <a:gd name="T71" fmla="*/ 5372 h 6961"/>
                <a:gd name="T72" fmla="*/ 2701 w 4578"/>
                <a:gd name="T73" fmla="*/ 5203 h 6961"/>
                <a:gd name="T74" fmla="*/ 2730 w 4578"/>
                <a:gd name="T75" fmla="*/ 5005 h 6961"/>
                <a:gd name="T76" fmla="*/ 2779 w 4578"/>
                <a:gd name="T77" fmla="*/ 4748 h 6961"/>
                <a:gd name="T78" fmla="*/ 2957 w 4578"/>
                <a:gd name="T79" fmla="*/ 4783 h 6961"/>
                <a:gd name="T80" fmla="*/ 3279 w 4578"/>
                <a:gd name="T81" fmla="*/ 4487 h 6961"/>
                <a:gd name="T82" fmla="*/ 3430 w 4578"/>
                <a:gd name="T83" fmla="*/ 4222 h 6961"/>
                <a:gd name="T84" fmla="*/ 3580 w 4578"/>
                <a:gd name="T85" fmla="*/ 3974 h 6961"/>
                <a:gd name="T86" fmla="*/ 3983 w 4578"/>
                <a:gd name="T87" fmla="*/ 3818 h 6961"/>
                <a:gd name="T88" fmla="*/ 4073 w 4578"/>
                <a:gd name="T89" fmla="*/ 3403 h 6961"/>
                <a:gd name="T90" fmla="*/ 4193 w 4578"/>
                <a:gd name="T91" fmla="*/ 3275 h 6961"/>
                <a:gd name="T92" fmla="*/ 4340 w 4578"/>
                <a:gd name="T93" fmla="*/ 2898 h 6961"/>
                <a:gd name="T94" fmla="*/ 4410 w 4578"/>
                <a:gd name="T95" fmla="*/ 2649 h 6961"/>
                <a:gd name="T96" fmla="*/ 4544 w 4578"/>
                <a:gd name="T97" fmla="*/ 1782 h 6961"/>
                <a:gd name="T98" fmla="*/ 4155 w 4578"/>
                <a:gd name="T99" fmla="*/ 1634 h 6961"/>
                <a:gd name="T100" fmla="*/ 3983 w 4578"/>
                <a:gd name="T101" fmla="*/ 1212 h 6961"/>
                <a:gd name="T102" fmla="*/ 3946 w 4578"/>
                <a:gd name="T103" fmla="*/ 1057 h 6961"/>
                <a:gd name="T104" fmla="*/ 4064 w 4578"/>
                <a:gd name="T105" fmla="*/ 899 h 6961"/>
                <a:gd name="T106" fmla="*/ 3946 w 4578"/>
                <a:gd name="T107" fmla="*/ 700 h 6961"/>
                <a:gd name="T108" fmla="*/ 3753 w 4578"/>
                <a:gd name="T109" fmla="*/ 665 h 6961"/>
                <a:gd name="T110" fmla="*/ 3780 w 4578"/>
                <a:gd name="T111" fmla="*/ 446 h 6961"/>
                <a:gd name="T112" fmla="*/ 3723 w 4578"/>
                <a:gd name="T113" fmla="*/ 286 h 6961"/>
                <a:gd name="T114" fmla="*/ 3726 w 4578"/>
                <a:gd name="T115" fmla="*/ 103 h 6961"/>
                <a:gd name="T116" fmla="*/ 3479 w 4578"/>
                <a:gd name="T117" fmla="*/ 87 h 6961"/>
                <a:gd name="T118" fmla="*/ 3158 w 4578"/>
                <a:gd name="T119" fmla="*/ 174 h 6961"/>
                <a:gd name="T120" fmla="*/ 3006 w 4578"/>
                <a:gd name="T121" fmla="*/ 372 h 6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8" h="6961">
                  <a:moveTo>
                    <a:pt x="2959" y="375"/>
                  </a:moveTo>
                  <a:lnTo>
                    <a:pt x="2949" y="409"/>
                  </a:lnTo>
                  <a:lnTo>
                    <a:pt x="2963" y="431"/>
                  </a:lnTo>
                  <a:lnTo>
                    <a:pt x="2990" y="446"/>
                  </a:lnTo>
                  <a:lnTo>
                    <a:pt x="2991" y="482"/>
                  </a:lnTo>
                  <a:lnTo>
                    <a:pt x="2972" y="517"/>
                  </a:lnTo>
                  <a:lnTo>
                    <a:pt x="2930" y="570"/>
                  </a:lnTo>
                  <a:lnTo>
                    <a:pt x="2914" y="609"/>
                  </a:lnTo>
                  <a:lnTo>
                    <a:pt x="2898" y="621"/>
                  </a:lnTo>
                  <a:lnTo>
                    <a:pt x="2869" y="596"/>
                  </a:lnTo>
                  <a:lnTo>
                    <a:pt x="2844" y="621"/>
                  </a:lnTo>
                  <a:lnTo>
                    <a:pt x="2824" y="618"/>
                  </a:lnTo>
                  <a:lnTo>
                    <a:pt x="2824" y="584"/>
                  </a:lnTo>
                  <a:lnTo>
                    <a:pt x="2854" y="576"/>
                  </a:lnTo>
                  <a:lnTo>
                    <a:pt x="2895" y="566"/>
                  </a:lnTo>
                  <a:lnTo>
                    <a:pt x="2902" y="540"/>
                  </a:lnTo>
                  <a:lnTo>
                    <a:pt x="2847" y="484"/>
                  </a:lnTo>
                  <a:lnTo>
                    <a:pt x="2824" y="532"/>
                  </a:lnTo>
                  <a:lnTo>
                    <a:pt x="2810" y="487"/>
                  </a:lnTo>
                  <a:lnTo>
                    <a:pt x="2799" y="411"/>
                  </a:lnTo>
                  <a:lnTo>
                    <a:pt x="2824" y="309"/>
                  </a:lnTo>
                  <a:lnTo>
                    <a:pt x="2835" y="216"/>
                  </a:lnTo>
                  <a:lnTo>
                    <a:pt x="2808" y="111"/>
                  </a:lnTo>
                  <a:lnTo>
                    <a:pt x="2760" y="45"/>
                  </a:lnTo>
                  <a:lnTo>
                    <a:pt x="2696" y="0"/>
                  </a:lnTo>
                  <a:lnTo>
                    <a:pt x="2664" y="44"/>
                  </a:lnTo>
                  <a:lnTo>
                    <a:pt x="2664" y="114"/>
                  </a:lnTo>
                  <a:lnTo>
                    <a:pt x="2670" y="176"/>
                  </a:lnTo>
                  <a:lnTo>
                    <a:pt x="2696" y="203"/>
                  </a:lnTo>
                  <a:lnTo>
                    <a:pt x="2681" y="255"/>
                  </a:lnTo>
                  <a:cubicBezTo>
                    <a:pt x="2681" y="255"/>
                    <a:pt x="2683" y="374"/>
                    <a:pt x="2682" y="379"/>
                  </a:cubicBezTo>
                  <a:cubicBezTo>
                    <a:pt x="2681" y="384"/>
                    <a:pt x="2700" y="444"/>
                    <a:pt x="2700" y="444"/>
                  </a:cubicBezTo>
                  <a:lnTo>
                    <a:pt x="2688" y="712"/>
                  </a:lnTo>
                  <a:lnTo>
                    <a:pt x="2588" y="1029"/>
                  </a:lnTo>
                  <a:lnTo>
                    <a:pt x="2511" y="1048"/>
                  </a:lnTo>
                  <a:lnTo>
                    <a:pt x="2506" y="1156"/>
                  </a:lnTo>
                  <a:lnTo>
                    <a:pt x="2453" y="1192"/>
                  </a:lnTo>
                  <a:lnTo>
                    <a:pt x="2389" y="1263"/>
                  </a:lnTo>
                  <a:lnTo>
                    <a:pt x="2341" y="1385"/>
                  </a:lnTo>
                  <a:lnTo>
                    <a:pt x="2234" y="1387"/>
                  </a:lnTo>
                  <a:lnTo>
                    <a:pt x="2202" y="1478"/>
                  </a:lnTo>
                  <a:lnTo>
                    <a:pt x="2123" y="1574"/>
                  </a:lnTo>
                  <a:lnTo>
                    <a:pt x="2027" y="1660"/>
                  </a:lnTo>
                  <a:lnTo>
                    <a:pt x="1954" y="1696"/>
                  </a:lnTo>
                  <a:lnTo>
                    <a:pt x="1930" y="1744"/>
                  </a:lnTo>
                  <a:lnTo>
                    <a:pt x="1886" y="1763"/>
                  </a:lnTo>
                  <a:lnTo>
                    <a:pt x="1844" y="1770"/>
                  </a:lnTo>
                  <a:lnTo>
                    <a:pt x="1806" y="1726"/>
                  </a:lnTo>
                  <a:lnTo>
                    <a:pt x="1770" y="1762"/>
                  </a:lnTo>
                  <a:lnTo>
                    <a:pt x="1766" y="1806"/>
                  </a:lnTo>
                  <a:lnTo>
                    <a:pt x="1665" y="1882"/>
                  </a:lnTo>
                  <a:lnTo>
                    <a:pt x="1631" y="1934"/>
                  </a:lnTo>
                  <a:lnTo>
                    <a:pt x="1612" y="1999"/>
                  </a:lnTo>
                  <a:lnTo>
                    <a:pt x="1582" y="2109"/>
                  </a:lnTo>
                  <a:lnTo>
                    <a:pt x="1521" y="2155"/>
                  </a:lnTo>
                  <a:lnTo>
                    <a:pt x="1497" y="2197"/>
                  </a:lnTo>
                  <a:lnTo>
                    <a:pt x="1359" y="2325"/>
                  </a:lnTo>
                  <a:lnTo>
                    <a:pt x="1310" y="2323"/>
                  </a:lnTo>
                  <a:lnTo>
                    <a:pt x="1284" y="2358"/>
                  </a:lnTo>
                  <a:lnTo>
                    <a:pt x="1278" y="2411"/>
                  </a:lnTo>
                  <a:lnTo>
                    <a:pt x="1292" y="2464"/>
                  </a:lnTo>
                  <a:lnTo>
                    <a:pt x="1317" y="2505"/>
                  </a:lnTo>
                  <a:lnTo>
                    <a:pt x="1325" y="2552"/>
                  </a:lnTo>
                  <a:lnTo>
                    <a:pt x="1396" y="2633"/>
                  </a:lnTo>
                  <a:lnTo>
                    <a:pt x="1409" y="2735"/>
                  </a:lnTo>
                  <a:lnTo>
                    <a:pt x="1439" y="2797"/>
                  </a:lnTo>
                  <a:lnTo>
                    <a:pt x="1442" y="2881"/>
                  </a:lnTo>
                  <a:lnTo>
                    <a:pt x="1459" y="2945"/>
                  </a:lnTo>
                  <a:lnTo>
                    <a:pt x="1496" y="2965"/>
                  </a:lnTo>
                  <a:lnTo>
                    <a:pt x="1531" y="3014"/>
                  </a:lnTo>
                  <a:lnTo>
                    <a:pt x="1541" y="3080"/>
                  </a:lnTo>
                  <a:lnTo>
                    <a:pt x="1587" y="3133"/>
                  </a:lnTo>
                  <a:lnTo>
                    <a:pt x="1603" y="3183"/>
                  </a:lnTo>
                  <a:lnTo>
                    <a:pt x="1642" y="3210"/>
                  </a:lnTo>
                  <a:lnTo>
                    <a:pt x="1685" y="3177"/>
                  </a:lnTo>
                  <a:lnTo>
                    <a:pt x="1747" y="3176"/>
                  </a:lnTo>
                  <a:lnTo>
                    <a:pt x="1786" y="3201"/>
                  </a:lnTo>
                  <a:lnTo>
                    <a:pt x="1859" y="3213"/>
                  </a:lnTo>
                  <a:lnTo>
                    <a:pt x="1795" y="3251"/>
                  </a:lnTo>
                  <a:lnTo>
                    <a:pt x="1728" y="3235"/>
                  </a:lnTo>
                  <a:lnTo>
                    <a:pt x="1636" y="3267"/>
                  </a:lnTo>
                  <a:lnTo>
                    <a:pt x="1594" y="3226"/>
                  </a:lnTo>
                  <a:lnTo>
                    <a:pt x="1559" y="3226"/>
                  </a:lnTo>
                  <a:lnTo>
                    <a:pt x="1496" y="3156"/>
                  </a:lnTo>
                  <a:lnTo>
                    <a:pt x="1493" y="3028"/>
                  </a:lnTo>
                  <a:lnTo>
                    <a:pt x="1408" y="3090"/>
                  </a:lnTo>
                  <a:lnTo>
                    <a:pt x="1345" y="3191"/>
                  </a:lnTo>
                  <a:lnTo>
                    <a:pt x="1318" y="3290"/>
                  </a:lnTo>
                  <a:lnTo>
                    <a:pt x="1277" y="3419"/>
                  </a:lnTo>
                  <a:lnTo>
                    <a:pt x="1237" y="3516"/>
                  </a:lnTo>
                  <a:lnTo>
                    <a:pt x="1205" y="3651"/>
                  </a:lnTo>
                  <a:lnTo>
                    <a:pt x="1126" y="3938"/>
                  </a:lnTo>
                  <a:lnTo>
                    <a:pt x="1051" y="4046"/>
                  </a:lnTo>
                  <a:lnTo>
                    <a:pt x="920" y="4134"/>
                  </a:lnTo>
                  <a:lnTo>
                    <a:pt x="847" y="4140"/>
                  </a:lnTo>
                  <a:lnTo>
                    <a:pt x="785" y="4138"/>
                  </a:lnTo>
                  <a:lnTo>
                    <a:pt x="786" y="4097"/>
                  </a:lnTo>
                  <a:lnTo>
                    <a:pt x="760" y="4082"/>
                  </a:lnTo>
                  <a:lnTo>
                    <a:pt x="700" y="4125"/>
                  </a:lnTo>
                  <a:lnTo>
                    <a:pt x="644" y="4151"/>
                  </a:lnTo>
                  <a:lnTo>
                    <a:pt x="585" y="4168"/>
                  </a:lnTo>
                  <a:lnTo>
                    <a:pt x="577" y="4128"/>
                  </a:lnTo>
                  <a:lnTo>
                    <a:pt x="523" y="4113"/>
                  </a:lnTo>
                  <a:lnTo>
                    <a:pt x="461" y="4129"/>
                  </a:lnTo>
                  <a:lnTo>
                    <a:pt x="375" y="4173"/>
                  </a:lnTo>
                  <a:lnTo>
                    <a:pt x="314" y="4180"/>
                  </a:lnTo>
                  <a:lnTo>
                    <a:pt x="271" y="4166"/>
                  </a:lnTo>
                  <a:lnTo>
                    <a:pt x="223" y="4188"/>
                  </a:lnTo>
                  <a:lnTo>
                    <a:pt x="200" y="4246"/>
                  </a:lnTo>
                  <a:lnTo>
                    <a:pt x="153" y="4299"/>
                  </a:lnTo>
                  <a:lnTo>
                    <a:pt x="113" y="4355"/>
                  </a:lnTo>
                  <a:lnTo>
                    <a:pt x="75" y="4400"/>
                  </a:lnTo>
                  <a:lnTo>
                    <a:pt x="24" y="4436"/>
                  </a:lnTo>
                  <a:lnTo>
                    <a:pt x="23" y="4473"/>
                  </a:lnTo>
                  <a:lnTo>
                    <a:pt x="0" y="4497"/>
                  </a:lnTo>
                  <a:lnTo>
                    <a:pt x="30" y="4569"/>
                  </a:lnTo>
                  <a:lnTo>
                    <a:pt x="65" y="4655"/>
                  </a:lnTo>
                  <a:lnTo>
                    <a:pt x="76" y="4739"/>
                  </a:lnTo>
                  <a:lnTo>
                    <a:pt x="125" y="4820"/>
                  </a:lnTo>
                  <a:lnTo>
                    <a:pt x="169" y="4915"/>
                  </a:lnTo>
                  <a:lnTo>
                    <a:pt x="233" y="5000"/>
                  </a:lnTo>
                  <a:lnTo>
                    <a:pt x="292" y="5089"/>
                  </a:lnTo>
                  <a:lnTo>
                    <a:pt x="386" y="5189"/>
                  </a:lnTo>
                  <a:lnTo>
                    <a:pt x="457" y="5282"/>
                  </a:lnTo>
                  <a:lnTo>
                    <a:pt x="517" y="5376"/>
                  </a:lnTo>
                  <a:lnTo>
                    <a:pt x="541" y="5428"/>
                  </a:lnTo>
                  <a:lnTo>
                    <a:pt x="530" y="5471"/>
                  </a:lnTo>
                  <a:lnTo>
                    <a:pt x="481" y="5516"/>
                  </a:lnTo>
                  <a:lnTo>
                    <a:pt x="478" y="5554"/>
                  </a:lnTo>
                  <a:lnTo>
                    <a:pt x="502" y="5603"/>
                  </a:lnTo>
                  <a:lnTo>
                    <a:pt x="479" y="5659"/>
                  </a:lnTo>
                  <a:lnTo>
                    <a:pt x="459" y="5707"/>
                  </a:lnTo>
                  <a:lnTo>
                    <a:pt x="465" y="5762"/>
                  </a:lnTo>
                  <a:lnTo>
                    <a:pt x="445" y="5812"/>
                  </a:lnTo>
                  <a:lnTo>
                    <a:pt x="420" y="5825"/>
                  </a:lnTo>
                  <a:lnTo>
                    <a:pt x="393" y="5809"/>
                  </a:lnTo>
                  <a:lnTo>
                    <a:pt x="364" y="5825"/>
                  </a:lnTo>
                  <a:lnTo>
                    <a:pt x="362" y="5870"/>
                  </a:lnTo>
                  <a:lnTo>
                    <a:pt x="306" y="5910"/>
                  </a:lnTo>
                  <a:lnTo>
                    <a:pt x="303" y="5964"/>
                  </a:lnTo>
                  <a:lnTo>
                    <a:pt x="318" y="6009"/>
                  </a:lnTo>
                  <a:lnTo>
                    <a:pt x="312" y="6071"/>
                  </a:lnTo>
                  <a:lnTo>
                    <a:pt x="249" y="6083"/>
                  </a:lnTo>
                  <a:lnTo>
                    <a:pt x="219" y="6112"/>
                  </a:lnTo>
                  <a:lnTo>
                    <a:pt x="219" y="6169"/>
                  </a:lnTo>
                  <a:lnTo>
                    <a:pt x="196" y="6190"/>
                  </a:lnTo>
                  <a:lnTo>
                    <a:pt x="195" y="6240"/>
                  </a:lnTo>
                  <a:lnTo>
                    <a:pt x="278" y="6350"/>
                  </a:lnTo>
                  <a:lnTo>
                    <a:pt x="287" y="6426"/>
                  </a:lnTo>
                  <a:lnTo>
                    <a:pt x="325" y="6431"/>
                  </a:lnTo>
                  <a:lnTo>
                    <a:pt x="373" y="6423"/>
                  </a:lnTo>
                  <a:lnTo>
                    <a:pt x="411" y="6429"/>
                  </a:lnTo>
                  <a:lnTo>
                    <a:pt x="428" y="6397"/>
                  </a:lnTo>
                  <a:lnTo>
                    <a:pt x="496" y="6396"/>
                  </a:lnTo>
                  <a:lnTo>
                    <a:pt x="534" y="6439"/>
                  </a:lnTo>
                  <a:lnTo>
                    <a:pt x="591" y="6416"/>
                  </a:lnTo>
                  <a:lnTo>
                    <a:pt x="685" y="6420"/>
                  </a:lnTo>
                  <a:lnTo>
                    <a:pt x="709" y="6453"/>
                  </a:lnTo>
                  <a:lnTo>
                    <a:pt x="701" y="6502"/>
                  </a:lnTo>
                  <a:lnTo>
                    <a:pt x="722" y="6545"/>
                  </a:lnTo>
                  <a:lnTo>
                    <a:pt x="730" y="6655"/>
                  </a:lnTo>
                  <a:lnTo>
                    <a:pt x="828" y="6877"/>
                  </a:lnTo>
                  <a:lnTo>
                    <a:pt x="949" y="6917"/>
                  </a:lnTo>
                  <a:lnTo>
                    <a:pt x="1099" y="6922"/>
                  </a:lnTo>
                  <a:lnTo>
                    <a:pt x="1145" y="6950"/>
                  </a:lnTo>
                  <a:lnTo>
                    <a:pt x="1246" y="6928"/>
                  </a:lnTo>
                  <a:lnTo>
                    <a:pt x="1283" y="6961"/>
                  </a:lnTo>
                  <a:lnTo>
                    <a:pt x="1369" y="6961"/>
                  </a:lnTo>
                  <a:lnTo>
                    <a:pt x="1447" y="6883"/>
                  </a:lnTo>
                  <a:lnTo>
                    <a:pt x="1450" y="6785"/>
                  </a:lnTo>
                  <a:lnTo>
                    <a:pt x="1537" y="6727"/>
                  </a:lnTo>
                  <a:lnTo>
                    <a:pt x="1562" y="6633"/>
                  </a:lnTo>
                  <a:lnTo>
                    <a:pt x="1638" y="6573"/>
                  </a:lnTo>
                  <a:lnTo>
                    <a:pt x="1712" y="6574"/>
                  </a:lnTo>
                  <a:lnTo>
                    <a:pt x="1754" y="6438"/>
                  </a:lnTo>
                  <a:lnTo>
                    <a:pt x="1791" y="6439"/>
                  </a:lnTo>
                  <a:lnTo>
                    <a:pt x="1867" y="6526"/>
                  </a:lnTo>
                  <a:lnTo>
                    <a:pt x="1897" y="6526"/>
                  </a:lnTo>
                  <a:lnTo>
                    <a:pt x="1868" y="6471"/>
                  </a:lnTo>
                  <a:lnTo>
                    <a:pt x="1889" y="6437"/>
                  </a:lnTo>
                  <a:lnTo>
                    <a:pt x="1926" y="6419"/>
                  </a:lnTo>
                  <a:lnTo>
                    <a:pt x="1979" y="6449"/>
                  </a:lnTo>
                  <a:lnTo>
                    <a:pt x="2011" y="6454"/>
                  </a:lnTo>
                  <a:lnTo>
                    <a:pt x="2041" y="6445"/>
                  </a:lnTo>
                  <a:lnTo>
                    <a:pt x="2086" y="6471"/>
                  </a:lnTo>
                  <a:lnTo>
                    <a:pt x="2121" y="6482"/>
                  </a:lnTo>
                  <a:lnTo>
                    <a:pt x="2161" y="6440"/>
                  </a:lnTo>
                  <a:lnTo>
                    <a:pt x="2129" y="6376"/>
                  </a:lnTo>
                  <a:lnTo>
                    <a:pt x="2087" y="6305"/>
                  </a:lnTo>
                  <a:lnTo>
                    <a:pt x="2092" y="6232"/>
                  </a:lnTo>
                  <a:lnTo>
                    <a:pt x="2035" y="6225"/>
                  </a:lnTo>
                  <a:lnTo>
                    <a:pt x="1995" y="6243"/>
                  </a:lnTo>
                  <a:lnTo>
                    <a:pt x="1960" y="6185"/>
                  </a:lnTo>
                  <a:lnTo>
                    <a:pt x="1886" y="6116"/>
                  </a:lnTo>
                  <a:lnTo>
                    <a:pt x="1874" y="6093"/>
                  </a:lnTo>
                  <a:lnTo>
                    <a:pt x="1889" y="6068"/>
                  </a:lnTo>
                  <a:lnTo>
                    <a:pt x="1944" y="6085"/>
                  </a:lnTo>
                  <a:lnTo>
                    <a:pt x="2036" y="6084"/>
                  </a:lnTo>
                  <a:lnTo>
                    <a:pt x="2093" y="6125"/>
                  </a:lnTo>
                  <a:lnTo>
                    <a:pt x="2161" y="6068"/>
                  </a:lnTo>
                  <a:lnTo>
                    <a:pt x="2229" y="5978"/>
                  </a:lnTo>
                  <a:lnTo>
                    <a:pt x="2230" y="5919"/>
                  </a:lnTo>
                  <a:lnTo>
                    <a:pt x="2169" y="5884"/>
                  </a:lnTo>
                  <a:lnTo>
                    <a:pt x="2145" y="5826"/>
                  </a:lnTo>
                  <a:lnTo>
                    <a:pt x="2168" y="5766"/>
                  </a:lnTo>
                  <a:lnTo>
                    <a:pt x="2154" y="5718"/>
                  </a:lnTo>
                  <a:lnTo>
                    <a:pt x="2200" y="5630"/>
                  </a:lnTo>
                  <a:lnTo>
                    <a:pt x="2250" y="5631"/>
                  </a:lnTo>
                  <a:lnTo>
                    <a:pt x="2270" y="5594"/>
                  </a:lnTo>
                  <a:lnTo>
                    <a:pt x="2357" y="5593"/>
                  </a:lnTo>
                  <a:lnTo>
                    <a:pt x="2417" y="5601"/>
                  </a:lnTo>
                  <a:lnTo>
                    <a:pt x="2416" y="5567"/>
                  </a:lnTo>
                  <a:lnTo>
                    <a:pt x="2381" y="5514"/>
                  </a:lnTo>
                  <a:lnTo>
                    <a:pt x="2380" y="5456"/>
                  </a:lnTo>
                  <a:lnTo>
                    <a:pt x="2398" y="5405"/>
                  </a:lnTo>
                  <a:lnTo>
                    <a:pt x="2389" y="5372"/>
                  </a:lnTo>
                  <a:lnTo>
                    <a:pt x="2416" y="5347"/>
                  </a:lnTo>
                  <a:lnTo>
                    <a:pt x="2494" y="5347"/>
                  </a:lnTo>
                  <a:lnTo>
                    <a:pt x="2528" y="5362"/>
                  </a:lnTo>
                  <a:lnTo>
                    <a:pt x="2559" y="5288"/>
                  </a:lnTo>
                  <a:lnTo>
                    <a:pt x="2582" y="5263"/>
                  </a:lnTo>
                  <a:lnTo>
                    <a:pt x="2701" y="5203"/>
                  </a:lnTo>
                  <a:lnTo>
                    <a:pt x="2701" y="5166"/>
                  </a:lnTo>
                  <a:lnTo>
                    <a:pt x="2672" y="5153"/>
                  </a:lnTo>
                  <a:lnTo>
                    <a:pt x="2667" y="5127"/>
                  </a:lnTo>
                  <a:lnTo>
                    <a:pt x="2697" y="5085"/>
                  </a:lnTo>
                  <a:lnTo>
                    <a:pt x="2730" y="5049"/>
                  </a:lnTo>
                  <a:lnTo>
                    <a:pt x="2730" y="5005"/>
                  </a:lnTo>
                  <a:lnTo>
                    <a:pt x="2742" y="4956"/>
                  </a:lnTo>
                  <a:lnTo>
                    <a:pt x="2794" y="4911"/>
                  </a:lnTo>
                  <a:lnTo>
                    <a:pt x="2795" y="4876"/>
                  </a:lnTo>
                  <a:lnTo>
                    <a:pt x="2778" y="4848"/>
                  </a:lnTo>
                  <a:lnTo>
                    <a:pt x="2804" y="4800"/>
                  </a:lnTo>
                  <a:lnTo>
                    <a:pt x="2779" y="4748"/>
                  </a:lnTo>
                  <a:lnTo>
                    <a:pt x="2812" y="4721"/>
                  </a:lnTo>
                  <a:lnTo>
                    <a:pt x="2836" y="4721"/>
                  </a:lnTo>
                  <a:lnTo>
                    <a:pt x="2866" y="4742"/>
                  </a:lnTo>
                  <a:lnTo>
                    <a:pt x="2900" y="4732"/>
                  </a:lnTo>
                  <a:lnTo>
                    <a:pt x="2943" y="4748"/>
                  </a:lnTo>
                  <a:lnTo>
                    <a:pt x="2957" y="4783"/>
                  </a:lnTo>
                  <a:lnTo>
                    <a:pt x="2976" y="4793"/>
                  </a:lnTo>
                  <a:lnTo>
                    <a:pt x="2999" y="4754"/>
                  </a:lnTo>
                  <a:lnTo>
                    <a:pt x="3049" y="4734"/>
                  </a:lnTo>
                  <a:lnTo>
                    <a:pt x="3130" y="4666"/>
                  </a:lnTo>
                  <a:lnTo>
                    <a:pt x="3261" y="4556"/>
                  </a:lnTo>
                  <a:lnTo>
                    <a:pt x="3279" y="4487"/>
                  </a:lnTo>
                  <a:lnTo>
                    <a:pt x="3301" y="4444"/>
                  </a:lnTo>
                  <a:lnTo>
                    <a:pt x="3357" y="4434"/>
                  </a:lnTo>
                  <a:lnTo>
                    <a:pt x="3421" y="4344"/>
                  </a:lnTo>
                  <a:lnTo>
                    <a:pt x="3429" y="4297"/>
                  </a:lnTo>
                  <a:lnTo>
                    <a:pt x="3403" y="4255"/>
                  </a:lnTo>
                  <a:lnTo>
                    <a:pt x="3430" y="4222"/>
                  </a:lnTo>
                  <a:lnTo>
                    <a:pt x="3484" y="4223"/>
                  </a:lnTo>
                  <a:lnTo>
                    <a:pt x="3505" y="4183"/>
                  </a:lnTo>
                  <a:lnTo>
                    <a:pt x="3487" y="4133"/>
                  </a:lnTo>
                  <a:lnTo>
                    <a:pt x="3508" y="4097"/>
                  </a:lnTo>
                  <a:lnTo>
                    <a:pt x="3542" y="4066"/>
                  </a:lnTo>
                  <a:lnTo>
                    <a:pt x="3580" y="3974"/>
                  </a:lnTo>
                  <a:lnTo>
                    <a:pt x="3613" y="3915"/>
                  </a:lnTo>
                  <a:lnTo>
                    <a:pt x="3671" y="3891"/>
                  </a:lnTo>
                  <a:lnTo>
                    <a:pt x="3751" y="3902"/>
                  </a:lnTo>
                  <a:lnTo>
                    <a:pt x="3815" y="3887"/>
                  </a:lnTo>
                  <a:lnTo>
                    <a:pt x="3887" y="3864"/>
                  </a:lnTo>
                  <a:lnTo>
                    <a:pt x="3983" y="3818"/>
                  </a:lnTo>
                  <a:lnTo>
                    <a:pt x="4002" y="3762"/>
                  </a:lnTo>
                  <a:lnTo>
                    <a:pt x="3997" y="3672"/>
                  </a:lnTo>
                  <a:lnTo>
                    <a:pt x="4020" y="3588"/>
                  </a:lnTo>
                  <a:lnTo>
                    <a:pt x="3999" y="3503"/>
                  </a:lnTo>
                  <a:lnTo>
                    <a:pt x="4020" y="3466"/>
                  </a:lnTo>
                  <a:lnTo>
                    <a:pt x="4073" y="3403"/>
                  </a:lnTo>
                  <a:lnTo>
                    <a:pt x="4112" y="3398"/>
                  </a:lnTo>
                  <a:lnTo>
                    <a:pt x="4136" y="3428"/>
                  </a:lnTo>
                  <a:lnTo>
                    <a:pt x="4182" y="3429"/>
                  </a:lnTo>
                  <a:lnTo>
                    <a:pt x="4215" y="3401"/>
                  </a:lnTo>
                  <a:lnTo>
                    <a:pt x="4214" y="3332"/>
                  </a:lnTo>
                  <a:lnTo>
                    <a:pt x="4193" y="3275"/>
                  </a:lnTo>
                  <a:lnTo>
                    <a:pt x="4229" y="3227"/>
                  </a:lnTo>
                  <a:lnTo>
                    <a:pt x="4315" y="3147"/>
                  </a:lnTo>
                  <a:lnTo>
                    <a:pt x="4306" y="3101"/>
                  </a:lnTo>
                  <a:lnTo>
                    <a:pt x="4355" y="3044"/>
                  </a:lnTo>
                  <a:lnTo>
                    <a:pt x="4323" y="2938"/>
                  </a:lnTo>
                  <a:lnTo>
                    <a:pt x="4340" y="2898"/>
                  </a:lnTo>
                  <a:lnTo>
                    <a:pt x="4372" y="2867"/>
                  </a:lnTo>
                  <a:lnTo>
                    <a:pt x="4407" y="2870"/>
                  </a:lnTo>
                  <a:lnTo>
                    <a:pt x="4416" y="2783"/>
                  </a:lnTo>
                  <a:lnTo>
                    <a:pt x="4429" y="2713"/>
                  </a:lnTo>
                  <a:lnTo>
                    <a:pt x="4452" y="2679"/>
                  </a:lnTo>
                  <a:lnTo>
                    <a:pt x="4410" y="2649"/>
                  </a:lnTo>
                  <a:lnTo>
                    <a:pt x="4453" y="2584"/>
                  </a:lnTo>
                  <a:lnTo>
                    <a:pt x="4523" y="2531"/>
                  </a:lnTo>
                  <a:lnTo>
                    <a:pt x="4562" y="2462"/>
                  </a:lnTo>
                  <a:lnTo>
                    <a:pt x="4570" y="2441"/>
                  </a:lnTo>
                  <a:lnTo>
                    <a:pt x="4567" y="1829"/>
                  </a:lnTo>
                  <a:lnTo>
                    <a:pt x="4544" y="1782"/>
                  </a:lnTo>
                  <a:lnTo>
                    <a:pt x="4578" y="1735"/>
                  </a:lnTo>
                  <a:lnTo>
                    <a:pt x="4508" y="1722"/>
                  </a:lnTo>
                  <a:lnTo>
                    <a:pt x="4458" y="1741"/>
                  </a:lnTo>
                  <a:lnTo>
                    <a:pt x="4358" y="1694"/>
                  </a:lnTo>
                  <a:lnTo>
                    <a:pt x="4174" y="1662"/>
                  </a:lnTo>
                  <a:lnTo>
                    <a:pt x="4155" y="1634"/>
                  </a:lnTo>
                  <a:lnTo>
                    <a:pt x="4122" y="1582"/>
                  </a:lnTo>
                  <a:lnTo>
                    <a:pt x="4058" y="1532"/>
                  </a:lnTo>
                  <a:lnTo>
                    <a:pt x="3985" y="1524"/>
                  </a:lnTo>
                  <a:lnTo>
                    <a:pt x="3953" y="1368"/>
                  </a:lnTo>
                  <a:lnTo>
                    <a:pt x="3954" y="1276"/>
                  </a:lnTo>
                  <a:lnTo>
                    <a:pt x="3983" y="1212"/>
                  </a:lnTo>
                  <a:lnTo>
                    <a:pt x="3975" y="1164"/>
                  </a:lnTo>
                  <a:lnTo>
                    <a:pt x="3948" y="1151"/>
                  </a:lnTo>
                  <a:lnTo>
                    <a:pt x="3932" y="1132"/>
                  </a:lnTo>
                  <a:lnTo>
                    <a:pt x="3963" y="1106"/>
                  </a:lnTo>
                  <a:lnTo>
                    <a:pt x="3946" y="1080"/>
                  </a:lnTo>
                  <a:lnTo>
                    <a:pt x="3946" y="1057"/>
                  </a:lnTo>
                  <a:lnTo>
                    <a:pt x="3955" y="1012"/>
                  </a:lnTo>
                  <a:lnTo>
                    <a:pt x="3985" y="1009"/>
                  </a:lnTo>
                  <a:lnTo>
                    <a:pt x="4019" y="1000"/>
                  </a:lnTo>
                  <a:lnTo>
                    <a:pt x="4022" y="959"/>
                  </a:lnTo>
                  <a:lnTo>
                    <a:pt x="4004" y="928"/>
                  </a:lnTo>
                  <a:lnTo>
                    <a:pt x="4064" y="899"/>
                  </a:lnTo>
                  <a:lnTo>
                    <a:pt x="4071" y="863"/>
                  </a:lnTo>
                  <a:lnTo>
                    <a:pt x="4103" y="835"/>
                  </a:lnTo>
                  <a:lnTo>
                    <a:pt x="4103" y="802"/>
                  </a:lnTo>
                  <a:lnTo>
                    <a:pt x="4035" y="804"/>
                  </a:lnTo>
                  <a:lnTo>
                    <a:pt x="3988" y="760"/>
                  </a:lnTo>
                  <a:lnTo>
                    <a:pt x="3946" y="700"/>
                  </a:lnTo>
                  <a:lnTo>
                    <a:pt x="3890" y="700"/>
                  </a:lnTo>
                  <a:lnTo>
                    <a:pt x="3863" y="738"/>
                  </a:lnTo>
                  <a:lnTo>
                    <a:pt x="3840" y="710"/>
                  </a:lnTo>
                  <a:lnTo>
                    <a:pt x="3850" y="651"/>
                  </a:lnTo>
                  <a:lnTo>
                    <a:pt x="3806" y="623"/>
                  </a:lnTo>
                  <a:lnTo>
                    <a:pt x="3753" y="665"/>
                  </a:lnTo>
                  <a:lnTo>
                    <a:pt x="3676" y="600"/>
                  </a:lnTo>
                  <a:lnTo>
                    <a:pt x="3691" y="571"/>
                  </a:lnTo>
                  <a:lnTo>
                    <a:pt x="3716" y="543"/>
                  </a:lnTo>
                  <a:lnTo>
                    <a:pt x="3753" y="511"/>
                  </a:lnTo>
                  <a:lnTo>
                    <a:pt x="3760" y="471"/>
                  </a:lnTo>
                  <a:lnTo>
                    <a:pt x="3780" y="446"/>
                  </a:lnTo>
                  <a:lnTo>
                    <a:pt x="3809" y="417"/>
                  </a:lnTo>
                  <a:lnTo>
                    <a:pt x="3839" y="402"/>
                  </a:lnTo>
                  <a:lnTo>
                    <a:pt x="3841" y="369"/>
                  </a:lnTo>
                  <a:lnTo>
                    <a:pt x="3821" y="339"/>
                  </a:lnTo>
                  <a:lnTo>
                    <a:pt x="3772" y="303"/>
                  </a:lnTo>
                  <a:lnTo>
                    <a:pt x="3723" y="286"/>
                  </a:lnTo>
                  <a:lnTo>
                    <a:pt x="3683" y="275"/>
                  </a:lnTo>
                  <a:lnTo>
                    <a:pt x="3661" y="246"/>
                  </a:lnTo>
                  <a:lnTo>
                    <a:pt x="3655" y="180"/>
                  </a:lnTo>
                  <a:lnTo>
                    <a:pt x="3661" y="147"/>
                  </a:lnTo>
                  <a:lnTo>
                    <a:pt x="3701" y="131"/>
                  </a:lnTo>
                  <a:lnTo>
                    <a:pt x="3726" y="103"/>
                  </a:lnTo>
                  <a:lnTo>
                    <a:pt x="3698" y="60"/>
                  </a:lnTo>
                  <a:lnTo>
                    <a:pt x="3647" y="14"/>
                  </a:lnTo>
                  <a:lnTo>
                    <a:pt x="3601" y="0"/>
                  </a:lnTo>
                  <a:lnTo>
                    <a:pt x="3564" y="10"/>
                  </a:lnTo>
                  <a:lnTo>
                    <a:pt x="3522" y="46"/>
                  </a:lnTo>
                  <a:lnTo>
                    <a:pt x="3479" y="87"/>
                  </a:lnTo>
                  <a:lnTo>
                    <a:pt x="3436" y="140"/>
                  </a:lnTo>
                  <a:lnTo>
                    <a:pt x="3378" y="175"/>
                  </a:lnTo>
                  <a:lnTo>
                    <a:pt x="3329" y="189"/>
                  </a:lnTo>
                  <a:lnTo>
                    <a:pt x="3270" y="181"/>
                  </a:lnTo>
                  <a:lnTo>
                    <a:pt x="3212" y="200"/>
                  </a:lnTo>
                  <a:lnTo>
                    <a:pt x="3158" y="174"/>
                  </a:lnTo>
                  <a:lnTo>
                    <a:pt x="3118" y="183"/>
                  </a:lnTo>
                  <a:lnTo>
                    <a:pt x="3121" y="225"/>
                  </a:lnTo>
                  <a:lnTo>
                    <a:pt x="3089" y="256"/>
                  </a:lnTo>
                  <a:lnTo>
                    <a:pt x="3094" y="308"/>
                  </a:lnTo>
                  <a:lnTo>
                    <a:pt x="3046" y="330"/>
                  </a:lnTo>
                  <a:lnTo>
                    <a:pt x="3006" y="372"/>
                  </a:lnTo>
                  <a:lnTo>
                    <a:pt x="2959" y="3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Freeform 108"/>
            <p:cNvSpPr>
              <a:spLocks/>
            </p:cNvSpPr>
            <p:nvPr/>
          </p:nvSpPr>
          <p:spPr bwMode="auto">
            <a:xfrm>
              <a:off x="1528064" y="1700321"/>
              <a:ext cx="673864" cy="459815"/>
            </a:xfrm>
            <a:custGeom>
              <a:avLst/>
              <a:gdLst>
                <a:gd name="T0" fmla="*/ 2081 w 2741"/>
                <a:gd name="T1" fmla="*/ 1094 h 2311"/>
                <a:gd name="T2" fmla="*/ 2201 w 2741"/>
                <a:gd name="T3" fmla="*/ 1108 h 2311"/>
                <a:gd name="T4" fmla="*/ 2309 w 2741"/>
                <a:gd name="T5" fmla="*/ 1144 h 2311"/>
                <a:gd name="T6" fmla="*/ 2366 w 2741"/>
                <a:gd name="T7" fmla="*/ 1170 h 2311"/>
                <a:gd name="T8" fmla="*/ 2445 w 2741"/>
                <a:gd name="T9" fmla="*/ 1182 h 2311"/>
                <a:gd name="T10" fmla="*/ 2576 w 2741"/>
                <a:gd name="T11" fmla="*/ 1103 h 2311"/>
                <a:gd name="T12" fmla="*/ 2648 w 2741"/>
                <a:gd name="T13" fmla="*/ 1024 h 2311"/>
                <a:gd name="T14" fmla="*/ 2741 w 2741"/>
                <a:gd name="T15" fmla="*/ 949 h 2311"/>
                <a:gd name="T16" fmla="*/ 2701 w 2741"/>
                <a:gd name="T17" fmla="*/ 860 h 2311"/>
                <a:gd name="T18" fmla="*/ 2623 w 2741"/>
                <a:gd name="T19" fmla="*/ 755 h 2311"/>
                <a:gd name="T20" fmla="*/ 2485 w 2741"/>
                <a:gd name="T21" fmla="*/ 694 h 2311"/>
                <a:gd name="T22" fmla="*/ 2436 w 2741"/>
                <a:gd name="T23" fmla="*/ 591 h 2311"/>
                <a:gd name="T24" fmla="*/ 2432 w 2741"/>
                <a:gd name="T25" fmla="*/ 509 h 2311"/>
                <a:gd name="T26" fmla="*/ 2327 w 2741"/>
                <a:gd name="T27" fmla="*/ 439 h 2311"/>
                <a:gd name="T28" fmla="*/ 2207 w 2741"/>
                <a:gd name="T29" fmla="*/ 445 h 2311"/>
                <a:gd name="T30" fmla="*/ 2107 w 2741"/>
                <a:gd name="T31" fmla="*/ 424 h 2311"/>
                <a:gd name="T32" fmla="*/ 2003 w 2741"/>
                <a:gd name="T33" fmla="*/ 411 h 2311"/>
                <a:gd name="T34" fmla="*/ 1905 w 2741"/>
                <a:gd name="T35" fmla="*/ 415 h 2311"/>
                <a:gd name="T36" fmla="*/ 1800 w 2741"/>
                <a:gd name="T37" fmla="*/ 406 h 2311"/>
                <a:gd name="T38" fmla="*/ 1730 w 2741"/>
                <a:gd name="T39" fmla="*/ 359 h 2311"/>
                <a:gd name="T40" fmla="*/ 1607 w 2741"/>
                <a:gd name="T41" fmla="*/ 357 h 2311"/>
                <a:gd name="T42" fmla="*/ 1477 w 2741"/>
                <a:gd name="T43" fmla="*/ 388 h 2311"/>
                <a:gd name="T44" fmla="*/ 1485 w 2741"/>
                <a:gd name="T45" fmla="*/ 286 h 2311"/>
                <a:gd name="T46" fmla="*/ 1561 w 2741"/>
                <a:gd name="T47" fmla="*/ 208 h 2311"/>
                <a:gd name="T48" fmla="*/ 1552 w 2741"/>
                <a:gd name="T49" fmla="*/ 137 h 2311"/>
                <a:gd name="T50" fmla="*/ 1359 w 2741"/>
                <a:gd name="T51" fmla="*/ 111 h 2311"/>
                <a:gd name="T52" fmla="*/ 1232 w 2741"/>
                <a:gd name="T53" fmla="*/ 55 h 2311"/>
                <a:gd name="T54" fmla="*/ 1103 w 2741"/>
                <a:gd name="T55" fmla="*/ 52 h 2311"/>
                <a:gd name="T56" fmla="*/ 985 w 2741"/>
                <a:gd name="T57" fmla="*/ 4 h 2311"/>
                <a:gd name="T58" fmla="*/ 896 w 2741"/>
                <a:gd name="T59" fmla="*/ 32 h 2311"/>
                <a:gd name="T60" fmla="*/ 821 w 2741"/>
                <a:gd name="T61" fmla="*/ 23 h 2311"/>
                <a:gd name="T62" fmla="*/ 681 w 2741"/>
                <a:gd name="T63" fmla="*/ 64 h 2311"/>
                <a:gd name="T64" fmla="*/ 562 w 2741"/>
                <a:gd name="T65" fmla="*/ 69 h 2311"/>
                <a:gd name="T66" fmla="*/ 512 w 2741"/>
                <a:gd name="T67" fmla="*/ 101 h 2311"/>
                <a:gd name="T68" fmla="*/ 515 w 2741"/>
                <a:gd name="T69" fmla="*/ 178 h 2311"/>
                <a:gd name="T70" fmla="*/ 605 w 2741"/>
                <a:gd name="T71" fmla="*/ 224 h 2311"/>
                <a:gd name="T72" fmla="*/ 531 w 2741"/>
                <a:gd name="T73" fmla="*/ 251 h 2311"/>
                <a:gd name="T74" fmla="*/ 413 w 2741"/>
                <a:gd name="T75" fmla="*/ 191 h 2311"/>
                <a:gd name="T76" fmla="*/ 256 w 2741"/>
                <a:gd name="T77" fmla="*/ 166 h 2311"/>
                <a:gd name="T78" fmla="*/ 78 w 2741"/>
                <a:gd name="T79" fmla="*/ 150 h 2311"/>
                <a:gd name="T80" fmla="*/ 0 w 2741"/>
                <a:gd name="T81" fmla="*/ 313 h 2311"/>
                <a:gd name="T82" fmla="*/ 169 w 2741"/>
                <a:gd name="T83" fmla="*/ 527 h 2311"/>
                <a:gd name="T84" fmla="*/ 505 w 2741"/>
                <a:gd name="T85" fmla="*/ 686 h 2311"/>
                <a:gd name="T86" fmla="*/ 591 w 2741"/>
                <a:gd name="T87" fmla="*/ 727 h 2311"/>
                <a:gd name="T88" fmla="*/ 609 w 2741"/>
                <a:gd name="T89" fmla="*/ 1407 h 2311"/>
                <a:gd name="T90" fmla="*/ 457 w 2741"/>
                <a:gd name="T91" fmla="*/ 1594 h 2311"/>
                <a:gd name="T92" fmla="*/ 463 w 2741"/>
                <a:gd name="T93" fmla="*/ 1728 h 2311"/>
                <a:gd name="T94" fmla="*/ 514 w 2741"/>
                <a:gd name="T95" fmla="*/ 1865 h 2311"/>
                <a:gd name="T96" fmla="*/ 739 w 2741"/>
                <a:gd name="T97" fmla="*/ 1846 h 2311"/>
                <a:gd name="T98" fmla="*/ 835 w 2741"/>
                <a:gd name="T99" fmla="*/ 1864 h 2311"/>
                <a:gd name="T100" fmla="*/ 836 w 2741"/>
                <a:gd name="T101" fmla="*/ 2078 h 2311"/>
                <a:gd name="T102" fmla="*/ 897 w 2741"/>
                <a:gd name="T103" fmla="*/ 2311 h 2311"/>
                <a:gd name="T104" fmla="*/ 1023 w 2741"/>
                <a:gd name="T105" fmla="*/ 2298 h 2311"/>
                <a:gd name="T106" fmla="*/ 1150 w 2741"/>
                <a:gd name="T107" fmla="*/ 2140 h 2311"/>
                <a:gd name="T108" fmla="*/ 1322 w 2741"/>
                <a:gd name="T109" fmla="*/ 2014 h 2311"/>
                <a:gd name="T110" fmla="*/ 1480 w 2741"/>
                <a:gd name="T111" fmla="*/ 1839 h 2311"/>
                <a:gd name="T112" fmla="*/ 1621 w 2741"/>
                <a:gd name="T113" fmla="*/ 1893 h 2311"/>
                <a:gd name="T114" fmla="*/ 1725 w 2741"/>
                <a:gd name="T115" fmla="*/ 1939 h 2311"/>
                <a:gd name="T116" fmla="*/ 1826 w 2741"/>
                <a:gd name="T117" fmla="*/ 1826 h 2311"/>
                <a:gd name="T118" fmla="*/ 1916 w 2741"/>
                <a:gd name="T119" fmla="*/ 1690 h 2311"/>
                <a:gd name="T120" fmla="*/ 1860 w 2741"/>
                <a:gd name="T121" fmla="*/ 1534 h 2311"/>
                <a:gd name="T122" fmla="*/ 2010 w 2741"/>
                <a:gd name="T123" fmla="*/ 1356 h 2311"/>
                <a:gd name="T124" fmla="*/ 2102 w 2741"/>
                <a:gd name="T125" fmla="*/ 1225 h 2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1" h="2311">
                  <a:moveTo>
                    <a:pt x="2112" y="1141"/>
                  </a:moveTo>
                  <a:lnTo>
                    <a:pt x="2083" y="1123"/>
                  </a:lnTo>
                  <a:lnTo>
                    <a:pt x="2081" y="1094"/>
                  </a:lnTo>
                  <a:lnTo>
                    <a:pt x="2105" y="1081"/>
                  </a:lnTo>
                  <a:lnTo>
                    <a:pt x="2161" y="1078"/>
                  </a:lnTo>
                  <a:lnTo>
                    <a:pt x="2201" y="1108"/>
                  </a:lnTo>
                  <a:lnTo>
                    <a:pt x="2227" y="1140"/>
                  </a:lnTo>
                  <a:lnTo>
                    <a:pt x="2268" y="1147"/>
                  </a:lnTo>
                  <a:lnTo>
                    <a:pt x="2309" y="1144"/>
                  </a:lnTo>
                  <a:lnTo>
                    <a:pt x="2332" y="1125"/>
                  </a:lnTo>
                  <a:lnTo>
                    <a:pt x="2366" y="1135"/>
                  </a:lnTo>
                  <a:lnTo>
                    <a:pt x="2366" y="1170"/>
                  </a:lnTo>
                  <a:lnTo>
                    <a:pt x="2374" y="1194"/>
                  </a:lnTo>
                  <a:lnTo>
                    <a:pt x="2406" y="1198"/>
                  </a:lnTo>
                  <a:lnTo>
                    <a:pt x="2445" y="1182"/>
                  </a:lnTo>
                  <a:lnTo>
                    <a:pt x="2509" y="1183"/>
                  </a:lnTo>
                  <a:lnTo>
                    <a:pt x="2528" y="1153"/>
                  </a:lnTo>
                  <a:lnTo>
                    <a:pt x="2576" y="1103"/>
                  </a:lnTo>
                  <a:lnTo>
                    <a:pt x="2618" y="1082"/>
                  </a:lnTo>
                  <a:lnTo>
                    <a:pt x="2619" y="1033"/>
                  </a:lnTo>
                  <a:lnTo>
                    <a:pt x="2648" y="1024"/>
                  </a:lnTo>
                  <a:lnTo>
                    <a:pt x="2662" y="963"/>
                  </a:lnTo>
                  <a:lnTo>
                    <a:pt x="2715" y="967"/>
                  </a:lnTo>
                  <a:lnTo>
                    <a:pt x="2741" y="949"/>
                  </a:lnTo>
                  <a:lnTo>
                    <a:pt x="2725" y="911"/>
                  </a:lnTo>
                  <a:lnTo>
                    <a:pt x="2697" y="891"/>
                  </a:lnTo>
                  <a:lnTo>
                    <a:pt x="2701" y="860"/>
                  </a:lnTo>
                  <a:lnTo>
                    <a:pt x="2665" y="825"/>
                  </a:lnTo>
                  <a:lnTo>
                    <a:pt x="2647" y="795"/>
                  </a:lnTo>
                  <a:lnTo>
                    <a:pt x="2623" y="755"/>
                  </a:lnTo>
                  <a:lnTo>
                    <a:pt x="2583" y="760"/>
                  </a:lnTo>
                  <a:lnTo>
                    <a:pt x="2540" y="731"/>
                  </a:lnTo>
                  <a:lnTo>
                    <a:pt x="2485" y="694"/>
                  </a:lnTo>
                  <a:lnTo>
                    <a:pt x="2476" y="647"/>
                  </a:lnTo>
                  <a:lnTo>
                    <a:pt x="2447" y="626"/>
                  </a:lnTo>
                  <a:lnTo>
                    <a:pt x="2436" y="591"/>
                  </a:lnTo>
                  <a:lnTo>
                    <a:pt x="2461" y="568"/>
                  </a:lnTo>
                  <a:lnTo>
                    <a:pt x="2460" y="527"/>
                  </a:lnTo>
                  <a:lnTo>
                    <a:pt x="2432" y="509"/>
                  </a:lnTo>
                  <a:lnTo>
                    <a:pt x="2394" y="506"/>
                  </a:lnTo>
                  <a:lnTo>
                    <a:pt x="2364" y="468"/>
                  </a:lnTo>
                  <a:lnTo>
                    <a:pt x="2327" y="439"/>
                  </a:lnTo>
                  <a:lnTo>
                    <a:pt x="2289" y="397"/>
                  </a:lnTo>
                  <a:lnTo>
                    <a:pt x="2246" y="399"/>
                  </a:lnTo>
                  <a:lnTo>
                    <a:pt x="2207" y="445"/>
                  </a:lnTo>
                  <a:lnTo>
                    <a:pt x="2174" y="463"/>
                  </a:lnTo>
                  <a:lnTo>
                    <a:pt x="2141" y="446"/>
                  </a:lnTo>
                  <a:lnTo>
                    <a:pt x="2107" y="424"/>
                  </a:lnTo>
                  <a:lnTo>
                    <a:pt x="2068" y="424"/>
                  </a:lnTo>
                  <a:lnTo>
                    <a:pt x="2030" y="398"/>
                  </a:lnTo>
                  <a:lnTo>
                    <a:pt x="2003" y="411"/>
                  </a:lnTo>
                  <a:lnTo>
                    <a:pt x="1977" y="428"/>
                  </a:lnTo>
                  <a:lnTo>
                    <a:pt x="1934" y="429"/>
                  </a:lnTo>
                  <a:lnTo>
                    <a:pt x="1905" y="415"/>
                  </a:lnTo>
                  <a:lnTo>
                    <a:pt x="1877" y="439"/>
                  </a:lnTo>
                  <a:lnTo>
                    <a:pt x="1844" y="433"/>
                  </a:lnTo>
                  <a:lnTo>
                    <a:pt x="1800" y="406"/>
                  </a:lnTo>
                  <a:lnTo>
                    <a:pt x="1767" y="392"/>
                  </a:lnTo>
                  <a:lnTo>
                    <a:pt x="1735" y="395"/>
                  </a:lnTo>
                  <a:lnTo>
                    <a:pt x="1730" y="359"/>
                  </a:lnTo>
                  <a:lnTo>
                    <a:pt x="1706" y="354"/>
                  </a:lnTo>
                  <a:lnTo>
                    <a:pt x="1691" y="373"/>
                  </a:lnTo>
                  <a:lnTo>
                    <a:pt x="1607" y="357"/>
                  </a:lnTo>
                  <a:lnTo>
                    <a:pt x="1556" y="342"/>
                  </a:lnTo>
                  <a:lnTo>
                    <a:pt x="1515" y="361"/>
                  </a:lnTo>
                  <a:lnTo>
                    <a:pt x="1477" y="388"/>
                  </a:lnTo>
                  <a:lnTo>
                    <a:pt x="1449" y="365"/>
                  </a:lnTo>
                  <a:lnTo>
                    <a:pt x="1454" y="324"/>
                  </a:lnTo>
                  <a:lnTo>
                    <a:pt x="1485" y="286"/>
                  </a:lnTo>
                  <a:lnTo>
                    <a:pt x="1507" y="255"/>
                  </a:lnTo>
                  <a:lnTo>
                    <a:pt x="1543" y="239"/>
                  </a:lnTo>
                  <a:lnTo>
                    <a:pt x="1561" y="208"/>
                  </a:lnTo>
                  <a:lnTo>
                    <a:pt x="1585" y="188"/>
                  </a:lnTo>
                  <a:lnTo>
                    <a:pt x="1584" y="159"/>
                  </a:lnTo>
                  <a:lnTo>
                    <a:pt x="1552" y="137"/>
                  </a:lnTo>
                  <a:lnTo>
                    <a:pt x="1502" y="108"/>
                  </a:lnTo>
                  <a:lnTo>
                    <a:pt x="1428" y="114"/>
                  </a:lnTo>
                  <a:lnTo>
                    <a:pt x="1359" y="111"/>
                  </a:lnTo>
                  <a:lnTo>
                    <a:pt x="1307" y="108"/>
                  </a:lnTo>
                  <a:lnTo>
                    <a:pt x="1266" y="80"/>
                  </a:lnTo>
                  <a:lnTo>
                    <a:pt x="1232" y="55"/>
                  </a:lnTo>
                  <a:lnTo>
                    <a:pt x="1191" y="62"/>
                  </a:lnTo>
                  <a:lnTo>
                    <a:pt x="1144" y="40"/>
                  </a:lnTo>
                  <a:lnTo>
                    <a:pt x="1103" y="52"/>
                  </a:lnTo>
                  <a:lnTo>
                    <a:pt x="1065" y="28"/>
                  </a:lnTo>
                  <a:lnTo>
                    <a:pt x="1025" y="29"/>
                  </a:lnTo>
                  <a:lnTo>
                    <a:pt x="985" y="4"/>
                  </a:lnTo>
                  <a:lnTo>
                    <a:pt x="949" y="1"/>
                  </a:lnTo>
                  <a:lnTo>
                    <a:pt x="923" y="27"/>
                  </a:lnTo>
                  <a:lnTo>
                    <a:pt x="896" y="32"/>
                  </a:lnTo>
                  <a:lnTo>
                    <a:pt x="880" y="4"/>
                  </a:lnTo>
                  <a:lnTo>
                    <a:pt x="846" y="0"/>
                  </a:lnTo>
                  <a:lnTo>
                    <a:pt x="821" y="23"/>
                  </a:lnTo>
                  <a:lnTo>
                    <a:pt x="769" y="16"/>
                  </a:lnTo>
                  <a:lnTo>
                    <a:pt x="721" y="44"/>
                  </a:lnTo>
                  <a:lnTo>
                    <a:pt x="681" y="64"/>
                  </a:lnTo>
                  <a:lnTo>
                    <a:pt x="638" y="59"/>
                  </a:lnTo>
                  <a:lnTo>
                    <a:pt x="597" y="47"/>
                  </a:lnTo>
                  <a:lnTo>
                    <a:pt x="562" y="69"/>
                  </a:lnTo>
                  <a:lnTo>
                    <a:pt x="592" y="95"/>
                  </a:lnTo>
                  <a:lnTo>
                    <a:pt x="564" y="115"/>
                  </a:lnTo>
                  <a:lnTo>
                    <a:pt x="512" y="101"/>
                  </a:lnTo>
                  <a:lnTo>
                    <a:pt x="477" y="118"/>
                  </a:lnTo>
                  <a:lnTo>
                    <a:pt x="478" y="150"/>
                  </a:lnTo>
                  <a:lnTo>
                    <a:pt x="515" y="178"/>
                  </a:lnTo>
                  <a:lnTo>
                    <a:pt x="555" y="201"/>
                  </a:lnTo>
                  <a:lnTo>
                    <a:pt x="605" y="193"/>
                  </a:lnTo>
                  <a:lnTo>
                    <a:pt x="605" y="224"/>
                  </a:lnTo>
                  <a:lnTo>
                    <a:pt x="573" y="228"/>
                  </a:lnTo>
                  <a:lnTo>
                    <a:pt x="561" y="243"/>
                  </a:lnTo>
                  <a:lnTo>
                    <a:pt x="531" y="251"/>
                  </a:lnTo>
                  <a:lnTo>
                    <a:pt x="505" y="242"/>
                  </a:lnTo>
                  <a:lnTo>
                    <a:pt x="462" y="214"/>
                  </a:lnTo>
                  <a:lnTo>
                    <a:pt x="413" y="191"/>
                  </a:lnTo>
                  <a:lnTo>
                    <a:pt x="371" y="192"/>
                  </a:lnTo>
                  <a:lnTo>
                    <a:pt x="310" y="188"/>
                  </a:lnTo>
                  <a:lnTo>
                    <a:pt x="256" y="166"/>
                  </a:lnTo>
                  <a:lnTo>
                    <a:pt x="201" y="186"/>
                  </a:lnTo>
                  <a:lnTo>
                    <a:pt x="119" y="143"/>
                  </a:lnTo>
                  <a:lnTo>
                    <a:pt x="78" y="150"/>
                  </a:lnTo>
                  <a:lnTo>
                    <a:pt x="30" y="157"/>
                  </a:lnTo>
                  <a:lnTo>
                    <a:pt x="1" y="221"/>
                  </a:lnTo>
                  <a:lnTo>
                    <a:pt x="0" y="313"/>
                  </a:lnTo>
                  <a:lnTo>
                    <a:pt x="32" y="469"/>
                  </a:lnTo>
                  <a:lnTo>
                    <a:pt x="105" y="477"/>
                  </a:lnTo>
                  <a:lnTo>
                    <a:pt x="169" y="527"/>
                  </a:lnTo>
                  <a:lnTo>
                    <a:pt x="221" y="607"/>
                  </a:lnTo>
                  <a:lnTo>
                    <a:pt x="405" y="639"/>
                  </a:lnTo>
                  <a:lnTo>
                    <a:pt x="505" y="686"/>
                  </a:lnTo>
                  <a:lnTo>
                    <a:pt x="555" y="667"/>
                  </a:lnTo>
                  <a:lnTo>
                    <a:pt x="625" y="680"/>
                  </a:lnTo>
                  <a:lnTo>
                    <a:pt x="591" y="727"/>
                  </a:lnTo>
                  <a:lnTo>
                    <a:pt x="614" y="774"/>
                  </a:lnTo>
                  <a:lnTo>
                    <a:pt x="617" y="1386"/>
                  </a:lnTo>
                  <a:lnTo>
                    <a:pt x="609" y="1407"/>
                  </a:lnTo>
                  <a:lnTo>
                    <a:pt x="570" y="1476"/>
                  </a:lnTo>
                  <a:lnTo>
                    <a:pt x="500" y="1529"/>
                  </a:lnTo>
                  <a:lnTo>
                    <a:pt x="457" y="1594"/>
                  </a:lnTo>
                  <a:lnTo>
                    <a:pt x="499" y="1624"/>
                  </a:lnTo>
                  <a:lnTo>
                    <a:pt x="476" y="1658"/>
                  </a:lnTo>
                  <a:lnTo>
                    <a:pt x="463" y="1728"/>
                  </a:lnTo>
                  <a:lnTo>
                    <a:pt x="454" y="1815"/>
                  </a:lnTo>
                  <a:lnTo>
                    <a:pt x="473" y="1864"/>
                  </a:lnTo>
                  <a:lnTo>
                    <a:pt x="514" y="1865"/>
                  </a:lnTo>
                  <a:lnTo>
                    <a:pt x="559" y="1820"/>
                  </a:lnTo>
                  <a:lnTo>
                    <a:pt x="654" y="1814"/>
                  </a:lnTo>
                  <a:lnTo>
                    <a:pt x="739" y="1846"/>
                  </a:lnTo>
                  <a:lnTo>
                    <a:pt x="761" y="1815"/>
                  </a:lnTo>
                  <a:lnTo>
                    <a:pt x="841" y="1816"/>
                  </a:lnTo>
                  <a:lnTo>
                    <a:pt x="835" y="1864"/>
                  </a:lnTo>
                  <a:lnTo>
                    <a:pt x="792" y="1920"/>
                  </a:lnTo>
                  <a:lnTo>
                    <a:pt x="790" y="1988"/>
                  </a:lnTo>
                  <a:lnTo>
                    <a:pt x="836" y="2078"/>
                  </a:lnTo>
                  <a:lnTo>
                    <a:pt x="764" y="2170"/>
                  </a:lnTo>
                  <a:lnTo>
                    <a:pt x="820" y="2274"/>
                  </a:lnTo>
                  <a:lnTo>
                    <a:pt x="897" y="2311"/>
                  </a:lnTo>
                  <a:lnTo>
                    <a:pt x="939" y="2286"/>
                  </a:lnTo>
                  <a:lnTo>
                    <a:pt x="990" y="2311"/>
                  </a:lnTo>
                  <a:lnTo>
                    <a:pt x="1023" y="2298"/>
                  </a:lnTo>
                  <a:lnTo>
                    <a:pt x="1061" y="2223"/>
                  </a:lnTo>
                  <a:lnTo>
                    <a:pt x="1107" y="2169"/>
                  </a:lnTo>
                  <a:lnTo>
                    <a:pt x="1150" y="2140"/>
                  </a:lnTo>
                  <a:lnTo>
                    <a:pt x="1219" y="2134"/>
                  </a:lnTo>
                  <a:lnTo>
                    <a:pt x="1287" y="2083"/>
                  </a:lnTo>
                  <a:lnTo>
                    <a:pt x="1322" y="2014"/>
                  </a:lnTo>
                  <a:lnTo>
                    <a:pt x="1402" y="1960"/>
                  </a:lnTo>
                  <a:lnTo>
                    <a:pt x="1452" y="1879"/>
                  </a:lnTo>
                  <a:lnTo>
                    <a:pt x="1480" y="1839"/>
                  </a:lnTo>
                  <a:lnTo>
                    <a:pt x="1532" y="1816"/>
                  </a:lnTo>
                  <a:lnTo>
                    <a:pt x="1587" y="1831"/>
                  </a:lnTo>
                  <a:lnTo>
                    <a:pt x="1621" y="1893"/>
                  </a:lnTo>
                  <a:lnTo>
                    <a:pt x="1656" y="1894"/>
                  </a:lnTo>
                  <a:lnTo>
                    <a:pt x="1679" y="1928"/>
                  </a:lnTo>
                  <a:lnTo>
                    <a:pt x="1725" y="1939"/>
                  </a:lnTo>
                  <a:lnTo>
                    <a:pt x="1786" y="1973"/>
                  </a:lnTo>
                  <a:lnTo>
                    <a:pt x="1826" y="1899"/>
                  </a:lnTo>
                  <a:lnTo>
                    <a:pt x="1826" y="1826"/>
                  </a:lnTo>
                  <a:lnTo>
                    <a:pt x="1875" y="1820"/>
                  </a:lnTo>
                  <a:lnTo>
                    <a:pt x="1919" y="1787"/>
                  </a:lnTo>
                  <a:lnTo>
                    <a:pt x="1916" y="1690"/>
                  </a:lnTo>
                  <a:lnTo>
                    <a:pt x="1808" y="1642"/>
                  </a:lnTo>
                  <a:lnTo>
                    <a:pt x="1801" y="1601"/>
                  </a:lnTo>
                  <a:lnTo>
                    <a:pt x="1860" y="1534"/>
                  </a:lnTo>
                  <a:lnTo>
                    <a:pt x="1871" y="1409"/>
                  </a:lnTo>
                  <a:lnTo>
                    <a:pt x="1915" y="1376"/>
                  </a:lnTo>
                  <a:lnTo>
                    <a:pt x="2010" y="1356"/>
                  </a:lnTo>
                  <a:lnTo>
                    <a:pt x="2015" y="1265"/>
                  </a:lnTo>
                  <a:lnTo>
                    <a:pt x="2061" y="1223"/>
                  </a:lnTo>
                  <a:lnTo>
                    <a:pt x="2102" y="1225"/>
                  </a:lnTo>
                  <a:lnTo>
                    <a:pt x="2131" y="1193"/>
                  </a:lnTo>
                  <a:lnTo>
                    <a:pt x="2112" y="114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19" name="Freeform 109"/>
            <p:cNvSpPr>
              <a:spLocks/>
            </p:cNvSpPr>
            <p:nvPr/>
          </p:nvSpPr>
          <p:spPr bwMode="auto">
            <a:xfrm>
              <a:off x="1735922" y="1927524"/>
              <a:ext cx="727505" cy="558090"/>
            </a:xfrm>
            <a:custGeom>
              <a:avLst/>
              <a:gdLst>
                <a:gd name="T0" fmla="*/ 834 w 2959"/>
                <a:gd name="T1" fmla="*/ 787 h 2810"/>
                <a:gd name="T2" fmla="*/ 981 w 2959"/>
                <a:gd name="T3" fmla="*/ 758 h 2810"/>
                <a:gd name="T4" fmla="*/ 1074 w 2959"/>
                <a:gd name="T5" fmla="*/ 646 h 2810"/>
                <a:gd name="T6" fmla="*/ 956 w 2959"/>
                <a:gd name="T7" fmla="*/ 460 h 2810"/>
                <a:gd name="T8" fmla="*/ 1070 w 2959"/>
                <a:gd name="T9" fmla="*/ 235 h 2810"/>
                <a:gd name="T10" fmla="*/ 1216 w 2959"/>
                <a:gd name="T11" fmla="*/ 82 h 2810"/>
                <a:gd name="T12" fmla="*/ 1267 w 2959"/>
                <a:gd name="T13" fmla="*/ 0 h 2810"/>
                <a:gd name="T14" fmla="*/ 1328 w 2959"/>
                <a:gd name="T15" fmla="*/ 96 h 2810"/>
                <a:gd name="T16" fmla="*/ 1365 w 2959"/>
                <a:gd name="T17" fmla="*/ 194 h 2810"/>
                <a:gd name="T18" fmla="*/ 1469 w 2959"/>
                <a:gd name="T19" fmla="*/ 312 h 2810"/>
                <a:gd name="T20" fmla="*/ 1530 w 2959"/>
                <a:gd name="T21" fmla="*/ 456 h 2810"/>
                <a:gd name="T22" fmla="*/ 1670 w 2959"/>
                <a:gd name="T23" fmla="*/ 675 h 2810"/>
                <a:gd name="T24" fmla="*/ 1896 w 2959"/>
                <a:gd name="T25" fmla="*/ 762 h 2810"/>
                <a:gd name="T26" fmla="*/ 1963 w 2959"/>
                <a:gd name="T27" fmla="*/ 918 h 2810"/>
                <a:gd name="T28" fmla="*/ 1994 w 2959"/>
                <a:gd name="T29" fmla="*/ 1063 h 2810"/>
                <a:gd name="T30" fmla="*/ 2160 w 2959"/>
                <a:gd name="T31" fmla="*/ 972 h 2810"/>
                <a:gd name="T32" fmla="*/ 2274 w 2959"/>
                <a:gd name="T33" fmla="*/ 896 h 2810"/>
                <a:gd name="T34" fmla="*/ 2370 w 2959"/>
                <a:gd name="T35" fmla="*/ 956 h 2810"/>
                <a:gd name="T36" fmla="*/ 2544 w 2959"/>
                <a:gd name="T37" fmla="*/ 932 h 2810"/>
                <a:gd name="T38" fmla="*/ 2639 w 2959"/>
                <a:gd name="T39" fmla="*/ 888 h 2810"/>
                <a:gd name="T40" fmla="*/ 2741 w 2959"/>
                <a:gd name="T41" fmla="*/ 932 h 2810"/>
                <a:gd name="T42" fmla="*/ 2842 w 2959"/>
                <a:gd name="T43" fmla="*/ 1074 h 2810"/>
                <a:gd name="T44" fmla="*/ 2866 w 2959"/>
                <a:gd name="T45" fmla="*/ 1224 h 2810"/>
                <a:gd name="T46" fmla="*/ 2939 w 2959"/>
                <a:gd name="T47" fmla="*/ 1305 h 2810"/>
                <a:gd name="T48" fmla="*/ 2932 w 2959"/>
                <a:gd name="T49" fmla="*/ 1451 h 2810"/>
                <a:gd name="T50" fmla="*/ 2949 w 2959"/>
                <a:gd name="T51" fmla="*/ 1602 h 2810"/>
                <a:gd name="T52" fmla="*/ 2853 w 2959"/>
                <a:gd name="T53" fmla="*/ 1711 h 2810"/>
                <a:gd name="T54" fmla="*/ 2819 w 2959"/>
                <a:gd name="T55" fmla="*/ 1845 h 2810"/>
                <a:gd name="T56" fmla="*/ 2805 w 2959"/>
                <a:gd name="T57" fmla="*/ 1953 h 2810"/>
                <a:gd name="T58" fmla="*/ 2913 w 2959"/>
                <a:gd name="T59" fmla="*/ 1935 h 2810"/>
                <a:gd name="T60" fmla="*/ 2831 w 2959"/>
                <a:gd name="T61" fmla="*/ 2056 h 2810"/>
                <a:gd name="T62" fmla="*/ 2794 w 2959"/>
                <a:gd name="T63" fmla="*/ 2194 h 2810"/>
                <a:gd name="T64" fmla="*/ 2654 w 2959"/>
                <a:gd name="T65" fmla="*/ 2414 h 2810"/>
                <a:gd name="T66" fmla="*/ 2484 w 2959"/>
                <a:gd name="T67" fmla="*/ 2284 h 2810"/>
                <a:gd name="T68" fmla="*/ 2380 w 2959"/>
                <a:gd name="T69" fmla="*/ 2468 h 2810"/>
                <a:gd name="T70" fmla="*/ 2143 w 2959"/>
                <a:gd name="T71" fmla="*/ 2566 h 2810"/>
                <a:gd name="T72" fmla="*/ 1697 w 2959"/>
                <a:gd name="T73" fmla="*/ 2571 h 2810"/>
                <a:gd name="T74" fmla="*/ 1474 w 2959"/>
                <a:gd name="T75" fmla="*/ 2692 h 2810"/>
                <a:gd name="T76" fmla="*/ 1301 w 2959"/>
                <a:gd name="T77" fmla="*/ 2665 h 2810"/>
                <a:gd name="T78" fmla="*/ 1107 w 2959"/>
                <a:gd name="T79" fmla="*/ 2771 h 2810"/>
                <a:gd name="T80" fmla="*/ 917 w 2959"/>
                <a:gd name="T81" fmla="*/ 2729 h 2810"/>
                <a:gd name="T82" fmla="*/ 757 w 2959"/>
                <a:gd name="T83" fmla="*/ 2591 h 2810"/>
                <a:gd name="T84" fmla="*/ 481 w 2959"/>
                <a:gd name="T85" fmla="*/ 2655 h 2810"/>
                <a:gd name="T86" fmla="*/ 263 w 2959"/>
                <a:gd name="T87" fmla="*/ 2766 h 2810"/>
                <a:gd name="T88" fmla="*/ 192 w 2959"/>
                <a:gd name="T89" fmla="*/ 2668 h 2810"/>
                <a:gd name="T90" fmla="*/ 0 w 2959"/>
                <a:gd name="T91" fmla="*/ 2531 h 2810"/>
                <a:gd name="T92" fmla="*/ 95 w 2959"/>
                <a:gd name="T93" fmla="*/ 2303 h 2810"/>
                <a:gd name="T94" fmla="*/ 137 w 2959"/>
                <a:gd name="T95" fmla="*/ 2107 h 2810"/>
                <a:gd name="T96" fmla="*/ 103 w 2959"/>
                <a:gd name="T97" fmla="*/ 1931 h 2810"/>
                <a:gd name="T98" fmla="*/ 304 w 2959"/>
                <a:gd name="T99" fmla="*/ 1731 h 2810"/>
                <a:gd name="T100" fmla="*/ 354 w 2959"/>
                <a:gd name="T101" fmla="*/ 1588 h 2810"/>
                <a:gd name="T102" fmla="*/ 460 w 2959"/>
                <a:gd name="T103" fmla="*/ 1485 h 2810"/>
                <a:gd name="T104" fmla="*/ 559 w 2959"/>
                <a:gd name="T105" fmla="*/ 1316 h 2810"/>
                <a:gd name="T106" fmla="*/ 625 w 2959"/>
                <a:gd name="T107" fmla="*/ 1080 h 2810"/>
                <a:gd name="T108" fmla="*/ 752 w 2959"/>
                <a:gd name="T109" fmla="*/ 825 h 2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59" h="2810">
                  <a:moveTo>
                    <a:pt x="776" y="752"/>
                  </a:moveTo>
                  <a:lnTo>
                    <a:pt x="811" y="753"/>
                  </a:lnTo>
                  <a:lnTo>
                    <a:pt x="834" y="787"/>
                  </a:lnTo>
                  <a:lnTo>
                    <a:pt x="880" y="798"/>
                  </a:lnTo>
                  <a:lnTo>
                    <a:pt x="941" y="832"/>
                  </a:lnTo>
                  <a:lnTo>
                    <a:pt x="981" y="758"/>
                  </a:lnTo>
                  <a:lnTo>
                    <a:pt x="981" y="685"/>
                  </a:lnTo>
                  <a:lnTo>
                    <a:pt x="1030" y="679"/>
                  </a:lnTo>
                  <a:lnTo>
                    <a:pt x="1074" y="646"/>
                  </a:lnTo>
                  <a:lnTo>
                    <a:pt x="1071" y="549"/>
                  </a:lnTo>
                  <a:lnTo>
                    <a:pt x="963" y="501"/>
                  </a:lnTo>
                  <a:lnTo>
                    <a:pt x="956" y="460"/>
                  </a:lnTo>
                  <a:lnTo>
                    <a:pt x="1015" y="393"/>
                  </a:lnTo>
                  <a:lnTo>
                    <a:pt x="1026" y="268"/>
                  </a:lnTo>
                  <a:lnTo>
                    <a:pt x="1070" y="235"/>
                  </a:lnTo>
                  <a:lnTo>
                    <a:pt x="1165" y="215"/>
                  </a:lnTo>
                  <a:lnTo>
                    <a:pt x="1170" y="124"/>
                  </a:lnTo>
                  <a:lnTo>
                    <a:pt x="1216" y="82"/>
                  </a:lnTo>
                  <a:lnTo>
                    <a:pt x="1257" y="84"/>
                  </a:lnTo>
                  <a:lnTo>
                    <a:pt x="1286" y="52"/>
                  </a:lnTo>
                  <a:lnTo>
                    <a:pt x="1267" y="0"/>
                  </a:lnTo>
                  <a:lnTo>
                    <a:pt x="1299" y="33"/>
                  </a:lnTo>
                  <a:lnTo>
                    <a:pt x="1337" y="69"/>
                  </a:lnTo>
                  <a:lnTo>
                    <a:pt x="1328" y="96"/>
                  </a:lnTo>
                  <a:lnTo>
                    <a:pt x="1306" y="132"/>
                  </a:lnTo>
                  <a:lnTo>
                    <a:pt x="1334" y="165"/>
                  </a:lnTo>
                  <a:lnTo>
                    <a:pt x="1365" y="194"/>
                  </a:lnTo>
                  <a:lnTo>
                    <a:pt x="1387" y="280"/>
                  </a:lnTo>
                  <a:lnTo>
                    <a:pt x="1441" y="285"/>
                  </a:lnTo>
                  <a:lnTo>
                    <a:pt x="1469" y="312"/>
                  </a:lnTo>
                  <a:lnTo>
                    <a:pt x="1470" y="374"/>
                  </a:lnTo>
                  <a:lnTo>
                    <a:pt x="1497" y="416"/>
                  </a:lnTo>
                  <a:lnTo>
                    <a:pt x="1530" y="456"/>
                  </a:lnTo>
                  <a:lnTo>
                    <a:pt x="1557" y="477"/>
                  </a:lnTo>
                  <a:lnTo>
                    <a:pt x="1567" y="596"/>
                  </a:lnTo>
                  <a:lnTo>
                    <a:pt x="1670" y="675"/>
                  </a:lnTo>
                  <a:lnTo>
                    <a:pt x="1820" y="701"/>
                  </a:lnTo>
                  <a:lnTo>
                    <a:pt x="1867" y="725"/>
                  </a:lnTo>
                  <a:lnTo>
                    <a:pt x="1896" y="762"/>
                  </a:lnTo>
                  <a:lnTo>
                    <a:pt x="1899" y="848"/>
                  </a:lnTo>
                  <a:lnTo>
                    <a:pt x="1963" y="855"/>
                  </a:lnTo>
                  <a:lnTo>
                    <a:pt x="1963" y="918"/>
                  </a:lnTo>
                  <a:lnTo>
                    <a:pt x="1942" y="986"/>
                  </a:lnTo>
                  <a:lnTo>
                    <a:pt x="1943" y="1079"/>
                  </a:lnTo>
                  <a:lnTo>
                    <a:pt x="1994" y="1063"/>
                  </a:lnTo>
                  <a:lnTo>
                    <a:pt x="2064" y="979"/>
                  </a:lnTo>
                  <a:lnTo>
                    <a:pt x="2113" y="973"/>
                  </a:lnTo>
                  <a:lnTo>
                    <a:pt x="2160" y="972"/>
                  </a:lnTo>
                  <a:lnTo>
                    <a:pt x="2192" y="939"/>
                  </a:lnTo>
                  <a:lnTo>
                    <a:pt x="2226" y="897"/>
                  </a:lnTo>
                  <a:lnTo>
                    <a:pt x="2274" y="896"/>
                  </a:lnTo>
                  <a:lnTo>
                    <a:pt x="2307" y="914"/>
                  </a:lnTo>
                  <a:lnTo>
                    <a:pt x="2344" y="943"/>
                  </a:lnTo>
                  <a:lnTo>
                    <a:pt x="2370" y="956"/>
                  </a:lnTo>
                  <a:lnTo>
                    <a:pt x="2413" y="905"/>
                  </a:lnTo>
                  <a:lnTo>
                    <a:pt x="2488" y="879"/>
                  </a:lnTo>
                  <a:lnTo>
                    <a:pt x="2544" y="932"/>
                  </a:lnTo>
                  <a:lnTo>
                    <a:pt x="2582" y="939"/>
                  </a:lnTo>
                  <a:lnTo>
                    <a:pt x="2613" y="916"/>
                  </a:lnTo>
                  <a:lnTo>
                    <a:pt x="2639" y="888"/>
                  </a:lnTo>
                  <a:lnTo>
                    <a:pt x="2673" y="882"/>
                  </a:lnTo>
                  <a:lnTo>
                    <a:pt x="2705" y="896"/>
                  </a:lnTo>
                  <a:lnTo>
                    <a:pt x="2741" y="932"/>
                  </a:lnTo>
                  <a:lnTo>
                    <a:pt x="2777" y="973"/>
                  </a:lnTo>
                  <a:lnTo>
                    <a:pt x="2797" y="1020"/>
                  </a:lnTo>
                  <a:lnTo>
                    <a:pt x="2842" y="1074"/>
                  </a:lnTo>
                  <a:lnTo>
                    <a:pt x="2892" y="1126"/>
                  </a:lnTo>
                  <a:lnTo>
                    <a:pt x="2869" y="1187"/>
                  </a:lnTo>
                  <a:lnTo>
                    <a:pt x="2866" y="1224"/>
                  </a:lnTo>
                  <a:lnTo>
                    <a:pt x="2895" y="1253"/>
                  </a:lnTo>
                  <a:lnTo>
                    <a:pt x="2932" y="1277"/>
                  </a:lnTo>
                  <a:lnTo>
                    <a:pt x="2939" y="1305"/>
                  </a:lnTo>
                  <a:lnTo>
                    <a:pt x="2930" y="1351"/>
                  </a:lnTo>
                  <a:lnTo>
                    <a:pt x="2913" y="1407"/>
                  </a:lnTo>
                  <a:lnTo>
                    <a:pt x="2932" y="1451"/>
                  </a:lnTo>
                  <a:lnTo>
                    <a:pt x="2958" y="1498"/>
                  </a:lnTo>
                  <a:lnTo>
                    <a:pt x="2959" y="1552"/>
                  </a:lnTo>
                  <a:lnTo>
                    <a:pt x="2949" y="1602"/>
                  </a:lnTo>
                  <a:lnTo>
                    <a:pt x="2917" y="1645"/>
                  </a:lnTo>
                  <a:lnTo>
                    <a:pt x="2871" y="1683"/>
                  </a:lnTo>
                  <a:lnTo>
                    <a:pt x="2853" y="1711"/>
                  </a:lnTo>
                  <a:lnTo>
                    <a:pt x="2856" y="1767"/>
                  </a:lnTo>
                  <a:lnTo>
                    <a:pt x="2856" y="1819"/>
                  </a:lnTo>
                  <a:lnTo>
                    <a:pt x="2819" y="1845"/>
                  </a:lnTo>
                  <a:lnTo>
                    <a:pt x="2791" y="1879"/>
                  </a:lnTo>
                  <a:lnTo>
                    <a:pt x="2777" y="1916"/>
                  </a:lnTo>
                  <a:lnTo>
                    <a:pt x="2805" y="1953"/>
                  </a:lnTo>
                  <a:lnTo>
                    <a:pt x="2840" y="1947"/>
                  </a:lnTo>
                  <a:lnTo>
                    <a:pt x="2876" y="1926"/>
                  </a:lnTo>
                  <a:lnTo>
                    <a:pt x="2913" y="1935"/>
                  </a:lnTo>
                  <a:lnTo>
                    <a:pt x="2954" y="1971"/>
                  </a:lnTo>
                  <a:lnTo>
                    <a:pt x="2898" y="2046"/>
                  </a:lnTo>
                  <a:lnTo>
                    <a:pt x="2831" y="2056"/>
                  </a:lnTo>
                  <a:lnTo>
                    <a:pt x="2832" y="2116"/>
                  </a:lnTo>
                  <a:lnTo>
                    <a:pt x="2793" y="2156"/>
                  </a:lnTo>
                  <a:lnTo>
                    <a:pt x="2794" y="2194"/>
                  </a:lnTo>
                  <a:lnTo>
                    <a:pt x="2822" y="2263"/>
                  </a:lnTo>
                  <a:lnTo>
                    <a:pt x="2763" y="2363"/>
                  </a:lnTo>
                  <a:lnTo>
                    <a:pt x="2654" y="2414"/>
                  </a:lnTo>
                  <a:lnTo>
                    <a:pt x="2588" y="2383"/>
                  </a:lnTo>
                  <a:lnTo>
                    <a:pt x="2541" y="2311"/>
                  </a:lnTo>
                  <a:lnTo>
                    <a:pt x="2484" y="2284"/>
                  </a:lnTo>
                  <a:lnTo>
                    <a:pt x="2414" y="2322"/>
                  </a:lnTo>
                  <a:lnTo>
                    <a:pt x="2431" y="2400"/>
                  </a:lnTo>
                  <a:lnTo>
                    <a:pt x="2380" y="2468"/>
                  </a:lnTo>
                  <a:lnTo>
                    <a:pt x="2292" y="2445"/>
                  </a:lnTo>
                  <a:lnTo>
                    <a:pt x="2218" y="2487"/>
                  </a:lnTo>
                  <a:lnTo>
                    <a:pt x="2143" y="2566"/>
                  </a:lnTo>
                  <a:lnTo>
                    <a:pt x="2023" y="2579"/>
                  </a:lnTo>
                  <a:lnTo>
                    <a:pt x="1821" y="2530"/>
                  </a:lnTo>
                  <a:lnTo>
                    <a:pt x="1697" y="2571"/>
                  </a:lnTo>
                  <a:lnTo>
                    <a:pt x="1617" y="2568"/>
                  </a:lnTo>
                  <a:lnTo>
                    <a:pt x="1569" y="2680"/>
                  </a:lnTo>
                  <a:lnTo>
                    <a:pt x="1474" y="2692"/>
                  </a:lnTo>
                  <a:lnTo>
                    <a:pt x="1409" y="2677"/>
                  </a:lnTo>
                  <a:lnTo>
                    <a:pt x="1352" y="2647"/>
                  </a:lnTo>
                  <a:lnTo>
                    <a:pt x="1301" y="2665"/>
                  </a:lnTo>
                  <a:lnTo>
                    <a:pt x="1225" y="2807"/>
                  </a:lnTo>
                  <a:lnTo>
                    <a:pt x="1180" y="2810"/>
                  </a:lnTo>
                  <a:lnTo>
                    <a:pt x="1107" y="2771"/>
                  </a:lnTo>
                  <a:lnTo>
                    <a:pt x="1044" y="2802"/>
                  </a:lnTo>
                  <a:lnTo>
                    <a:pt x="975" y="2750"/>
                  </a:lnTo>
                  <a:lnTo>
                    <a:pt x="917" y="2729"/>
                  </a:lnTo>
                  <a:lnTo>
                    <a:pt x="831" y="2665"/>
                  </a:lnTo>
                  <a:lnTo>
                    <a:pt x="812" y="2607"/>
                  </a:lnTo>
                  <a:lnTo>
                    <a:pt x="757" y="2591"/>
                  </a:lnTo>
                  <a:lnTo>
                    <a:pt x="658" y="2621"/>
                  </a:lnTo>
                  <a:lnTo>
                    <a:pt x="551" y="2619"/>
                  </a:lnTo>
                  <a:lnTo>
                    <a:pt x="481" y="2655"/>
                  </a:lnTo>
                  <a:lnTo>
                    <a:pt x="429" y="2657"/>
                  </a:lnTo>
                  <a:lnTo>
                    <a:pt x="324" y="2764"/>
                  </a:lnTo>
                  <a:lnTo>
                    <a:pt x="263" y="2766"/>
                  </a:lnTo>
                  <a:lnTo>
                    <a:pt x="232" y="2780"/>
                  </a:lnTo>
                  <a:lnTo>
                    <a:pt x="190" y="2750"/>
                  </a:lnTo>
                  <a:lnTo>
                    <a:pt x="192" y="2668"/>
                  </a:lnTo>
                  <a:lnTo>
                    <a:pt x="124" y="2587"/>
                  </a:lnTo>
                  <a:lnTo>
                    <a:pt x="53" y="2573"/>
                  </a:lnTo>
                  <a:lnTo>
                    <a:pt x="0" y="2531"/>
                  </a:lnTo>
                  <a:lnTo>
                    <a:pt x="64" y="2431"/>
                  </a:lnTo>
                  <a:lnTo>
                    <a:pt x="56" y="2377"/>
                  </a:lnTo>
                  <a:lnTo>
                    <a:pt x="95" y="2303"/>
                  </a:lnTo>
                  <a:lnTo>
                    <a:pt x="86" y="2211"/>
                  </a:lnTo>
                  <a:lnTo>
                    <a:pt x="133" y="2166"/>
                  </a:lnTo>
                  <a:lnTo>
                    <a:pt x="137" y="2107"/>
                  </a:lnTo>
                  <a:lnTo>
                    <a:pt x="68" y="2108"/>
                  </a:lnTo>
                  <a:lnTo>
                    <a:pt x="75" y="2023"/>
                  </a:lnTo>
                  <a:lnTo>
                    <a:pt x="103" y="1931"/>
                  </a:lnTo>
                  <a:lnTo>
                    <a:pt x="171" y="1787"/>
                  </a:lnTo>
                  <a:lnTo>
                    <a:pt x="243" y="1738"/>
                  </a:lnTo>
                  <a:lnTo>
                    <a:pt x="304" y="1731"/>
                  </a:lnTo>
                  <a:lnTo>
                    <a:pt x="302" y="1647"/>
                  </a:lnTo>
                  <a:lnTo>
                    <a:pt x="324" y="1590"/>
                  </a:lnTo>
                  <a:lnTo>
                    <a:pt x="354" y="1588"/>
                  </a:lnTo>
                  <a:lnTo>
                    <a:pt x="360" y="1536"/>
                  </a:lnTo>
                  <a:lnTo>
                    <a:pt x="393" y="1501"/>
                  </a:lnTo>
                  <a:lnTo>
                    <a:pt x="460" y="1485"/>
                  </a:lnTo>
                  <a:lnTo>
                    <a:pt x="489" y="1409"/>
                  </a:lnTo>
                  <a:lnTo>
                    <a:pt x="516" y="1367"/>
                  </a:lnTo>
                  <a:lnTo>
                    <a:pt x="559" y="1316"/>
                  </a:lnTo>
                  <a:lnTo>
                    <a:pt x="573" y="1244"/>
                  </a:lnTo>
                  <a:lnTo>
                    <a:pt x="623" y="1178"/>
                  </a:lnTo>
                  <a:lnTo>
                    <a:pt x="625" y="1080"/>
                  </a:lnTo>
                  <a:lnTo>
                    <a:pt x="663" y="997"/>
                  </a:lnTo>
                  <a:lnTo>
                    <a:pt x="722" y="905"/>
                  </a:lnTo>
                  <a:lnTo>
                    <a:pt x="752" y="825"/>
                  </a:lnTo>
                  <a:lnTo>
                    <a:pt x="776" y="7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0" name="Freeform 110"/>
            <p:cNvSpPr>
              <a:spLocks/>
            </p:cNvSpPr>
            <p:nvPr/>
          </p:nvSpPr>
          <p:spPr bwMode="auto">
            <a:xfrm>
              <a:off x="1335851" y="2060960"/>
              <a:ext cx="590050" cy="983644"/>
            </a:xfrm>
            <a:custGeom>
              <a:avLst/>
              <a:gdLst>
                <a:gd name="T0" fmla="*/ 844 w 2398"/>
                <a:gd name="T1" fmla="*/ 721 h 4953"/>
                <a:gd name="T2" fmla="*/ 936 w 2398"/>
                <a:gd name="T3" fmla="*/ 531 h 4953"/>
                <a:gd name="T4" fmla="*/ 1038 w 2398"/>
                <a:gd name="T5" fmla="*/ 465 h 4953"/>
                <a:gd name="T6" fmla="*/ 1130 w 2398"/>
                <a:gd name="T7" fmla="*/ 234 h 4953"/>
                <a:gd name="T8" fmla="*/ 1196 w 2398"/>
                <a:gd name="T9" fmla="*/ 0 h 4953"/>
                <a:gd name="T10" fmla="*/ 1336 w 2398"/>
                <a:gd name="T11" fmla="*/ 8 h 4953"/>
                <a:gd name="T12" fmla="*/ 1618 w 2398"/>
                <a:gd name="T13" fmla="*/ 4 h 4953"/>
                <a:gd name="T14" fmla="*/ 1613 w 2398"/>
                <a:gd name="T15" fmla="*/ 266 h 4953"/>
                <a:gd name="T16" fmla="*/ 1716 w 2398"/>
                <a:gd name="T17" fmla="*/ 474 h 4953"/>
                <a:gd name="T18" fmla="*/ 1884 w 2398"/>
                <a:gd name="T19" fmla="*/ 357 h 4953"/>
                <a:gd name="T20" fmla="*/ 2099 w 2398"/>
                <a:gd name="T21" fmla="*/ 202 h 4953"/>
                <a:gd name="T22" fmla="*/ 2309 w 2398"/>
                <a:gd name="T23" fmla="*/ 4 h 4953"/>
                <a:gd name="T24" fmla="*/ 2344 w 2398"/>
                <a:gd name="T25" fmla="*/ 234 h 4953"/>
                <a:gd name="T26" fmla="*/ 2195 w 2398"/>
                <a:gd name="T27" fmla="*/ 573 h 4953"/>
                <a:gd name="T28" fmla="*/ 2082 w 2398"/>
                <a:gd name="T29" fmla="*/ 814 h 4953"/>
                <a:gd name="T30" fmla="*/ 1946 w 2398"/>
                <a:gd name="T31" fmla="*/ 919 h 4953"/>
                <a:gd name="T32" fmla="*/ 1793 w 2398"/>
                <a:gd name="T33" fmla="*/ 1116 h 4953"/>
                <a:gd name="T34" fmla="*/ 1759 w 2398"/>
                <a:gd name="T35" fmla="*/ 1436 h 4953"/>
                <a:gd name="T36" fmla="*/ 1678 w 2398"/>
                <a:gd name="T37" fmla="*/ 1706 h 4953"/>
                <a:gd name="T38" fmla="*/ 1746 w 2398"/>
                <a:gd name="T39" fmla="*/ 1916 h 4953"/>
                <a:gd name="T40" fmla="*/ 1622 w 2398"/>
                <a:gd name="T41" fmla="*/ 2159 h 4953"/>
                <a:gd name="T42" fmla="*/ 1485 w 2398"/>
                <a:gd name="T43" fmla="*/ 2389 h 4953"/>
                <a:gd name="T44" fmla="*/ 1580 w 2398"/>
                <a:gd name="T45" fmla="*/ 2397 h 4953"/>
                <a:gd name="T46" fmla="*/ 1663 w 2398"/>
                <a:gd name="T47" fmla="*/ 2422 h 4953"/>
                <a:gd name="T48" fmla="*/ 1804 w 2398"/>
                <a:gd name="T49" fmla="*/ 2514 h 4953"/>
                <a:gd name="T50" fmla="*/ 1674 w 2398"/>
                <a:gd name="T51" fmla="*/ 2579 h 4953"/>
                <a:gd name="T52" fmla="*/ 1637 w 2398"/>
                <a:gd name="T53" fmla="*/ 2875 h 4953"/>
                <a:gd name="T54" fmla="*/ 1768 w 2398"/>
                <a:gd name="T55" fmla="*/ 3054 h 4953"/>
                <a:gd name="T56" fmla="*/ 1904 w 2398"/>
                <a:gd name="T57" fmla="*/ 3226 h 4953"/>
                <a:gd name="T58" fmla="*/ 1751 w 2398"/>
                <a:gd name="T59" fmla="*/ 3272 h 4953"/>
                <a:gd name="T60" fmla="*/ 1612 w 2398"/>
                <a:gd name="T61" fmla="*/ 3407 h 4953"/>
                <a:gd name="T62" fmla="*/ 1692 w 2398"/>
                <a:gd name="T63" fmla="*/ 3505 h 4953"/>
                <a:gd name="T64" fmla="*/ 1825 w 2398"/>
                <a:gd name="T65" fmla="*/ 3580 h 4953"/>
                <a:gd name="T66" fmla="*/ 1917 w 2398"/>
                <a:gd name="T67" fmla="*/ 3836 h 4953"/>
                <a:gd name="T68" fmla="*/ 2006 w 2398"/>
                <a:gd name="T69" fmla="*/ 4065 h 4953"/>
                <a:gd name="T70" fmla="*/ 1912 w 2398"/>
                <a:gd name="T71" fmla="*/ 4346 h 4953"/>
                <a:gd name="T72" fmla="*/ 1914 w 2398"/>
                <a:gd name="T73" fmla="*/ 4542 h 4953"/>
                <a:gd name="T74" fmla="*/ 2069 w 2398"/>
                <a:gd name="T75" fmla="*/ 4829 h 4953"/>
                <a:gd name="T76" fmla="*/ 2020 w 2398"/>
                <a:gd name="T77" fmla="*/ 4953 h 4953"/>
                <a:gd name="T78" fmla="*/ 1745 w 2398"/>
                <a:gd name="T79" fmla="*/ 4840 h 4953"/>
                <a:gd name="T80" fmla="*/ 1647 w 2398"/>
                <a:gd name="T81" fmla="*/ 4658 h 4953"/>
                <a:gd name="T82" fmla="*/ 1479 w 2398"/>
                <a:gd name="T83" fmla="*/ 4474 h 4953"/>
                <a:gd name="T84" fmla="*/ 1318 w 2398"/>
                <a:gd name="T85" fmla="*/ 4374 h 4953"/>
                <a:gd name="T86" fmla="*/ 1094 w 2398"/>
                <a:gd name="T87" fmla="*/ 4206 h 4953"/>
                <a:gd name="T88" fmla="*/ 743 w 2398"/>
                <a:gd name="T89" fmla="*/ 4336 h 4953"/>
                <a:gd name="T90" fmla="*/ 555 w 2398"/>
                <a:gd name="T91" fmla="*/ 4066 h 4953"/>
                <a:gd name="T92" fmla="*/ 410 w 2398"/>
                <a:gd name="T93" fmla="*/ 3786 h 4953"/>
                <a:gd name="T94" fmla="*/ 258 w 2398"/>
                <a:gd name="T95" fmla="*/ 3593 h 4953"/>
                <a:gd name="T96" fmla="*/ 47 w 2398"/>
                <a:gd name="T97" fmla="*/ 3455 h 4953"/>
                <a:gd name="T98" fmla="*/ 68 w 2398"/>
                <a:gd name="T99" fmla="*/ 3252 h 4953"/>
                <a:gd name="T100" fmla="*/ 17 w 2398"/>
                <a:gd name="T101" fmla="*/ 2880 h 4953"/>
                <a:gd name="T102" fmla="*/ 112 w 2398"/>
                <a:gd name="T103" fmla="*/ 2612 h 4953"/>
                <a:gd name="T104" fmla="*/ 272 w 2398"/>
                <a:gd name="T105" fmla="*/ 2347 h 4953"/>
                <a:gd name="T106" fmla="*/ 330 w 2398"/>
                <a:gd name="T107" fmla="*/ 2230 h 4953"/>
                <a:gd name="T108" fmla="*/ 391 w 2398"/>
                <a:gd name="T109" fmla="*/ 2034 h 4953"/>
                <a:gd name="T110" fmla="*/ 482 w 2398"/>
                <a:gd name="T111" fmla="*/ 1920 h 4953"/>
                <a:gd name="T112" fmla="*/ 594 w 2398"/>
                <a:gd name="T113" fmla="*/ 1804 h 4953"/>
                <a:gd name="T114" fmla="*/ 755 w 2398"/>
                <a:gd name="T115" fmla="*/ 1686 h 4953"/>
                <a:gd name="T116" fmla="*/ 894 w 2398"/>
                <a:gd name="T117" fmla="*/ 1487 h 4953"/>
                <a:gd name="T118" fmla="*/ 1022 w 2398"/>
                <a:gd name="T119" fmla="*/ 1374 h 4953"/>
                <a:gd name="T120" fmla="*/ 1007 w 2398"/>
                <a:gd name="T121" fmla="*/ 1223 h 4953"/>
                <a:gd name="T122" fmla="*/ 1098 w 2398"/>
                <a:gd name="T123" fmla="*/ 951 h 4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98" h="4953">
                  <a:moveTo>
                    <a:pt x="807" y="951"/>
                  </a:moveTo>
                  <a:lnTo>
                    <a:pt x="826" y="895"/>
                  </a:lnTo>
                  <a:lnTo>
                    <a:pt x="821" y="805"/>
                  </a:lnTo>
                  <a:lnTo>
                    <a:pt x="844" y="721"/>
                  </a:lnTo>
                  <a:lnTo>
                    <a:pt x="823" y="636"/>
                  </a:lnTo>
                  <a:lnTo>
                    <a:pt x="844" y="599"/>
                  </a:lnTo>
                  <a:lnTo>
                    <a:pt x="897" y="536"/>
                  </a:lnTo>
                  <a:lnTo>
                    <a:pt x="936" y="531"/>
                  </a:lnTo>
                  <a:lnTo>
                    <a:pt x="960" y="561"/>
                  </a:lnTo>
                  <a:lnTo>
                    <a:pt x="1006" y="562"/>
                  </a:lnTo>
                  <a:lnTo>
                    <a:pt x="1039" y="534"/>
                  </a:lnTo>
                  <a:lnTo>
                    <a:pt x="1038" y="465"/>
                  </a:lnTo>
                  <a:lnTo>
                    <a:pt x="1017" y="408"/>
                  </a:lnTo>
                  <a:lnTo>
                    <a:pt x="1053" y="360"/>
                  </a:lnTo>
                  <a:lnTo>
                    <a:pt x="1139" y="280"/>
                  </a:lnTo>
                  <a:lnTo>
                    <a:pt x="1130" y="234"/>
                  </a:lnTo>
                  <a:lnTo>
                    <a:pt x="1179" y="177"/>
                  </a:lnTo>
                  <a:lnTo>
                    <a:pt x="1147" y="71"/>
                  </a:lnTo>
                  <a:lnTo>
                    <a:pt x="1164" y="31"/>
                  </a:lnTo>
                  <a:lnTo>
                    <a:pt x="1196" y="0"/>
                  </a:lnTo>
                  <a:lnTo>
                    <a:pt x="1231" y="3"/>
                  </a:lnTo>
                  <a:lnTo>
                    <a:pt x="1250" y="52"/>
                  </a:lnTo>
                  <a:lnTo>
                    <a:pt x="1291" y="53"/>
                  </a:lnTo>
                  <a:lnTo>
                    <a:pt x="1336" y="8"/>
                  </a:lnTo>
                  <a:lnTo>
                    <a:pt x="1431" y="2"/>
                  </a:lnTo>
                  <a:lnTo>
                    <a:pt x="1516" y="34"/>
                  </a:lnTo>
                  <a:lnTo>
                    <a:pt x="1538" y="3"/>
                  </a:lnTo>
                  <a:lnTo>
                    <a:pt x="1618" y="4"/>
                  </a:lnTo>
                  <a:lnTo>
                    <a:pt x="1612" y="52"/>
                  </a:lnTo>
                  <a:lnTo>
                    <a:pt x="1569" y="108"/>
                  </a:lnTo>
                  <a:lnTo>
                    <a:pt x="1567" y="176"/>
                  </a:lnTo>
                  <a:lnTo>
                    <a:pt x="1613" y="266"/>
                  </a:lnTo>
                  <a:lnTo>
                    <a:pt x="1541" y="358"/>
                  </a:lnTo>
                  <a:lnTo>
                    <a:pt x="1597" y="462"/>
                  </a:lnTo>
                  <a:lnTo>
                    <a:pt x="1674" y="499"/>
                  </a:lnTo>
                  <a:lnTo>
                    <a:pt x="1716" y="474"/>
                  </a:lnTo>
                  <a:lnTo>
                    <a:pt x="1767" y="499"/>
                  </a:lnTo>
                  <a:lnTo>
                    <a:pt x="1800" y="486"/>
                  </a:lnTo>
                  <a:lnTo>
                    <a:pt x="1838" y="411"/>
                  </a:lnTo>
                  <a:lnTo>
                    <a:pt x="1884" y="357"/>
                  </a:lnTo>
                  <a:lnTo>
                    <a:pt x="1927" y="328"/>
                  </a:lnTo>
                  <a:lnTo>
                    <a:pt x="1996" y="322"/>
                  </a:lnTo>
                  <a:lnTo>
                    <a:pt x="2064" y="271"/>
                  </a:lnTo>
                  <a:lnTo>
                    <a:pt x="2099" y="202"/>
                  </a:lnTo>
                  <a:lnTo>
                    <a:pt x="2179" y="148"/>
                  </a:lnTo>
                  <a:lnTo>
                    <a:pt x="2229" y="67"/>
                  </a:lnTo>
                  <a:lnTo>
                    <a:pt x="2257" y="27"/>
                  </a:lnTo>
                  <a:lnTo>
                    <a:pt x="2309" y="4"/>
                  </a:lnTo>
                  <a:lnTo>
                    <a:pt x="2364" y="19"/>
                  </a:lnTo>
                  <a:lnTo>
                    <a:pt x="2398" y="81"/>
                  </a:lnTo>
                  <a:lnTo>
                    <a:pt x="2374" y="154"/>
                  </a:lnTo>
                  <a:lnTo>
                    <a:pt x="2344" y="234"/>
                  </a:lnTo>
                  <a:lnTo>
                    <a:pt x="2285" y="326"/>
                  </a:lnTo>
                  <a:lnTo>
                    <a:pt x="2247" y="409"/>
                  </a:lnTo>
                  <a:lnTo>
                    <a:pt x="2245" y="507"/>
                  </a:lnTo>
                  <a:lnTo>
                    <a:pt x="2195" y="573"/>
                  </a:lnTo>
                  <a:lnTo>
                    <a:pt x="2181" y="645"/>
                  </a:lnTo>
                  <a:lnTo>
                    <a:pt x="2138" y="696"/>
                  </a:lnTo>
                  <a:lnTo>
                    <a:pt x="2111" y="738"/>
                  </a:lnTo>
                  <a:lnTo>
                    <a:pt x="2082" y="814"/>
                  </a:lnTo>
                  <a:lnTo>
                    <a:pt x="2015" y="830"/>
                  </a:lnTo>
                  <a:lnTo>
                    <a:pt x="1982" y="865"/>
                  </a:lnTo>
                  <a:lnTo>
                    <a:pt x="1976" y="917"/>
                  </a:lnTo>
                  <a:lnTo>
                    <a:pt x="1946" y="919"/>
                  </a:lnTo>
                  <a:lnTo>
                    <a:pt x="1924" y="976"/>
                  </a:lnTo>
                  <a:lnTo>
                    <a:pt x="1926" y="1060"/>
                  </a:lnTo>
                  <a:lnTo>
                    <a:pt x="1865" y="1067"/>
                  </a:lnTo>
                  <a:lnTo>
                    <a:pt x="1793" y="1116"/>
                  </a:lnTo>
                  <a:lnTo>
                    <a:pt x="1725" y="1260"/>
                  </a:lnTo>
                  <a:lnTo>
                    <a:pt x="1697" y="1352"/>
                  </a:lnTo>
                  <a:lnTo>
                    <a:pt x="1690" y="1437"/>
                  </a:lnTo>
                  <a:lnTo>
                    <a:pt x="1759" y="1436"/>
                  </a:lnTo>
                  <a:lnTo>
                    <a:pt x="1755" y="1495"/>
                  </a:lnTo>
                  <a:lnTo>
                    <a:pt x="1708" y="1540"/>
                  </a:lnTo>
                  <a:lnTo>
                    <a:pt x="1717" y="1632"/>
                  </a:lnTo>
                  <a:lnTo>
                    <a:pt x="1678" y="1706"/>
                  </a:lnTo>
                  <a:lnTo>
                    <a:pt x="1686" y="1760"/>
                  </a:lnTo>
                  <a:lnTo>
                    <a:pt x="1622" y="1860"/>
                  </a:lnTo>
                  <a:lnTo>
                    <a:pt x="1675" y="1902"/>
                  </a:lnTo>
                  <a:lnTo>
                    <a:pt x="1746" y="1916"/>
                  </a:lnTo>
                  <a:lnTo>
                    <a:pt x="1814" y="1997"/>
                  </a:lnTo>
                  <a:lnTo>
                    <a:pt x="1812" y="2079"/>
                  </a:lnTo>
                  <a:lnTo>
                    <a:pt x="1719" y="2101"/>
                  </a:lnTo>
                  <a:lnTo>
                    <a:pt x="1622" y="2159"/>
                  </a:lnTo>
                  <a:lnTo>
                    <a:pt x="1611" y="2256"/>
                  </a:lnTo>
                  <a:lnTo>
                    <a:pt x="1569" y="2302"/>
                  </a:lnTo>
                  <a:lnTo>
                    <a:pt x="1532" y="2370"/>
                  </a:lnTo>
                  <a:lnTo>
                    <a:pt x="1485" y="2389"/>
                  </a:lnTo>
                  <a:lnTo>
                    <a:pt x="1460" y="2433"/>
                  </a:lnTo>
                  <a:lnTo>
                    <a:pt x="1480" y="2453"/>
                  </a:lnTo>
                  <a:lnTo>
                    <a:pt x="1541" y="2452"/>
                  </a:lnTo>
                  <a:lnTo>
                    <a:pt x="1580" y="2397"/>
                  </a:lnTo>
                  <a:lnTo>
                    <a:pt x="1606" y="2357"/>
                  </a:lnTo>
                  <a:lnTo>
                    <a:pt x="1632" y="2336"/>
                  </a:lnTo>
                  <a:lnTo>
                    <a:pt x="1664" y="2381"/>
                  </a:lnTo>
                  <a:lnTo>
                    <a:pt x="1663" y="2422"/>
                  </a:lnTo>
                  <a:lnTo>
                    <a:pt x="1680" y="2439"/>
                  </a:lnTo>
                  <a:lnTo>
                    <a:pt x="1714" y="2431"/>
                  </a:lnTo>
                  <a:lnTo>
                    <a:pt x="1771" y="2465"/>
                  </a:lnTo>
                  <a:lnTo>
                    <a:pt x="1804" y="2514"/>
                  </a:lnTo>
                  <a:lnTo>
                    <a:pt x="1778" y="2567"/>
                  </a:lnTo>
                  <a:lnTo>
                    <a:pt x="1735" y="2571"/>
                  </a:lnTo>
                  <a:lnTo>
                    <a:pt x="1691" y="2547"/>
                  </a:lnTo>
                  <a:lnTo>
                    <a:pt x="1674" y="2579"/>
                  </a:lnTo>
                  <a:lnTo>
                    <a:pt x="1693" y="2632"/>
                  </a:lnTo>
                  <a:lnTo>
                    <a:pt x="1675" y="2699"/>
                  </a:lnTo>
                  <a:lnTo>
                    <a:pt x="1693" y="2801"/>
                  </a:lnTo>
                  <a:lnTo>
                    <a:pt x="1637" y="2875"/>
                  </a:lnTo>
                  <a:lnTo>
                    <a:pt x="1646" y="2906"/>
                  </a:lnTo>
                  <a:lnTo>
                    <a:pt x="1687" y="2924"/>
                  </a:lnTo>
                  <a:lnTo>
                    <a:pt x="1688" y="2974"/>
                  </a:lnTo>
                  <a:lnTo>
                    <a:pt x="1768" y="3054"/>
                  </a:lnTo>
                  <a:lnTo>
                    <a:pt x="1851" y="3091"/>
                  </a:lnTo>
                  <a:lnTo>
                    <a:pt x="1902" y="3061"/>
                  </a:lnTo>
                  <a:lnTo>
                    <a:pt x="1923" y="3140"/>
                  </a:lnTo>
                  <a:lnTo>
                    <a:pt x="1904" y="3226"/>
                  </a:lnTo>
                  <a:lnTo>
                    <a:pt x="1853" y="3282"/>
                  </a:lnTo>
                  <a:lnTo>
                    <a:pt x="1809" y="3287"/>
                  </a:lnTo>
                  <a:lnTo>
                    <a:pt x="1779" y="3267"/>
                  </a:lnTo>
                  <a:lnTo>
                    <a:pt x="1751" y="3272"/>
                  </a:lnTo>
                  <a:lnTo>
                    <a:pt x="1731" y="3335"/>
                  </a:lnTo>
                  <a:lnTo>
                    <a:pt x="1683" y="3365"/>
                  </a:lnTo>
                  <a:lnTo>
                    <a:pt x="1684" y="3398"/>
                  </a:lnTo>
                  <a:lnTo>
                    <a:pt x="1612" y="3407"/>
                  </a:lnTo>
                  <a:lnTo>
                    <a:pt x="1577" y="3430"/>
                  </a:lnTo>
                  <a:lnTo>
                    <a:pt x="1609" y="3459"/>
                  </a:lnTo>
                  <a:lnTo>
                    <a:pt x="1663" y="3462"/>
                  </a:lnTo>
                  <a:lnTo>
                    <a:pt x="1692" y="3505"/>
                  </a:lnTo>
                  <a:lnTo>
                    <a:pt x="1737" y="3474"/>
                  </a:lnTo>
                  <a:lnTo>
                    <a:pt x="1766" y="3508"/>
                  </a:lnTo>
                  <a:lnTo>
                    <a:pt x="1798" y="3573"/>
                  </a:lnTo>
                  <a:lnTo>
                    <a:pt x="1825" y="3580"/>
                  </a:lnTo>
                  <a:lnTo>
                    <a:pt x="1825" y="3650"/>
                  </a:lnTo>
                  <a:lnTo>
                    <a:pt x="1870" y="3720"/>
                  </a:lnTo>
                  <a:lnTo>
                    <a:pt x="1933" y="3773"/>
                  </a:lnTo>
                  <a:lnTo>
                    <a:pt x="1917" y="3836"/>
                  </a:lnTo>
                  <a:lnTo>
                    <a:pt x="1887" y="3863"/>
                  </a:lnTo>
                  <a:lnTo>
                    <a:pt x="1931" y="3959"/>
                  </a:lnTo>
                  <a:lnTo>
                    <a:pt x="2006" y="4028"/>
                  </a:lnTo>
                  <a:lnTo>
                    <a:pt x="2006" y="4065"/>
                  </a:lnTo>
                  <a:lnTo>
                    <a:pt x="1890" y="4138"/>
                  </a:lnTo>
                  <a:lnTo>
                    <a:pt x="1914" y="4218"/>
                  </a:lnTo>
                  <a:lnTo>
                    <a:pt x="1896" y="4268"/>
                  </a:lnTo>
                  <a:lnTo>
                    <a:pt x="1912" y="4346"/>
                  </a:lnTo>
                  <a:lnTo>
                    <a:pt x="1846" y="4405"/>
                  </a:lnTo>
                  <a:lnTo>
                    <a:pt x="1817" y="4464"/>
                  </a:lnTo>
                  <a:lnTo>
                    <a:pt x="1839" y="4511"/>
                  </a:lnTo>
                  <a:lnTo>
                    <a:pt x="1914" y="4542"/>
                  </a:lnTo>
                  <a:lnTo>
                    <a:pt x="1948" y="4626"/>
                  </a:lnTo>
                  <a:lnTo>
                    <a:pt x="2012" y="4694"/>
                  </a:lnTo>
                  <a:lnTo>
                    <a:pt x="2035" y="4801"/>
                  </a:lnTo>
                  <a:lnTo>
                    <a:pt x="2069" y="4829"/>
                  </a:lnTo>
                  <a:lnTo>
                    <a:pt x="2053" y="4859"/>
                  </a:lnTo>
                  <a:lnTo>
                    <a:pt x="2005" y="4872"/>
                  </a:lnTo>
                  <a:lnTo>
                    <a:pt x="2007" y="4902"/>
                  </a:lnTo>
                  <a:lnTo>
                    <a:pt x="2020" y="4953"/>
                  </a:lnTo>
                  <a:lnTo>
                    <a:pt x="1899" y="4862"/>
                  </a:lnTo>
                  <a:lnTo>
                    <a:pt x="1841" y="4798"/>
                  </a:lnTo>
                  <a:lnTo>
                    <a:pt x="1786" y="4794"/>
                  </a:lnTo>
                  <a:lnTo>
                    <a:pt x="1745" y="4840"/>
                  </a:lnTo>
                  <a:lnTo>
                    <a:pt x="1708" y="4807"/>
                  </a:lnTo>
                  <a:lnTo>
                    <a:pt x="1703" y="4737"/>
                  </a:lnTo>
                  <a:lnTo>
                    <a:pt x="1647" y="4703"/>
                  </a:lnTo>
                  <a:lnTo>
                    <a:pt x="1647" y="4658"/>
                  </a:lnTo>
                  <a:lnTo>
                    <a:pt x="1592" y="4599"/>
                  </a:lnTo>
                  <a:lnTo>
                    <a:pt x="1591" y="4545"/>
                  </a:lnTo>
                  <a:lnTo>
                    <a:pt x="1539" y="4471"/>
                  </a:lnTo>
                  <a:lnTo>
                    <a:pt x="1479" y="4474"/>
                  </a:lnTo>
                  <a:lnTo>
                    <a:pt x="1450" y="4450"/>
                  </a:lnTo>
                  <a:lnTo>
                    <a:pt x="1438" y="4396"/>
                  </a:lnTo>
                  <a:lnTo>
                    <a:pt x="1396" y="4372"/>
                  </a:lnTo>
                  <a:lnTo>
                    <a:pt x="1318" y="4374"/>
                  </a:lnTo>
                  <a:lnTo>
                    <a:pt x="1287" y="4307"/>
                  </a:lnTo>
                  <a:lnTo>
                    <a:pt x="1216" y="4293"/>
                  </a:lnTo>
                  <a:lnTo>
                    <a:pt x="1172" y="4226"/>
                  </a:lnTo>
                  <a:lnTo>
                    <a:pt x="1094" y="4206"/>
                  </a:lnTo>
                  <a:lnTo>
                    <a:pt x="987" y="4213"/>
                  </a:lnTo>
                  <a:lnTo>
                    <a:pt x="930" y="4267"/>
                  </a:lnTo>
                  <a:lnTo>
                    <a:pt x="813" y="4284"/>
                  </a:lnTo>
                  <a:lnTo>
                    <a:pt x="743" y="4336"/>
                  </a:lnTo>
                  <a:lnTo>
                    <a:pt x="650" y="4322"/>
                  </a:lnTo>
                  <a:lnTo>
                    <a:pt x="627" y="4258"/>
                  </a:lnTo>
                  <a:lnTo>
                    <a:pt x="649" y="4211"/>
                  </a:lnTo>
                  <a:lnTo>
                    <a:pt x="555" y="4066"/>
                  </a:lnTo>
                  <a:lnTo>
                    <a:pt x="517" y="3951"/>
                  </a:lnTo>
                  <a:lnTo>
                    <a:pt x="434" y="3830"/>
                  </a:lnTo>
                  <a:lnTo>
                    <a:pt x="383" y="3819"/>
                  </a:lnTo>
                  <a:lnTo>
                    <a:pt x="410" y="3786"/>
                  </a:lnTo>
                  <a:lnTo>
                    <a:pt x="394" y="3708"/>
                  </a:lnTo>
                  <a:lnTo>
                    <a:pt x="393" y="3660"/>
                  </a:lnTo>
                  <a:lnTo>
                    <a:pt x="341" y="3609"/>
                  </a:lnTo>
                  <a:lnTo>
                    <a:pt x="258" y="3593"/>
                  </a:lnTo>
                  <a:lnTo>
                    <a:pt x="191" y="3534"/>
                  </a:lnTo>
                  <a:lnTo>
                    <a:pt x="135" y="3525"/>
                  </a:lnTo>
                  <a:lnTo>
                    <a:pt x="89" y="3467"/>
                  </a:lnTo>
                  <a:lnTo>
                    <a:pt x="47" y="3455"/>
                  </a:lnTo>
                  <a:lnTo>
                    <a:pt x="43" y="3363"/>
                  </a:lnTo>
                  <a:lnTo>
                    <a:pt x="14" y="3328"/>
                  </a:lnTo>
                  <a:lnTo>
                    <a:pt x="31" y="3288"/>
                  </a:lnTo>
                  <a:lnTo>
                    <a:pt x="68" y="3252"/>
                  </a:lnTo>
                  <a:lnTo>
                    <a:pt x="63" y="3216"/>
                  </a:lnTo>
                  <a:lnTo>
                    <a:pt x="12" y="3180"/>
                  </a:lnTo>
                  <a:lnTo>
                    <a:pt x="0" y="3076"/>
                  </a:lnTo>
                  <a:lnTo>
                    <a:pt x="17" y="2880"/>
                  </a:lnTo>
                  <a:lnTo>
                    <a:pt x="45" y="2777"/>
                  </a:lnTo>
                  <a:lnTo>
                    <a:pt x="71" y="2728"/>
                  </a:lnTo>
                  <a:lnTo>
                    <a:pt x="82" y="2670"/>
                  </a:lnTo>
                  <a:lnTo>
                    <a:pt x="112" y="2612"/>
                  </a:lnTo>
                  <a:lnTo>
                    <a:pt x="178" y="2556"/>
                  </a:lnTo>
                  <a:lnTo>
                    <a:pt x="236" y="2459"/>
                  </a:lnTo>
                  <a:lnTo>
                    <a:pt x="253" y="2391"/>
                  </a:lnTo>
                  <a:lnTo>
                    <a:pt x="272" y="2347"/>
                  </a:lnTo>
                  <a:lnTo>
                    <a:pt x="295" y="2331"/>
                  </a:lnTo>
                  <a:lnTo>
                    <a:pt x="305" y="2290"/>
                  </a:lnTo>
                  <a:lnTo>
                    <a:pt x="330" y="2276"/>
                  </a:lnTo>
                  <a:lnTo>
                    <a:pt x="330" y="2230"/>
                  </a:lnTo>
                  <a:lnTo>
                    <a:pt x="375" y="2217"/>
                  </a:lnTo>
                  <a:lnTo>
                    <a:pt x="362" y="2177"/>
                  </a:lnTo>
                  <a:lnTo>
                    <a:pt x="388" y="2145"/>
                  </a:lnTo>
                  <a:lnTo>
                    <a:pt x="391" y="2034"/>
                  </a:lnTo>
                  <a:lnTo>
                    <a:pt x="412" y="2012"/>
                  </a:lnTo>
                  <a:lnTo>
                    <a:pt x="459" y="2014"/>
                  </a:lnTo>
                  <a:lnTo>
                    <a:pt x="487" y="2005"/>
                  </a:lnTo>
                  <a:lnTo>
                    <a:pt x="482" y="1920"/>
                  </a:lnTo>
                  <a:lnTo>
                    <a:pt x="530" y="1921"/>
                  </a:lnTo>
                  <a:lnTo>
                    <a:pt x="572" y="1888"/>
                  </a:lnTo>
                  <a:lnTo>
                    <a:pt x="576" y="1825"/>
                  </a:lnTo>
                  <a:lnTo>
                    <a:pt x="594" y="1804"/>
                  </a:lnTo>
                  <a:lnTo>
                    <a:pt x="669" y="1803"/>
                  </a:lnTo>
                  <a:lnTo>
                    <a:pt x="707" y="1758"/>
                  </a:lnTo>
                  <a:lnTo>
                    <a:pt x="707" y="1710"/>
                  </a:lnTo>
                  <a:lnTo>
                    <a:pt x="755" y="1686"/>
                  </a:lnTo>
                  <a:lnTo>
                    <a:pt x="801" y="1642"/>
                  </a:lnTo>
                  <a:lnTo>
                    <a:pt x="870" y="1643"/>
                  </a:lnTo>
                  <a:lnTo>
                    <a:pt x="910" y="1578"/>
                  </a:lnTo>
                  <a:lnTo>
                    <a:pt x="894" y="1487"/>
                  </a:lnTo>
                  <a:lnTo>
                    <a:pt x="924" y="1446"/>
                  </a:lnTo>
                  <a:lnTo>
                    <a:pt x="928" y="1406"/>
                  </a:lnTo>
                  <a:lnTo>
                    <a:pt x="974" y="1369"/>
                  </a:lnTo>
                  <a:lnTo>
                    <a:pt x="1022" y="1374"/>
                  </a:lnTo>
                  <a:lnTo>
                    <a:pt x="1073" y="1341"/>
                  </a:lnTo>
                  <a:lnTo>
                    <a:pt x="1048" y="1302"/>
                  </a:lnTo>
                  <a:lnTo>
                    <a:pt x="1008" y="1298"/>
                  </a:lnTo>
                  <a:lnTo>
                    <a:pt x="1007" y="1223"/>
                  </a:lnTo>
                  <a:lnTo>
                    <a:pt x="1073" y="1146"/>
                  </a:lnTo>
                  <a:lnTo>
                    <a:pt x="1098" y="1058"/>
                  </a:lnTo>
                  <a:lnTo>
                    <a:pt x="1130" y="975"/>
                  </a:lnTo>
                  <a:lnTo>
                    <a:pt x="1098" y="951"/>
                  </a:lnTo>
                  <a:lnTo>
                    <a:pt x="967" y="931"/>
                  </a:lnTo>
                  <a:lnTo>
                    <a:pt x="807" y="95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1" name="Freeform 111"/>
            <p:cNvSpPr>
              <a:spLocks/>
            </p:cNvSpPr>
            <p:nvPr/>
          </p:nvSpPr>
          <p:spPr bwMode="auto">
            <a:xfrm>
              <a:off x="478713" y="2761503"/>
              <a:ext cx="574405" cy="479650"/>
            </a:xfrm>
            <a:custGeom>
              <a:avLst/>
              <a:gdLst>
                <a:gd name="T0" fmla="*/ 591 w 2332"/>
                <a:gd name="T1" fmla="*/ 86 h 2413"/>
                <a:gd name="T2" fmla="*/ 726 w 2332"/>
                <a:gd name="T3" fmla="*/ 261 h 2413"/>
                <a:gd name="T4" fmla="*/ 792 w 2332"/>
                <a:gd name="T5" fmla="*/ 414 h 2413"/>
                <a:gd name="T6" fmla="*/ 861 w 2332"/>
                <a:gd name="T7" fmla="*/ 668 h 2413"/>
                <a:gd name="T8" fmla="*/ 885 w 2332"/>
                <a:gd name="T9" fmla="*/ 885 h 2413"/>
                <a:gd name="T10" fmla="*/ 794 w 2332"/>
                <a:gd name="T11" fmla="*/ 959 h 2413"/>
                <a:gd name="T12" fmla="*/ 814 w 2332"/>
                <a:gd name="T13" fmla="*/ 1079 h 2413"/>
                <a:gd name="T14" fmla="*/ 867 w 2332"/>
                <a:gd name="T15" fmla="*/ 1150 h 2413"/>
                <a:gd name="T16" fmla="*/ 846 w 2332"/>
                <a:gd name="T17" fmla="*/ 1304 h 2413"/>
                <a:gd name="T18" fmla="*/ 718 w 2332"/>
                <a:gd name="T19" fmla="*/ 1495 h 2413"/>
                <a:gd name="T20" fmla="*/ 561 w 2332"/>
                <a:gd name="T21" fmla="*/ 1551 h 2413"/>
                <a:gd name="T22" fmla="*/ 450 w 2332"/>
                <a:gd name="T23" fmla="*/ 1671 h 2413"/>
                <a:gd name="T24" fmla="*/ 288 w 2332"/>
                <a:gd name="T25" fmla="*/ 1726 h 2413"/>
                <a:gd name="T26" fmla="*/ 183 w 2332"/>
                <a:gd name="T27" fmla="*/ 1675 h 2413"/>
                <a:gd name="T28" fmla="*/ 61 w 2332"/>
                <a:gd name="T29" fmla="*/ 1622 h 2413"/>
                <a:gd name="T30" fmla="*/ 0 w 2332"/>
                <a:gd name="T31" fmla="*/ 1640 h 2413"/>
                <a:gd name="T32" fmla="*/ 90 w 2332"/>
                <a:gd name="T33" fmla="*/ 1729 h 2413"/>
                <a:gd name="T34" fmla="*/ 134 w 2332"/>
                <a:gd name="T35" fmla="*/ 1773 h 2413"/>
                <a:gd name="T36" fmla="*/ 219 w 2332"/>
                <a:gd name="T37" fmla="*/ 1822 h 2413"/>
                <a:gd name="T38" fmla="*/ 313 w 2332"/>
                <a:gd name="T39" fmla="*/ 1915 h 2413"/>
                <a:gd name="T40" fmla="*/ 370 w 2332"/>
                <a:gd name="T41" fmla="*/ 2010 h 2413"/>
                <a:gd name="T42" fmla="*/ 399 w 2332"/>
                <a:gd name="T43" fmla="*/ 2083 h 2413"/>
                <a:gd name="T44" fmla="*/ 462 w 2332"/>
                <a:gd name="T45" fmla="*/ 2040 h 2413"/>
                <a:gd name="T46" fmla="*/ 524 w 2332"/>
                <a:gd name="T47" fmla="*/ 2096 h 2413"/>
                <a:gd name="T48" fmla="*/ 593 w 2332"/>
                <a:gd name="T49" fmla="*/ 2150 h 2413"/>
                <a:gd name="T50" fmla="*/ 667 w 2332"/>
                <a:gd name="T51" fmla="*/ 2200 h 2413"/>
                <a:gd name="T52" fmla="*/ 824 w 2332"/>
                <a:gd name="T53" fmla="*/ 2247 h 2413"/>
                <a:gd name="T54" fmla="*/ 938 w 2332"/>
                <a:gd name="T55" fmla="*/ 2259 h 2413"/>
                <a:gd name="T56" fmla="*/ 1050 w 2332"/>
                <a:gd name="T57" fmla="*/ 2302 h 2413"/>
                <a:gd name="T58" fmla="*/ 1181 w 2332"/>
                <a:gd name="T59" fmla="*/ 2345 h 2413"/>
                <a:gd name="T60" fmla="*/ 1372 w 2332"/>
                <a:gd name="T61" fmla="*/ 2287 h 2413"/>
                <a:gd name="T62" fmla="*/ 1452 w 2332"/>
                <a:gd name="T63" fmla="*/ 2258 h 2413"/>
                <a:gd name="T64" fmla="*/ 1486 w 2332"/>
                <a:gd name="T65" fmla="*/ 2164 h 2413"/>
                <a:gd name="T66" fmla="*/ 1624 w 2332"/>
                <a:gd name="T67" fmla="*/ 2091 h 2413"/>
                <a:gd name="T68" fmla="*/ 1657 w 2332"/>
                <a:gd name="T69" fmla="*/ 1959 h 2413"/>
                <a:gd name="T70" fmla="*/ 1751 w 2332"/>
                <a:gd name="T71" fmla="*/ 1923 h 2413"/>
                <a:gd name="T72" fmla="*/ 2010 w 2332"/>
                <a:gd name="T73" fmla="*/ 1868 h 2413"/>
                <a:gd name="T74" fmla="*/ 2267 w 2332"/>
                <a:gd name="T75" fmla="*/ 1833 h 2413"/>
                <a:gd name="T76" fmla="*/ 2287 w 2332"/>
                <a:gd name="T77" fmla="*/ 1780 h 2413"/>
                <a:gd name="T78" fmla="*/ 2279 w 2332"/>
                <a:gd name="T79" fmla="*/ 1685 h 2413"/>
                <a:gd name="T80" fmla="*/ 2292 w 2332"/>
                <a:gd name="T81" fmla="*/ 1579 h 2413"/>
                <a:gd name="T82" fmla="*/ 2330 w 2332"/>
                <a:gd name="T83" fmla="*/ 1502 h 2413"/>
                <a:gd name="T84" fmla="*/ 2300 w 2332"/>
                <a:gd name="T85" fmla="*/ 1402 h 2413"/>
                <a:gd name="T86" fmla="*/ 2289 w 2332"/>
                <a:gd name="T87" fmla="*/ 1297 h 2413"/>
                <a:gd name="T88" fmla="*/ 2309 w 2332"/>
                <a:gd name="T89" fmla="*/ 1238 h 2413"/>
                <a:gd name="T90" fmla="*/ 2275 w 2332"/>
                <a:gd name="T91" fmla="*/ 1152 h 2413"/>
                <a:gd name="T92" fmla="*/ 2238 w 2332"/>
                <a:gd name="T93" fmla="*/ 1085 h 2413"/>
                <a:gd name="T94" fmla="*/ 2165 w 2332"/>
                <a:gd name="T95" fmla="*/ 1046 h 2413"/>
                <a:gd name="T96" fmla="*/ 2119 w 2332"/>
                <a:gd name="T97" fmla="*/ 1035 h 2413"/>
                <a:gd name="T98" fmla="*/ 2077 w 2332"/>
                <a:gd name="T99" fmla="*/ 968 h 2413"/>
                <a:gd name="T100" fmla="*/ 2016 w 2332"/>
                <a:gd name="T101" fmla="*/ 840 h 2413"/>
                <a:gd name="T102" fmla="*/ 1917 w 2332"/>
                <a:gd name="T103" fmla="*/ 809 h 2413"/>
                <a:gd name="T104" fmla="*/ 1820 w 2332"/>
                <a:gd name="T105" fmla="*/ 696 h 2413"/>
                <a:gd name="T106" fmla="*/ 1514 w 2332"/>
                <a:gd name="T107" fmla="*/ 605 h 2413"/>
                <a:gd name="T108" fmla="*/ 1454 w 2332"/>
                <a:gd name="T109" fmla="*/ 554 h 2413"/>
                <a:gd name="T110" fmla="*/ 1258 w 2332"/>
                <a:gd name="T111" fmla="*/ 521 h 2413"/>
                <a:gd name="T112" fmla="*/ 1039 w 2332"/>
                <a:gd name="T113" fmla="*/ 259 h 2413"/>
                <a:gd name="T114" fmla="*/ 1010 w 2332"/>
                <a:gd name="T115" fmla="*/ 106 h 2413"/>
                <a:gd name="T116" fmla="*/ 994 w 2332"/>
                <a:gd name="T117" fmla="*/ 24 h 2413"/>
                <a:gd name="T118" fmla="*/ 843 w 2332"/>
                <a:gd name="T119" fmla="*/ 43 h 2413"/>
                <a:gd name="T120" fmla="*/ 737 w 2332"/>
                <a:gd name="T121" fmla="*/ 1 h 2413"/>
                <a:gd name="T122" fmla="*/ 682 w 2332"/>
                <a:gd name="T123" fmla="*/ 27 h 2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2" h="2413">
                  <a:moveTo>
                    <a:pt x="634" y="35"/>
                  </a:moveTo>
                  <a:lnTo>
                    <a:pt x="591" y="86"/>
                  </a:lnTo>
                  <a:lnTo>
                    <a:pt x="712" y="203"/>
                  </a:lnTo>
                  <a:lnTo>
                    <a:pt x="726" y="261"/>
                  </a:lnTo>
                  <a:lnTo>
                    <a:pt x="755" y="297"/>
                  </a:lnTo>
                  <a:lnTo>
                    <a:pt x="792" y="414"/>
                  </a:lnTo>
                  <a:lnTo>
                    <a:pt x="810" y="542"/>
                  </a:lnTo>
                  <a:lnTo>
                    <a:pt x="861" y="668"/>
                  </a:lnTo>
                  <a:lnTo>
                    <a:pt x="885" y="788"/>
                  </a:lnTo>
                  <a:lnTo>
                    <a:pt x="885" y="885"/>
                  </a:lnTo>
                  <a:lnTo>
                    <a:pt x="838" y="956"/>
                  </a:lnTo>
                  <a:lnTo>
                    <a:pt x="794" y="959"/>
                  </a:lnTo>
                  <a:lnTo>
                    <a:pt x="782" y="988"/>
                  </a:lnTo>
                  <a:lnTo>
                    <a:pt x="814" y="1079"/>
                  </a:lnTo>
                  <a:lnTo>
                    <a:pt x="867" y="1114"/>
                  </a:lnTo>
                  <a:lnTo>
                    <a:pt x="867" y="1150"/>
                  </a:lnTo>
                  <a:lnTo>
                    <a:pt x="848" y="1181"/>
                  </a:lnTo>
                  <a:lnTo>
                    <a:pt x="846" y="1304"/>
                  </a:lnTo>
                  <a:lnTo>
                    <a:pt x="770" y="1434"/>
                  </a:lnTo>
                  <a:lnTo>
                    <a:pt x="718" y="1495"/>
                  </a:lnTo>
                  <a:lnTo>
                    <a:pt x="654" y="1536"/>
                  </a:lnTo>
                  <a:lnTo>
                    <a:pt x="561" y="1551"/>
                  </a:lnTo>
                  <a:lnTo>
                    <a:pt x="556" y="1597"/>
                  </a:lnTo>
                  <a:lnTo>
                    <a:pt x="450" y="1671"/>
                  </a:lnTo>
                  <a:lnTo>
                    <a:pt x="345" y="1719"/>
                  </a:lnTo>
                  <a:lnTo>
                    <a:pt x="288" y="1726"/>
                  </a:lnTo>
                  <a:lnTo>
                    <a:pt x="218" y="1704"/>
                  </a:lnTo>
                  <a:lnTo>
                    <a:pt x="183" y="1675"/>
                  </a:lnTo>
                  <a:lnTo>
                    <a:pt x="119" y="1675"/>
                  </a:lnTo>
                  <a:lnTo>
                    <a:pt x="61" y="1622"/>
                  </a:lnTo>
                  <a:lnTo>
                    <a:pt x="23" y="1622"/>
                  </a:lnTo>
                  <a:lnTo>
                    <a:pt x="0" y="1640"/>
                  </a:lnTo>
                  <a:lnTo>
                    <a:pt x="41" y="1685"/>
                  </a:lnTo>
                  <a:lnTo>
                    <a:pt x="90" y="1729"/>
                  </a:lnTo>
                  <a:lnTo>
                    <a:pt x="118" y="1732"/>
                  </a:lnTo>
                  <a:lnTo>
                    <a:pt x="134" y="1773"/>
                  </a:lnTo>
                  <a:lnTo>
                    <a:pt x="169" y="1810"/>
                  </a:lnTo>
                  <a:lnTo>
                    <a:pt x="219" y="1822"/>
                  </a:lnTo>
                  <a:lnTo>
                    <a:pt x="250" y="1840"/>
                  </a:lnTo>
                  <a:lnTo>
                    <a:pt x="313" y="1915"/>
                  </a:lnTo>
                  <a:lnTo>
                    <a:pt x="324" y="1968"/>
                  </a:lnTo>
                  <a:lnTo>
                    <a:pt x="370" y="2010"/>
                  </a:lnTo>
                  <a:lnTo>
                    <a:pt x="371" y="2084"/>
                  </a:lnTo>
                  <a:lnTo>
                    <a:pt x="399" y="2083"/>
                  </a:lnTo>
                  <a:lnTo>
                    <a:pt x="431" y="2036"/>
                  </a:lnTo>
                  <a:lnTo>
                    <a:pt x="462" y="2040"/>
                  </a:lnTo>
                  <a:lnTo>
                    <a:pt x="484" y="2076"/>
                  </a:lnTo>
                  <a:lnTo>
                    <a:pt x="524" y="2096"/>
                  </a:lnTo>
                  <a:lnTo>
                    <a:pt x="549" y="2133"/>
                  </a:lnTo>
                  <a:lnTo>
                    <a:pt x="593" y="2150"/>
                  </a:lnTo>
                  <a:lnTo>
                    <a:pt x="618" y="2200"/>
                  </a:lnTo>
                  <a:lnTo>
                    <a:pt x="667" y="2200"/>
                  </a:lnTo>
                  <a:lnTo>
                    <a:pt x="737" y="2250"/>
                  </a:lnTo>
                  <a:lnTo>
                    <a:pt x="824" y="2247"/>
                  </a:lnTo>
                  <a:lnTo>
                    <a:pt x="880" y="2274"/>
                  </a:lnTo>
                  <a:lnTo>
                    <a:pt x="938" y="2259"/>
                  </a:lnTo>
                  <a:lnTo>
                    <a:pt x="986" y="2303"/>
                  </a:lnTo>
                  <a:lnTo>
                    <a:pt x="1050" y="2302"/>
                  </a:lnTo>
                  <a:lnTo>
                    <a:pt x="1187" y="2413"/>
                  </a:lnTo>
                  <a:lnTo>
                    <a:pt x="1181" y="2345"/>
                  </a:lnTo>
                  <a:lnTo>
                    <a:pt x="1245" y="2289"/>
                  </a:lnTo>
                  <a:lnTo>
                    <a:pt x="1372" y="2287"/>
                  </a:lnTo>
                  <a:lnTo>
                    <a:pt x="1369" y="2255"/>
                  </a:lnTo>
                  <a:lnTo>
                    <a:pt x="1452" y="2258"/>
                  </a:lnTo>
                  <a:lnTo>
                    <a:pt x="1489" y="2281"/>
                  </a:lnTo>
                  <a:lnTo>
                    <a:pt x="1486" y="2164"/>
                  </a:lnTo>
                  <a:lnTo>
                    <a:pt x="1564" y="2090"/>
                  </a:lnTo>
                  <a:lnTo>
                    <a:pt x="1624" y="2091"/>
                  </a:lnTo>
                  <a:lnTo>
                    <a:pt x="1623" y="2023"/>
                  </a:lnTo>
                  <a:lnTo>
                    <a:pt x="1657" y="1959"/>
                  </a:lnTo>
                  <a:lnTo>
                    <a:pt x="1730" y="1956"/>
                  </a:lnTo>
                  <a:lnTo>
                    <a:pt x="1751" y="1923"/>
                  </a:lnTo>
                  <a:lnTo>
                    <a:pt x="1938" y="1923"/>
                  </a:lnTo>
                  <a:lnTo>
                    <a:pt x="2010" y="1868"/>
                  </a:lnTo>
                  <a:lnTo>
                    <a:pt x="2216" y="1872"/>
                  </a:lnTo>
                  <a:lnTo>
                    <a:pt x="2267" y="1833"/>
                  </a:lnTo>
                  <a:lnTo>
                    <a:pt x="2266" y="1782"/>
                  </a:lnTo>
                  <a:lnTo>
                    <a:pt x="2287" y="1780"/>
                  </a:lnTo>
                  <a:lnTo>
                    <a:pt x="2297" y="1730"/>
                  </a:lnTo>
                  <a:lnTo>
                    <a:pt x="2279" y="1685"/>
                  </a:lnTo>
                  <a:lnTo>
                    <a:pt x="2236" y="1640"/>
                  </a:lnTo>
                  <a:lnTo>
                    <a:pt x="2292" y="1579"/>
                  </a:lnTo>
                  <a:lnTo>
                    <a:pt x="2294" y="1528"/>
                  </a:lnTo>
                  <a:lnTo>
                    <a:pt x="2330" y="1502"/>
                  </a:lnTo>
                  <a:lnTo>
                    <a:pt x="2332" y="1440"/>
                  </a:lnTo>
                  <a:lnTo>
                    <a:pt x="2300" y="1402"/>
                  </a:lnTo>
                  <a:lnTo>
                    <a:pt x="2312" y="1316"/>
                  </a:lnTo>
                  <a:lnTo>
                    <a:pt x="2289" y="1297"/>
                  </a:lnTo>
                  <a:lnTo>
                    <a:pt x="2287" y="1255"/>
                  </a:lnTo>
                  <a:lnTo>
                    <a:pt x="2309" y="1238"/>
                  </a:lnTo>
                  <a:lnTo>
                    <a:pt x="2309" y="1181"/>
                  </a:lnTo>
                  <a:lnTo>
                    <a:pt x="2275" y="1152"/>
                  </a:lnTo>
                  <a:lnTo>
                    <a:pt x="2271" y="1108"/>
                  </a:lnTo>
                  <a:lnTo>
                    <a:pt x="2238" y="1085"/>
                  </a:lnTo>
                  <a:lnTo>
                    <a:pt x="2201" y="1026"/>
                  </a:lnTo>
                  <a:lnTo>
                    <a:pt x="2165" y="1046"/>
                  </a:lnTo>
                  <a:lnTo>
                    <a:pt x="2144" y="1064"/>
                  </a:lnTo>
                  <a:lnTo>
                    <a:pt x="2119" y="1035"/>
                  </a:lnTo>
                  <a:lnTo>
                    <a:pt x="2081" y="1028"/>
                  </a:lnTo>
                  <a:lnTo>
                    <a:pt x="2077" y="968"/>
                  </a:lnTo>
                  <a:lnTo>
                    <a:pt x="2020" y="911"/>
                  </a:lnTo>
                  <a:lnTo>
                    <a:pt x="2016" y="840"/>
                  </a:lnTo>
                  <a:lnTo>
                    <a:pt x="1988" y="807"/>
                  </a:lnTo>
                  <a:lnTo>
                    <a:pt x="1917" y="809"/>
                  </a:lnTo>
                  <a:lnTo>
                    <a:pt x="1845" y="768"/>
                  </a:lnTo>
                  <a:lnTo>
                    <a:pt x="1820" y="696"/>
                  </a:lnTo>
                  <a:lnTo>
                    <a:pt x="1614" y="682"/>
                  </a:lnTo>
                  <a:lnTo>
                    <a:pt x="1514" y="605"/>
                  </a:lnTo>
                  <a:lnTo>
                    <a:pt x="1504" y="569"/>
                  </a:lnTo>
                  <a:lnTo>
                    <a:pt x="1454" y="554"/>
                  </a:lnTo>
                  <a:lnTo>
                    <a:pt x="1408" y="526"/>
                  </a:lnTo>
                  <a:lnTo>
                    <a:pt x="1258" y="521"/>
                  </a:lnTo>
                  <a:lnTo>
                    <a:pt x="1137" y="481"/>
                  </a:lnTo>
                  <a:lnTo>
                    <a:pt x="1039" y="259"/>
                  </a:lnTo>
                  <a:lnTo>
                    <a:pt x="1031" y="149"/>
                  </a:lnTo>
                  <a:lnTo>
                    <a:pt x="1010" y="106"/>
                  </a:lnTo>
                  <a:lnTo>
                    <a:pt x="1018" y="57"/>
                  </a:lnTo>
                  <a:lnTo>
                    <a:pt x="994" y="24"/>
                  </a:lnTo>
                  <a:lnTo>
                    <a:pt x="900" y="20"/>
                  </a:lnTo>
                  <a:lnTo>
                    <a:pt x="843" y="43"/>
                  </a:lnTo>
                  <a:lnTo>
                    <a:pt x="805" y="0"/>
                  </a:lnTo>
                  <a:lnTo>
                    <a:pt x="737" y="1"/>
                  </a:lnTo>
                  <a:lnTo>
                    <a:pt x="720" y="33"/>
                  </a:lnTo>
                  <a:lnTo>
                    <a:pt x="682" y="27"/>
                  </a:lnTo>
                  <a:lnTo>
                    <a:pt x="634" y="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2" name="Freeform 112"/>
            <p:cNvSpPr>
              <a:spLocks/>
            </p:cNvSpPr>
            <p:nvPr/>
          </p:nvSpPr>
          <p:spPr bwMode="auto">
            <a:xfrm>
              <a:off x="2047710" y="2318818"/>
              <a:ext cx="624693" cy="349820"/>
            </a:xfrm>
            <a:custGeom>
              <a:avLst/>
              <a:gdLst>
                <a:gd name="T0" fmla="*/ 346 w 2536"/>
                <a:gd name="T1" fmla="*/ 597 h 1759"/>
                <a:gd name="T2" fmla="*/ 752 w 2536"/>
                <a:gd name="T3" fmla="*/ 608 h 1759"/>
                <a:gd name="T4" fmla="*/ 1021 w 2536"/>
                <a:gd name="T5" fmla="*/ 474 h 1759"/>
                <a:gd name="T6" fmla="*/ 1143 w 2536"/>
                <a:gd name="T7" fmla="*/ 351 h 1759"/>
                <a:gd name="T8" fmla="*/ 1317 w 2536"/>
                <a:gd name="T9" fmla="*/ 412 h 1759"/>
                <a:gd name="T10" fmla="*/ 1551 w 2536"/>
                <a:gd name="T11" fmla="*/ 292 h 1759"/>
                <a:gd name="T12" fmla="*/ 1561 w 2536"/>
                <a:gd name="T13" fmla="*/ 145 h 1759"/>
                <a:gd name="T14" fmla="*/ 1683 w 2536"/>
                <a:gd name="T15" fmla="*/ 0 h 1759"/>
                <a:gd name="T16" fmla="*/ 1728 w 2536"/>
                <a:gd name="T17" fmla="*/ 99 h 1759"/>
                <a:gd name="T18" fmla="*/ 1812 w 2536"/>
                <a:gd name="T19" fmla="*/ 166 h 1759"/>
                <a:gd name="T20" fmla="*/ 1890 w 2536"/>
                <a:gd name="T21" fmla="*/ 232 h 1759"/>
                <a:gd name="T22" fmla="*/ 1853 w 2536"/>
                <a:gd name="T23" fmla="*/ 372 h 1759"/>
                <a:gd name="T24" fmla="*/ 1878 w 2536"/>
                <a:gd name="T25" fmla="*/ 533 h 1759"/>
                <a:gd name="T26" fmla="*/ 1755 w 2536"/>
                <a:gd name="T27" fmla="*/ 616 h 1759"/>
                <a:gd name="T28" fmla="*/ 1840 w 2536"/>
                <a:gd name="T29" fmla="*/ 659 h 1759"/>
                <a:gd name="T30" fmla="*/ 1983 w 2536"/>
                <a:gd name="T31" fmla="*/ 568 h 1759"/>
                <a:gd name="T32" fmla="*/ 2138 w 2536"/>
                <a:gd name="T33" fmla="*/ 583 h 1759"/>
                <a:gd name="T34" fmla="*/ 2221 w 2536"/>
                <a:gd name="T35" fmla="*/ 569 h 1759"/>
                <a:gd name="T36" fmla="*/ 2262 w 2536"/>
                <a:gd name="T37" fmla="*/ 631 h 1759"/>
                <a:gd name="T38" fmla="*/ 2326 w 2536"/>
                <a:gd name="T39" fmla="*/ 657 h 1759"/>
                <a:gd name="T40" fmla="*/ 2364 w 2536"/>
                <a:gd name="T41" fmla="*/ 713 h 1759"/>
                <a:gd name="T42" fmla="*/ 2458 w 2536"/>
                <a:gd name="T43" fmla="*/ 704 h 1759"/>
                <a:gd name="T44" fmla="*/ 2528 w 2536"/>
                <a:gd name="T45" fmla="*/ 750 h 1759"/>
                <a:gd name="T46" fmla="*/ 2516 w 2536"/>
                <a:gd name="T47" fmla="*/ 849 h 1759"/>
                <a:gd name="T48" fmla="*/ 2517 w 2536"/>
                <a:gd name="T49" fmla="*/ 999 h 1759"/>
                <a:gd name="T50" fmla="*/ 2525 w 2536"/>
                <a:gd name="T51" fmla="*/ 1129 h 1759"/>
                <a:gd name="T52" fmla="*/ 2519 w 2536"/>
                <a:gd name="T53" fmla="*/ 1243 h 1759"/>
                <a:gd name="T54" fmla="*/ 2441 w 2536"/>
                <a:gd name="T55" fmla="*/ 1375 h 1759"/>
                <a:gd name="T56" fmla="*/ 2430 w 2536"/>
                <a:gd name="T57" fmla="*/ 1473 h 1759"/>
                <a:gd name="T58" fmla="*/ 2323 w 2536"/>
                <a:gd name="T59" fmla="*/ 1550 h 1759"/>
                <a:gd name="T60" fmla="*/ 2214 w 2536"/>
                <a:gd name="T61" fmla="*/ 1607 h 1759"/>
                <a:gd name="T62" fmla="*/ 2074 w 2536"/>
                <a:gd name="T63" fmla="*/ 1694 h 1759"/>
                <a:gd name="T64" fmla="*/ 1892 w 2536"/>
                <a:gd name="T65" fmla="*/ 1644 h 1759"/>
                <a:gd name="T66" fmla="*/ 1796 w 2536"/>
                <a:gd name="T67" fmla="*/ 1759 h 1759"/>
                <a:gd name="T68" fmla="*/ 1750 w 2536"/>
                <a:gd name="T69" fmla="*/ 1656 h 1759"/>
                <a:gd name="T70" fmla="*/ 1641 w 2536"/>
                <a:gd name="T71" fmla="*/ 1610 h 1759"/>
                <a:gd name="T72" fmla="*/ 1366 w 2536"/>
                <a:gd name="T73" fmla="*/ 1502 h 1759"/>
                <a:gd name="T74" fmla="*/ 1253 w 2536"/>
                <a:gd name="T75" fmla="*/ 1701 h 1759"/>
                <a:gd name="T76" fmla="*/ 1071 w 2536"/>
                <a:gd name="T77" fmla="*/ 1683 h 1759"/>
                <a:gd name="T78" fmla="*/ 918 w 2536"/>
                <a:gd name="T79" fmla="*/ 1686 h 1759"/>
                <a:gd name="T80" fmla="*/ 611 w 2536"/>
                <a:gd name="T81" fmla="*/ 1604 h 1759"/>
                <a:gd name="T82" fmla="*/ 432 w 2536"/>
                <a:gd name="T83" fmla="*/ 1489 h 1759"/>
                <a:gd name="T84" fmla="*/ 325 w 2536"/>
                <a:gd name="T85" fmla="*/ 1476 h 1759"/>
                <a:gd name="T86" fmla="*/ 187 w 2536"/>
                <a:gd name="T87" fmla="*/ 1556 h 1759"/>
                <a:gd name="T88" fmla="*/ 1 w 2536"/>
                <a:gd name="T89" fmla="*/ 1403 h 1759"/>
                <a:gd name="T90" fmla="*/ 47 w 2536"/>
                <a:gd name="T91" fmla="*/ 1109 h 1759"/>
                <a:gd name="T92" fmla="*/ 118 w 2536"/>
                <a:gd name="T93" fmla="*/ 827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36" h="1759">
                  <a:moveTo>
                    <a:pt x="203" y="721"/>
                  </a:moveTo>
                  <a:lnTo>
                    <a:pt x="298" y="709"/>
                  </a:lnTo>
                  <a:lnTo>
                    <a:pt x="346" y="597"/>
                  </a:lnTo>
                  <a:lnTo>
                    <a:pt x="426" y="600"/>
                  </a:lnTo>
                  <a:lnTo>
                    <a:pt x="550" y="559"/>
                  </a:lnTo>
                  <a:lnTo>
                    <a:pt x="752" y="608"/>
                  </a:lnTo>
                  <a:lnTo>
                    <a:pt x="872" y="595"/>
                  </a:lnTo>
                  <a:lnTo>
                    <a:pt x="947" y="516"/>
                  </a:lnTo>
                  <a:lnTo>
                    <a:pt x="1021" y="474"/>
                  </a:lnTo>
                  <a:lnTo>
                    <a:pt x="1109" y="497"/>
                  </a:lnTo>
                  <a:lnTo>
                    <a:pt x="1160" y="429"/>
                  </a:lnTo>
                  <a:lnTo>
                    <a:pt x="1143" y="351"/>
                  </a:lnTo>
                  <a:lnTo>
                    <a:pt x="1213" y="313"/>
                  </a:lnTo>
                  <a:lnTo>
                    <a:pt x="1270" y="340"/>
                  </a:lnTo>
                  <a:lnTo>
                    <a:pt x="1317" y="412"/>
                  </a:lnTo>
                  <a:lnTo>
                    <a:pt x="1383" y="443"/>
                  </a:lnTo>
                  <a:lnTo>
                    <a:pt x="1492" y="392"/>
                  </a:lnTo>
                  <a:lnTo>
                    <a:pt x="1551" y="292"/>
                  </a:lnTo>
                  <a:lnTo>
                    <a:pt x="1523" y="223"/>
                  </a:lnTo>
                  <a:lnTo>
                    <a:pt x="1522" y="185"/>
                  </a:lnTo>
                  <a:lnTo>
                    <a:pt x="1561" y="145"/>
                  </a:lnTo>
                  <a:lnTo>
                    <a:pt x="1560" y="85"/>
                  </a:lnTo>
                  <a:lnTo>
                    <a:pt x="1627" y="75"/>
                  </a:lnTo>
                  <a:lnTo>
                    <a:pt x="1683" y="0"/>
                  </a:lnTo>
                  <a:lnTo>
                    <a:pt x="1698" y="40"/>
                  </a:lnTo>
                  <a:lnTo>
                    <a:pt x="1695" y="94"/>
                  </a:lnTo>
                  <a:lnTo>
                    <a:pt x="1728" y="99"/>
                  </a:lnTo>
                  <a:lnTo>
                    <a:pt x="1753" y="108"/>
                  </a:lnTo>
                  <a:lnTo>
                    <a:pt x="1793" y="139"/>
                  </a:lnTo>
                  <a:lnTo>
                    <a:pt x="1812" y="166"/>
                  </a:lnTo>
                  <a:lnTo>
                    <a:pt x="1817" y="200"/>
                  </a:lnTo>
                  <a:lnTo>
                    <a:pt x="1869" y="206"/>
                  </a:lnTo>
                  <a:lnTo>
                    <a:pt x="1890" y="232"/>
                  </a:lnTo>
                  <a:lnTo>
                    <a:pt x="1878" y="268"/>
                  </a:lnTo>
                  <a:lnTo>
                    <a:pt x="1857" y="314"/>
                  </a:lnTo>
                  <a:lnTo>
                    <a:pt x="1853" y="372"/>
                  </a:lnTo>
                  <a:lnTo>
                    <a:pt x="1855" y="442"/>
                  </a:lnTo>
                  <a:lnTo>
                    <a:pt x="1874" y="485"/>
                  </a:lnTo>
                  <a:lnTo>
                    <a:pt x="1878" y="533"/>
                  </a:lnTo>
                  <a:lnTo>
                    <a:pt x="1852" y="560"/>
                  </a:lnTo>
                  <a:lnTo>
                    <a:pt x="1794" y="590"/>
                  </a:lnTo>
                  <a:lnTo>
                    <a:pt x="1755" y="616"/>
                  </a:lnTo>
                  <a:lnTo>
                    <a:pt x="1762" y="649"/>
                  </a:lnTo>
                  <a:lnTo>
                    <a:pt x="1790" y="664"/>
                  </a:lnTo>
                  <a:lnTo>
                    <a:pt x="1840" y="659"/>
                  </a:lnTo>
                  <a:lnTo>
                    <a:pt x="1888" y="623"/>
                  </a:lnTo>
                  <a:lnTo>
                    <a:pt x="1937" y="585"/>
                  </a:lnTo>
                  <a:lnTo>
                    <a:pt x="1983" y="568"/>
                  </a:lnTo>
                  <a:lnTo>
                    <a:pt x="2063" y="568"/>
                  </a:lnTo>
                  <a:lnTo>
                    <a:pt x="2121" y="595"/>
                  </a:lnTo>
                  <a:lnTo>
                    <a:pt x="2138" y="583"/>
                  </a:lnTo>
                  <a:lnTo>
                    <a:pt x="2157" y="557"/>
                  </a:lnTo>
                  <a:lnTo>
                    <a:pt x="2190" y="557"/>
                  </a:lnTo>
                  <a:lnTo>
                    <a:pt x="2221" y="569"/>
                  </a:lnTo>
                  <a:lnTo>
                    <a:pt x="2227" y="593"/>
                  </a:lnTo>
                  <a:lnTo>
                    <a:pt x="2228" y="628"/>
                  </a:lnTo>
                  <a:lnTo>
                    <a:pt x="2262" y="631"/>
                  </a:lnTo>
                  <a:lnTo>
                    <a:pt x="2291" y="616"/>
                  </a:lnTo>
                  <a:lnTo>
                    <a:pt x="2314" y="625"/>
                  </a:lnTo>
                  <a:lnTo>
                    <a:pt x="2326" y="657"/>
                  </a:lnTo>
                  <a:lnTo>
                    <a:pt x="2298" y="706"/>
                  </a:lnTo>
                  <a:lnTo>
                    <a:pt x="2331" y="733"/>
                  </a:lnTo>
                  <a:lnTo>
                    <a:pt x="2364" y="713"/>
                  </a:lnTo>
                  <a:lnTo>
                    <a:pt x="2398" y="715"/>
                  </a:lnTo>
                  <a:lnTo>
                    <a:pt x="2428" y="722"/>
                  </a:lnTo>
                  <a:lnTo>
                    <a:pt x="2458" y="704"/>
                  </a:lnTo>
                  <a:lnTo>
                    <a:pt x="2489" y="703"/>
                  </a:lnTo>
                  <a:lnTo>
                    <a:pt x="2504" y="724"/>
                  </a:lnTo>
                  <a:lnTo>
                    <a:pt x="2528" y="750"/>
                  </a:lnTo>
                  <a:lnTo>
                    <a:pt x="2536" y="783"/>
                  </a:lnTo>
                  <a:lnTo>
                    <a:pt x="2519" y="818"/>
                  </a:lnTo>
                  <a:lnTo>
                    <a:pt x="2516" y="849"/>
                  </a:lnTo>
                  <a:lnTo>
                    <a:pt x="2517" y="925"/>
                  </a:lnTo>
                  <a:lnTo>
                    <a:pt x="2494" y="952"/>
                  </a:lnTo>
                  <a:lnTo>
                    <a:pt x="2517" y="999"/>
                  </a:lnTo>
                  <a:lnTo>
                    <a:pt x="2511" y="1047"/>
                  </a:lnTo>
                  <a:lnTo>
                    <a:pt x="2525" y="1081"/>
                  </a:lnTo>
                  <a:lnTo>
                    <a:pt x="2525" y="1129"/>
                  </a:lnTo>
                  <a:lnTo>
                    <a:pt x="2503" y="1173"/>
                  </a:lnTo>
                  <a:lnTo>
                    <a:pt x="2513" y="1201"/>
                  </a:lnTo>
                  <a:lnTo>
                    <a:pt x="2519" y="1243"/>
                  </a:lnTo>
                  <a:lnTo>
                    <a:pt x="2491" y="1279"/>
                  </a:lnTo>
                  <a:lnTo>
                    <a:pt x="2488" y="1330"/>
                  </a:lnTo>
                  <a:lnTo>
                    <a:pt x="2441" y="1375"/>
                  </a:lnTo>
                  <a:lnTo>
                    <a:pt x="2456" y="1415"/>
                  </a:lnTo>
                  <a:lnTo>
                    <a:pt x="2449" y="1444"/>
                  </a:lnTo>
                  <a:lnTo>
                    <a:pt x="2430" y="1473"/>
                  </a:lnTo>
                  <a:lnTo>
                    <a:pt x="2394" y="1481"/>
                  </a:lnTo>
                  <a:lnTo>
                    <a:pt x="2364" y="1508"/>
                  </a:lnTo>
                  <a:lnTo>
                    <a:pt x="2323" y="1550"/>
                  </a:lnTo>
                  <a:lnTo>
                    <a:pt x="2277" y="1563"/>
                  </a:lnTo>
                  <a:lnTo>
                    <a:pt x="2272" y="1608"/>
                  </a:lnTo>
                  <a:lnTo>
                    <a:pt x="2214" y="1607"/>
                  </a:lnTo>
                  <a:lnTo>
                    <a:pt x="2189" y="1657"/>
                  </a:lnTo>
                  <a:lnTo>
                    <a:pt x="2137" y="1692"/>
                  </a:lnTo>
                  <a:lnTo>
                    <a:pt x="2074" y="1694"/>
                  </a:lnTo>
                  <a:lnTo>
                    <a:pt x="2005" y="1631"/>
                  </a:lnTo>
                  <a:lnTo>
                    <a:pt x="1968" y="1615"/>
                  </a:lnTo>
                  <a:lnTo>
                    <a:pt x="1892" y="1644"/>
                  </a:lnTo>
                  <a:lnTo>
                    <a:pt x="1837" y="1696"/>
                  </a:lnTo>
                  <a:lnTo>
                    <a:pt x="1824" y="1729"/>
                  </a:lnTo>
                  <a:lnTo>
                    <a:pt x="1796" y="1759"/>
                  </a:lnTo>
                  <a:lnTo>
                    <a:pt x="1761" y="1734"/>
                  </a:lnTo>
                  <a:lnTo>
                    <a:pt x="1767" y="1671"/>
                  </a:lnTo>
                  <a:lnTo>
                    <a:pt x="1750" y="1656"/>
                  </a:lnTo>
                  <a:lnTo>
                    <a:pt x="1721" y="1667"/>
                  </a:lnTo>
                  <a:lnTo>
                    <a:pt x="1700" y="1657"/>
                  </a:lnTo>
                  <a:lnTo>
                    <a:pt x="1641" y="1610"/>
                  </a:lnTo>
                  <a:lnTo>
                    <a:pt x="1554" y="1612"/>
                  </a:lnTo>
                  <a:lnTo>
                    <a:pt x="1482" y="1549"/>
                  </a:lnTo>
                  <a:lnTo>
                    <a:pt x="1366" y="1502"/>
                  </a:lnTo>
                  <a:lnTo>
                    <a:pt x="1328" y="1517"/>
                  </a:lnTo>
                  <a:lnTo>
                    <a:pt x="1307" y="1699"/>
                  </a:lnTo>
                  <a:lnTo>
                    <a:pt x="1253" y="1701"/>
                  </a:lnTo>
                  <a:lnTo>
                    <a:pt x="1210" y="1645"/>
                  </a:lnTo>
                  <a:lnTo>
                    <a:pt x="1150" y="1643"/>
                  </a:lnTo>
                  <a:lnTo>
                    <a:pt x="1071" y="1683"/>
                  </a:lnTo>
                  <a:lnTo>
                    <a:pt x="1011" y="1686"/>
                  </a:lnTo>
                  <a:lnTo>
                    <a:pt x="973" y="1717"/>
                  </a:lnTo>
                  <a:lnTo>
                    <a:pt x="918" y="1686"/>
                  </a:lnTo>
                  <a:lnTo>
                    <a:pt x="880" y="1704"/>
                  </a:lnTo>
                  <a:lnTo>
                    <a:pt x="707" y="1693"/>
                  </a:lnTo>
                  <a:lnTo>
                    <a:pt x="611" y="1604"/>
                  </a:lnTo>
                  <a:lnTo>
                    <a:pt x="502" y="1533"/>
                  </a:lnTo>
                  <a:lnTo>
                    <a:pt x="464" y="1544"/>
                  </a:lnTo>
                  <a:lnTo>
                    <a:pt x="432" y="1489"/>
                  </a:lnTo>
                  <a:lnTo>
                    <a:pt x="400" y="1489"/>
                  </a:lnTo>
                  <a:lnTo>
                    <a:pt x="361" y="1506"/>
                  </a:lnTo>
                  <a:lnTo>
                    <a:pt x="325" y="1476"/>
                  </a:lnTo>
                  <a:lnTo>
                    <a:pt x="258" y="1476"/>
                  </a:lnTo>
                  <a:lnTo>
                    <a:pt x="216" y="1509"/>
                  </a:lnTo>
                  <a:lnTo>
                    <a:pt x="187" y="1556"/>
                  </a:lnTo>
                  <a:lnTo>
                    <a:pt x="151" y="1525"/>
                  </a:lnTo>
                  <a:lnTo>
                    <a:pt x="78" y="1500"/>
                  </a:lnTo>
                  <a:lnTo>
                    <a:pt x="1" y="1403"/>
                  </a:lnTo>
                  <a:lnTo>
                    <a:pt x="0" y="1310"/>
                  </a:lnTo>
                  <a:lnTo>
                    <a:pt x="35" y="1214"/>
                  </a:lnTo>
                  <a:lnTo>
                    <a:pt x="47" y="1109"/>
                  </a:lnTo>
                  <a:lnTo>
                    <a:pt x="112" y="1041"/>
                  </a:lnTo>
                  <a:lnTo>
                    <a:pt x="140" y="940"/>
                  </a:lnTo>
                  <a:lnTo>
                    <a:pt x="118" y="827"/>
                  </a:lnTo>
                  <a:lnTo>
                    <a:pt x="203" y="7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3" name="Freeform 113"/>
            <p:cNvSpPr>
              <a:spLocks/>
            </p:cNvSpPr>
            <p:nvPr/>
          </p:nvSpPr>
          <p:spPr bwMode="auto">
            <a:xfrm>
              <a:off x="1695691" y="2442337"/>
              <a:ext cx="409012" cy="650053"/>
            </a:xfrm>
            <a:custGeom>
              <a:avLst/>
              <a:gdLst>
                <a:gd name="T0" fmla="*/ 545 w 1663"/>
                <a:gd name="T1" fmla="*/ 2952 h 3276"/>
                <a:gd name="T2" fmla="*/ 575 w 1663"/>
                <a:gd name="T3" fmla="*/ 2881 h 3276"/>
                <a:gd name="T4" fmla="*/ 454 w 1663"/>
                <a:gd name="T5" fmla="*/ 2622 h 3276"/>
                <a:gd name="T6" fmla="*/ 386 w 1663"/>
                <a:gd name="T7" fmla="*/ 2485 h 3276"/>
                <a:gd name="T8" fmla="*/ 454 w 1663"/>
                <a:gd name="T9" fmla="*/ 2298 h 3276"/>
                <a:gd name="T10" fmla="*/ 546 w 1663"/>
                <a:gd name="T11" fmla="*/ 2108 h 3276"/>
                <a:gd name="T12" fmla="*/ 457 w 1663"/>
                <a:gd name="T13" fmla="*/ 1916 h 3276"/>
                <a:gd name="T14" fmla="*/ 365 w 1663"/>
                <a:gd name="T15" fmla="*/ 1730 h 3276"/>
                <a:gd name="T16" fmla="*/ 306 w 1663"/>
                <a:gd name="T17" fmla="*/ 1588 h 3276"/>
                <a:gd name="T18" fmla="*/ 203 w 1663"/>
                <a:gd name="T19" fmla="*/ 1542 h 3276"/>
                <a:gd name="T20" fmla="*/ 152 w 1663"/>
                <a:gd name="T21" fmla="*/ 1487 h 3276"/>
                <a:gd name="T22" fmla="*/ 271 w 1663"/>
                <a:gd name="T23" fmla="*/ 1415 h 3276"/>
                <a:gd name="T24" fmla="*/ 349 w 1663"/>
                <a:gd name="T25" fmla="*/ 1367 h 3276"/>
                <a:gd name="T26" fmla="*/ 463 w 1663"/>
                <a:gd name="T27" fmla="*/ 1220 h 3276"/>
                <a:gd name="T28" fmla="*/ 308 w 1663"/>
                <a:gd name="T29" fmla="*/ 1134 h 3276"/>
                <a:gd name="T30" fmla="*/ 186 w 1663"/>
                <a:gd name="T31" fmla="*/ 986 h 3276"/>
                <a:gd name="T32" fmla="*/ 215 w 1663"/>
                <a:gd name="T33" fmla="*/ 779 h 3276"/>
                <a:gd name="T34" fmla="*/ 231 w 1663"/>
                <a:gd name="T35" fmla="*/ 627 h 3276"/>
                <a:gd name="T36" fmla="*/ 344 w 1663"/>
                <a:gd name="T37" fmla="*/ 594 h 3276"/>
                <a:gd name="T38" fmla="*/ 220 w 1663"/>
                <a:gd name="T39" fmla="*/ 519 h 3276"/>
                <a:gd name="T40" fmla="*/ 172 w 1663"/>
                <a:gd name="T41" fmla="*/ 416 h 3276"/>
                <a:gd name="T42" fmla="*/ 81 w 1663"/>
                <a:gd name="T43" fmla="*/ 532 h 3276"/>
                <a:gd name="T44" fmla="*/ 25 w 1663"/>
                <a:gd name="T45" fmla="*/ 469 h 3276"/>
                <a:gd name="T46" fmla="*/ 151 w 1663"/>
                <a:gd name="T47" fmla="*/ 336 h 3276"/>
                <a:gd name="T48" fmla="*/ 352 w 1663"/>
                <a:gd name="T49" fmla="*/ 159 h 3276"/>
                <a:gd name="T50" fmla="*/ 486 w 1663"/>
                <a:gd name="T51" fmla="*/ 173 h 3276"/>
                <a:gd name="T52" fmla="*/ 713 w 1663"/>
                <a:gd name="T53" fmla="*/ 28 h 3276"/>
                <a:gd name="T54" fmla="*/ 974 w 1663"/>
                <a:gd name="T55" fmla="*/ 16 h 3276"/>
                <a:gd name="T56" fmla="*/ 1137 w 1663"/>
                <a:gd name="T57" fmla="*/ 159 h 3276"/>
                <a:gd name="T58" fmla="*/ 1342 w 1663"/>
                <a:gd name="T59" fmla="*/ 219 h 3276"/>
                <a:gd name="T60" fmla="*/ 1514 w 1663"/>
                <a:gd name="T61" fmla="*/ 56 h 3276"/>
                <a:gd name="T62" fmla="*/ 1551 w 1663"/>
                <a:gd name="T63" fmla="*/ 207 h 3276"/>
                <a:gd name="T64" fmla="*/ 1480 w 1663"/>
                <a:gd name="T65" fmla="*/ 489 h 3276"/>
                <a:gd name="T66" fmla="*/ 1434 w 1663"/>
                <a:gd name="T67" fmla="*/ 783 h 3276"/>
                <a:gd name="T68" fmla="*/ 1620 w 1663"/>
                <a:gd name="T69" fmla="*/ 936 h 3276"/>
                <a:gd name="T70" fmla="*/ 1661 w 1663"/>
                <a:gd name="T71" fmla="*/ 1175 h 3276"/>
                <a:gd name="T72" fmla="*/ 1616 w 1663"/>
                <a:gd name="T73" fmla="*/ 1423 h 3276"/>
                <a:gd name="T74" fmla="*/ 1597 w 1663"/>
                <a:gd name="T75" fmla="*/ 1767 h 3276"/>
                <a:gd name="T76" fmla="*/ 1284 w 1663"/>
                <a:gd name="T77" fmla="*/ 1880 h 3276"/>
                <a:gd name="T78" fmla="*/ 1155 w 1663"/>
                <a:gd name="T79" fmla="*/ 2195 h 3276"/>
                <a:gd name="T80" fmla="*/ 1210 w 1663"/>
                <a:gd name="T81" fmla="*/ 2384 h 3276"/>
                <a:gd name="T82" fmla="*/ 1156 w 1663"/>
                <a:gd name="T83" fmla="*/ 2684 h 3276"/>
                <a:gd name="T84" fmla="*/ 1162 w 1663"/>
                <a:gd name="T85" fmla="*/ 3007 h 3276"/>
                <a:gd name="T86" fmla="*/ 865 w 1663"/>
                <a:gd name="T87" fmla="*/ 3227 h 3276"/>
                <a:gd name="T88" fmla="*/ 759 w 1663"/>
                <a:gd name="T89" fmla="*/ 3124 h 3276"/>
                <a:gd name="T90" fmla="*/ 644 w 1663"/>
                <a:gd name="T91" fmla="*/ 3141 h 3276"/>
                <a:gd name="T92" fmla="*/ 560 w 1663"/>
                <a:gd name="T93" fmla="*/ 3033 h 3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3" h="3276">
                  <a:moveTo>
                    <a:pt x="560" y="3033"/>
                  </a:moveTo>
                  <a:lnTo>
                    <a:pt x="547" y="2982"/>
                  </a:lnTo>
                  <a:lnTo>
                    <a:pt x="545" y="2952"/>
                  </a:lnTo>
                  <a:lnTo>
                    <a:pt x="593" y="2939"/>
                  </a:lnTo>
                  <a:lnTo>
                    <a:pt x="609" y="2909"/>
                  </a:lnTo>
                  <a:lnTo>
                    <a:pt x="575" y="2881"/>
                  </a:lnTo>
                  <a:lnTo>
                    <a:pt x="552" y="2774"/>
                  </a:lnTo>
                  <a:lnTo>
                    <a:pt x="488" y="2706"/>
                  </a:lnTo>
                  <a:lnTo>
                    <a:pt x="454" y="2622"/>
                  </a:lnTo>
                  <a:lnTo>
                    <a:pt x="379" y="2591"/>
                  </a:lnTo>
                  <a:lnTo>
                    <a:pt x="357" y="2544"/>
                  </a:lnTo>
                  <a:lnTo>
                    <a:pt x="386" y="2485"/>
                  </a:lnTo>
                  <a:lnTo>
                    <a:pt x="452" y="2426"/>
                  </a:lnTo>
                  <a:lnTo>
                    <a:pt x="436" y="2348"/>
                  </a:lnTo>
                  <a:lnTo>
                    <a:pt x="454" y="2298"/>
                  </a:lnTo>
                  <a:lnTo>
                    <a:pt x="430" y="2218"/>
                  </a:lnTo>
                  <a:lnTo>
                    <a:pt x="546" y="2145"/>
                  </a:lnTo>
                  <a:lnTo>
                    <a:pt x="546" y="2108"/>
                  </a:lnTo>
                  <a:lnTo>
                    <a:pt x="471" y="2039"/>
                  </a:lnTo>
                  <a:lnTo>
                    <a:pt x="427" y="1943"/>
                  </a:lnTo>
                  <a:lnTo>
                    <a:pt x="457" y="1916"/>
                  </a:lnTo>
                  <a:lnTo>
                    <a:pt x="473" y="1853"/>
                  </a:lnTo>
                  <a:lnTo>
                    <a:pt x="410" y="1800"/>
                  </a:lnTo>
                  <a:lnTo>
                    <a:pt x="365" y="1730"/>
                  </a:lnTo>
                  <a:lnTo>
                    <a:pt x="365" y="1660"/>
                  </a:lnTo>
                  <a:lnTo>
                    <a:pt x="338" y="1653"/>
                  </a:lnTo>
                  <a:lnTo>
                    <a:pt x="306" y="1588"/>
                  </a:lnTo>
                  <a:lnTo>
                    <a:pt x="277" y="1554"/>
                  </a:lnTo>
                  <a:lnTo>
                    <a:pt x="232" y="1585"/>
                  </a:lnTo>
                  <a:lnTo>
                    <a:pt x="203" y="1542"/>
                  </a:lnTo>
                  <a:lnTo>
                    <a:pt x="149" y="1539"/>
                  </a:lnTo>
                  <a:lnTo>
                    <a:pt x="117" y="1510"/>
                  </a:lnTo>
                  <a:lnTo>
                    <a:pt x="152" y="1487"/>
                  </a:lnTo>
                  <a:lnTo>
                    <a:pt x="224" y="1478"/>
                  </a:lnTo>
                  <a:lnTo>
                    <a:pt x="223" y="1445"/>
                  </a:lnTo>
                  <a:lnTo>
                    <a:pt x="271" y="1415"/>
                  </a:lnTo>
                  <a:lnTo>
                    <a:pt x="291" y="1352"/>
                  </a:lnTo>
                  <a:lnTo>
                    <a:pt x="319" y="1347"/>
                  </a:lnTo>
                  <a:lnTo>
                    <a:pt x="349" y="1367"/>
                  </a:lnTo>
                  <a:lnTo>
                    <a:pt x="393" y="1362"/>
                  </a:lnTo>
                  <a:lnTo>
                    <a:pt x="444" y="1306"/>
                  </a:lnTo>
                  <a:lnTo>
                    <a:pt x="463" y="1220"/>
                  </a:lnTo>
                  <a:lnTo>
                    <a:pt x="442" y="1141"/>
                  </a:lnTo>
                  <a:lnTo>
                    <a:pt x="391" y="1171"/>
                  </a:lnTo>
                  <a:lnTo>
                    <a:pt x="308" y="1134"/>
                  </a:lnTo>
                  <a:lnTo>
                    <a:pt x="228" y="1054"/>
                  </a:lnTo>
                  <a:lnTo>
                    <a:pt x="227" y="1004"/>
                  </a:lnTo>
                  <a:lnTo>
                    <a:pt x="186" y="986"/>
                  </a:lnTo>
                  <a:lnTo>
                    <a:pt x="177" y="955"/>
                  </a:lnTo>
                  <a:lnTo>
                    <a:pt x="233" y="881"/>
                  </a:lnTo>
                  <a:lnTo>
                    <a:pt x="215" y="779"/>
                  </a:lnTo>
                  <a:lnTo>
                    <a:pt x="233" y="712"/>
                  </a:lnTo>
                  <a:lnTo>
                    <a:pt x="214" y="659"/>
                  </a:lnTo>
                  <a:lnTo>
                    <a:pt x="231" y="627"/>
                  </a:lnTo>
                  <a:lnTo>
                    <a:pt x="275" y="651"/>
                  </a:lnTo>
                  <a:lnTo>
                    <a:pt x="318" y="647"/>
                  </a:lnTo>
                  <a:lnTo>
                    <a:pt x="344" y="594"/>
                  </a:lnTo>
                  <a:lnTo>
                    <a:pt x="311" y="545"/>
                  </a:lnTo>
                  <a:lnTo>
                    <a:pt x="254" y="511"/>
                  </a:lnTo>
                  <a:lnTo>
                    <a:pt x="220" y="519"/>
                  </a:lnTo>
                  <a:lnTo>
                    <a:pt x="203" y="502"/>
                  </a:lnTo>
                  <a:lnTo>
                    <a:pt x="204" y="461"/>
                  </a:lnTo>
                  <a:lnTo>
                    <a:pt x="172" y="416"/>
                  </a:lnTo>
                  <a:lnTo>
                    <a:pt x="146" y="437"/>
                  </a:lnTo>
                  <a:lnTo>
                    <a:pt x="120" y="477"/>
                  </a:lnTo>
                  <a:lnTo>
                    <a:pt x="81" y="532"/>
                  </a:lnTo>
                  <a:lnTo>
                    <a:pt x="20" y="533"/>
                  </a:lnTo>
                  <a:lnTo>
                    <a:pt x="0" y="513"/>
                  </a:lnTo>
                  <a:lnTo>
                    <a:pt x="25" y="469"/>
                  </a:lnTo>
                  <a:lnTo>
                    <a:pt x="72" y="450"/>
                  </a:lnTo>
                  <a:lnTo>
                    <a:pt x="109" y="382"/>
                  </a:lnTo>
                  <a:lnTo>
                    <a:pt x="151" y="336"/>
                  </a:lnTo>
                  <a:lnTo>
                    <a:pt x="162" y="239"/>
                  </a:lnTo>
                  <a:lnTo>
                    <a:pt x="259" y="181"/>
                  </a:lnTo>
                  <a:lnTo>
                    <a:pt x="352" y="159"/>
                  </a:lnTo>
                  <a:lnTo>
                    <a:pt x="394" y="189"/>
                  </a:lnTo>
                  <a:lnTo>
                    <a:pt x="425" y="175"/>
                  </a:lnTo>
                  <a:lnTo>
                    <a:pt x="486" y="173"/>
                  </a:lnTo>
                  <a:lnTo>
                    <a:pt x="591" y="66"/>
                  </a:lnTo>
                  <a:lnTo>
                    <a:pt x="643" y="64"/>
                  </a:lnTo>
                  <a:lnTo>
                    <a:pt x="713" y="28"/>
                  </a:lnTo>
                  <a:lnTo>
                    <a:pt x="820" y="30"/>
                  </a:lnTo>
                  <a:lnTo>
                    <a:pt x="919" y="0"/>
                  </a:lnTo>
                  <a:lnTo>
                    <a:pt x="974" y="16"/>
                  </a:lnTo>
                  <a:lnTo>
                    <a:pt x="993" y="74"/>
                  </a:lnTo>
                  <a:lnTo>
                    <a:pt x="1079" y="138"/>
                  </a:lnTo>
                  <a:lnTo>
                    <a:pt x="1137" y="159"/>
                  </a:lnTo>
                  <a:lnTo>
                    <a:pt x="1206" y="211"/>
                  </a:lnTo>
                  <a:lnTo>
                    <a:pt x="1269" y="180"/>
                  </a:lnTo>
                  <a:lnTo>
                    <a:pt x="1342" y="219"/>
                  </a:lnTo>
                  <a:lnTo>
                    <a:pt x="1387" y="216"/>
                  </a:lnTo>
                  <a:lnTo>
                    <a:pt x="1463" y="74"/>
                  </a:lnTo>
                  <a:lnTo>
                    <a:pt x="1514" y="56"/>
                  </a:lnTo>
                  <a:lnTo>
                    <a:pt x="1571" y="86"/>
                  </a:lnTo>
                  <a:lnTo>
                    <a:pt x="1636" y="101"/>
                  </a:lnTo>
                  <a:lnTo>
                    <a:pt x="1551" y="207"/>
                  </a:lnTo>
                  <a:lnTo>
                    <a:pt x="1573" y="320"/>
                  </a:lnTo>
                  <a:lnTo>
                    <a:pt x="1545" y="421"/>
                  </a:lnTo>
                  <a:lnTo>
                    <a:pt x="1480" y="489"/>
                  </a:lnTo>
                  <a:lnTo>
                    <a:pt x="1468" y="594"/>
                  </a:lnTo>
                  <a:lnTo>
                    <a:pt x="1433" y="690"/>
                  </a:lnTo>
                  <a:lnTo>
                    <a:pt x="1434" y="783"/>
                  </a:lnTo>
                  <a:lnTo>
                    <a:pt x="1511" y="880"/>
                  </a:lnTo>
                  <a:lnTo>
                    <a:pt x="1584" y="905"/>
                  </a:lnTo>
                  <a:lnTo>
                    <a:pt x="1620" y="936"/>
                  </a:lnTo>
                  <a:lnTo>
                    <a:pt x="1568" y="992"/>
                  </a:lnTo>
                  <a:lnTo>
                    <a:pt x="1581" y="1078"/>
                  </a:lnTo>
                  <a:lnTo>
                    <a:pt x="1661" y="1175"/>
                  </a:lnTo>
                  <a:lnTo>
                    <a:pt x="1661" y="1275"/>
                  </a:lnTo>
                  <a:lnTo>
                    <a:pt x="1616" y="1350"/>
                  </a:lnTo>
                  <a:lnTo>
                    <a:pt x="1616" y="1423"/>
                  </a:lnTo>
                  <a:lnTo>
                    <a:pt x="1659" y="1445"/>
                  </a:lnTo>
                  <a:lnTo>
                    <a:pt x="1663" y="1604"/>
                  </a:lnTo>
                  <a:lnTo>
                    <a:pt x="1597" y="1767"/>
                  </a:lnTo>
                  <a:lnTo>
                    <a:pt x="1475" y="1831"/>
                  </a:lnTo>
                  <a:lnTo>
                    <a:pt x="1417" y="1887"/>
                  </a:lnTo>
                  <a:lnTo>
                    <a:pt x="1284" y="1880"/>
                  </a:lnTo>
                  <a:lnTo>
                    <a:pt x="1182" y="1964"/>
                  </a:lnTo>
                  <a:lnTo>
                    <a:pt x="1189" y="2093"/>
                  </a:lnTo>
                  <a:lnTo>
                    <a:pt x="1155" y="2195"/>
                  </a:lnTo>
                  <a:lnTo>
                    <a:pt x="1180" y="2235"/>
                  </a:lnTo>
                  <a:lnTo>
                    <a:pt x="1181" y="2313"/>
                  </a:lnTo>
                  <a:lnTo>
                    <a:pt x="1210" y="2384"/>
                  </a:lnTo>
                  <a:lnTo>
                    <a:pt x="1184" y="2508"/>
                  </a:lnTo>
                  <a:lnTo>
                    <a:pt x="1187" y="2617"/>
                  </a:lnTo>
                  <a:lnTo>
                    <a:pt x="1156" y="2684"/>
                  </a:lnTo>
                  <a:lnTo>
                    <a:pt x="1117" y="2829"/>
                  </a:lnTo>
                  <a:lnTo>
                    <a:pt x="1177" y="2913"/>
                  </a:lnTo>
                  <a:lnTo>
                    <a:pt x="1162" y="3007"/>
                  </a:lnTo>
                  <a:lnTo>
                    <a:pt x="926" y="3276"/>
                  </a:lnTo>
                  <a:lnTo>
                    <a:pt x="848" y="3275"/>
                  </a:lnTo>
                  <a:lnTo>
                    <a:pt x="865" y="3227"/>
                  </a:lnTo>
                  <a:lnTo>
                    <a:pt x="862" y="3174"/>
                  </a:lnTo>
                  <a:lnTo>
                    <a:pt x="815" y="3125"/>
                  </a:lnTo>
                  <a:lnTo>
                    <a:pt x="759" y="3124"/>
                  </a:lnTo>
                  <a:lnTo>
                    <a:pt x="704" y="3196"/>
                  </a:lnTo>
                  <a:lnTo>
                    <a:pt x="667" y="3177"/>
                  </a:lnTo>
                  <a:lnTo>
                    <a:pt x="644" y="3141"/>
                  </a:lnTo>
                  <a:lnTo>
                    <a:pt x="594" y="3120"/>
                  </a:lnTo>
                  <a:lnTo>
                    <a:pt x="590" y="3053"/>
                  </a:lnTo>
                  <a:lnTo>
                    <a:pt x="560" y="303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4" name="Freeform 114"/>
            <p:cNvSpPr>
              <a:spLocks/>
            </p:cNvSpPr>
            <p:nvPr/>
          </p:nvSpPr>
          <p:spPr bwMode="auto">
            <a:xfrm>
              <a:off x="1894610" y="2611837"/>
              <a:ext cx="595638" cy="618497"/>
            </a:xfrm>
            <a:custGeom>
              <a:avLst/>
              <a:gdLst>
                <a:gd name="T0" fmla="*/ 354 w 2421"/>
                <a:gd name="T1" fmla="*/ 2151 h 3114"/>
                <a:gd name="T2" fmla="*/ 348 w 2421"/>
                <a:gd name="T3" fmla="*/ 1828 h 3114"/>
                <a:gd name="T4" fmla="*/ 402 w 2421"/>
                <a:gd name="T5" fmla="*/ 1528 h 3114"/>
                <a:gd name="T6" fmla="*/ 347 w 2421"/>
                <a:gd name="T7" fmla="*/ 1339 h 3114"/>
                <a:gd name="T8" fmla="*/ 476 w 2421"/>
                <a:gd name="T9" fmla="*/ 1024 h 3114"/>
                <a:gd name="T10" fmla="*/ 789 w 2421"/>
                <a:gd name="T11" fmla="*/ 911 h 3114"/>
                <a:gd name="T12" fmla="*/ 808 w 2421"/>
                <a:gd name="T13" fmla="*/ 567 h 3114"/>
                <a:gd name="T14" fmla="*/ 853 w 2421"/>
                <a:gd name="T15" fmla="*/ 319 h 3114"/>
                <a:gd name="T16" fmla="*/ 812 w 2421"/>
                <a:gd name="T17" fmla="*/ 80 h 3114"/>
                <a:gd name="T18" fmla="*/ 950 w 2421"/>
                <a:gd name="T19" fmla="*/ 0 h 3114"/>
                <a:gd name="T20" fmla="*/ 1057 w 2421"/>
                <a:gd name="T21" fmla="*/ 13 h 3114"/>
                <a:gd name="T22" fmla="*/ 1236 w 2421"/>
                <a:gd name="T23" fmla="*/ 128 h 3114"/>
                <a:gd name="T24" fmla="*/ 1543 w 2421"/>
                <a:gd name="T25" fmla="*/ 210 h 3114"/>
                <a:gd name="T26" fmla="*/ 1696 w 2421"/>
                <a:gd name="T27" fmla="*/ 207 h 3114"/>
                <a:gd name="T28" fmla="*/ 1878 w 2421"/>
                <a:gd name="T29" fmla="*/ 225 h 3114"/>
                <a:gd name="T30" fmla="*/ 1991 w 2421"/>
                <a:gd name="T31" fmla="*/ 26 h 3114"/>
                <a:gd name="T32" fmla="*/ 2266 w 2421"/>
                <a:gd name="T33" fmla="*/ 134 h 3114"/>
                <a:gd name="T34" fmla="*/ 2375 w 2421"/>
                <a:gd name="T35" fmla="*/ 180 h 3114"/>
                <a:gd name="T36" fmla="*/ 2421 w 2421"/>
                <a:gd name="T37" fmla="*/ 283 h 3114"/>
                <a:gd name="T38" fmla="*/ 2344 w 2421"/>
                <a:gd name="T39" fmla="*/ 407 h 3114"/>
                <a:gd name="T40" fmla="*/ 2399 w 2421"/>
                <a:gd name="T41" fmla="*/ 633 h 3114"/>
                <a:gd name="T42" fmla="*/ 2238 w 2421"/>
                <a:gd name="T43" fmla="*/ 711 h 3114"/>
                <a:gd name="T44" fmla="*/ 2168 w 2421"/>
                <a:gd name="T45" fmla="*/ 791 h 3114"/>
                <a:gd name="T46" fmla="*/ 2090 w 2421"/>
                <a:gd name="T47" fmla="*/ 916 h 3114"/>
                <a:gd name="T48" fmla="*/ 2182 w 2421"/>
                <a:gd name="T49" fmla="*/ 1157 h 3114"/>
                <a:gd name="T50" fmla="*/ 2221 w 2421"/>
                <a:gd name="T51" fmla="*/ 1402 h 3114"/>
                <a:gd name="T52" fmla="*/ 2088 w 2421"/>
                <a:gd name="T53" fmla="*/ 1509 h 3114"/>
                <a:gd name="T54" fmla="*/ 2002 w 2421"/>
                <a:gd name="T55" fmla="*/ 1632 h 3114"/>
                <a:gd name="T56" fmla="*/ 1987 w 2421"/>
                <a:gd name="T57" fmla="*/ 1788 h 3114"/>
                <a:gd name="T58" fmla="*/ 2094 w 2421"/>
                <a:gd name="T59" fmla="*/ 1870 h 3114"/>
                <a:gd name="T60" fmla="*/ 2093 w 2421"/>
                <a:gd name="T61" fmla="*/ 1976 h 3114"/>
                <a:gd name="T62" fmla="*/ 2139 w 2421"/>
                <a:gd name="T63" fmla="*/ 2084 h 3114"/>
                <a:gd name="T64" fmla="*/ 1966 w 2421"/>
                <a:gd name="T65" fmla="*/ 2137 h 3114"/>
                <a:gd name="T66" fmla="*/ 1888 w 2421"/>
                <a:gd name="T67" fmla="*/ 2308 h 3114"/>
                <a:gd name="T68" fmla="*/ 1965 w 2421"/>
                <a:gd name="T69" fmla="*/ 2435 h 3114"/>
                <a:gd name="T70" fmla="*/ 1848 w 2421"/>
                <a:gd name="T71" fmla="*/ 2538 h 3114"/>
                <a:gd name="T72" fmla="*/ 1854 w 2421"/>
                <a:gd name="T73" fmla="*/ 2681 h 3114"/>
                <a:gd name="T74" fmla="*/ 1696 w 2421"/>
                <a:gd name="T75" fmla="*/ 2823 h 3114"/>
                <a:gd name="T76" fmla="*/ 1024 w 2421"/>
                <a:gd name="T77" fmla="*/ 2960 h 3114"/>
                <a:gd name="T78" fmla="*/ 680 w 2421"/>
                <a:gd name="T79" fmla="*/ 3114 h 3114"/>
                <a:gd name="T80" fmla="*/ 412 w 2421"/>
                <a:gd name="T81" fmla="*/ 3013 h 3114"/>
                <a:gd name="T82" fmla="*/ 239 w 2421"/>
                <a:gd name="T83" fmla="*/ 2817 h 3114"/>
                <a:gd name="T84" fmla="*/ 163 w 2421"/>
                <a:gd name="T85" fmla="*/ 2729 h 3114"/>
                <a:gd name="T86" fmla="*/ 112 w 2421"/>
                <a:gd name="T87" fmla="*/ 2610 h 3114"/>
                <a:gd name="T88" fmla="*/ 40 w 2421"/>
                <a:gd name="T89" fmla="*/ 2541 h 3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21" h="3114">
                  <a:moveTo>
                    <a:pt x="40" y="2419"/>
                  </a:moveTo>
                  <a:lnTo>
                    <a:pt x="118" y="2420"/>
                  </a:lnTo>
                  <a:lnTo>
                    <a:pt x="354" y="2151"/>
                  </a:lnTo>
                  <a:lnTo>
                    <a:pt x="369" y="2057"/>
                  </a:lnTo>
                  <a:lnTo>
                    <a:pt x="309" y="1973"/>
                  </a:lnTo>
                  <a:lnTo>
                    <a:pt x="348" y="1828"/>
                  </a:lnTo>
                  <a:lnTo>
                    <a:pt x="379" y="1761"/>
                  </a:lnTo>
                  <a:lnTo>
                    <a:pt x="376" y="1652"/>
                  </a:lnTo>
                  <a:lnTo>
                    <a:pt x="402" y="1528"/>
                  </a:lnTo>
                  <a:lnTo>
                    <a:pt x="373" y="1457"/>
                  </a:lnTo>
                  <a:lnTo>
                    <a:pt x="372" y="1379"/>
                  </a:lnTo>
                  <a:lnTo>
                    <a:pt x="347" y="1339"/>
                  </a:lnTo>
                  <a:lnTo>
                    <a:pt x="381" y="1237"/>
                  </a:lnTo>
                  <a:lnTo>
                    <a:pt x="374" y="1108"/>
                  </a:lnTo>
                  <a:lnTo>
                    <a:pt x="476" y="1024"/>
                  </a:lnTo>
                  <a:lnTo>
                    <a:pt x="609" y="1031"/>
                  </a:lnTo>
                  <a:lnTo>
                    <a:pt x="667" y="975"/>
                  </a:lnTo>
                  <a:lnTo>
                    <a:pt x="789" y="911"/>
                  </a:lnTo>
                  <a:lnTo>
                    <a:pt x="855" y="748"/>
                  </a:lnTo>
                  <a:lnTo>
                    <a:pt x="851" y="589"/>
                  </a:lnTo>
                  <a:lnTo>
                    <a:pt x="808" y="567"/>
                  </a:lnTo>
                  <a:lnTo>
                    <a:pt x="808" y="494"/>
                  </a:lnTo>
                  <a:lnTo>
                    <a:pt x="853" y="419"/>
                  </a:lnTo>
                  <a:lnTo>
                    <a:pt x="853" y="319"/>
                  </a:lnTo>
                  <a:lnTo>
                    <a:pt x="773" y="222"/>
                  </a:lnTo>
                  <a:lnTo>
                    <a:pt x="760" y="136"/>
                  </a:lnTo>
                  <a:lnTo>
                    <a:pt x="812" y="80"/>
                  </a:lnTo>
                  <a:lnTo>
                    <a:pt x="841" y="33"/>
                  </a:lnTo>
                  <a:lnTo>
                    <a:pt x="883" y="0"/>
                  </a:lnTo>
                  <a:lnTo>
                    <a:pt x="950" y="0"/>
                  </a:lnTo>
                  <a:lnTo>
                    <a:pt x="986" y="30"/>
                  </a:lnTo>
                  <a:lnTo>
                    <a:pt x="1025" y="13"/>
                  </a:lnTo>
                  <a:lnTo>
                    <a:pt x="1057" y="13"/>
                  </a:lnTo>
                  <a:lnTo>
                    <a:pt x="1089" y="68"/>
                  </a:lnTo>
                  <a:lnTo>
                    <a:pt x="1127" y="57"/>
                  </a:lnTo>
                  <a:lnTo>
                    <a:pt x="1236" y="128"/>
                  </a:lnTo>
                  <a:lnTo>
                    <a:pt x="1332" y="217"/>
                  </a:lnTo>
                  <a:lnTo>
                    <a:pt x="1505" y="228"/>
                  </a:lnTo>
                  <a:lnTo>
                    <a:pt x="1543" y="210"/>
                  </a:lnTo>
                  <a:lnTo>
                    <a:pt x="1598" y="241"/>
                  </a:lnTo>
                  <a:lnTo>
                    <a:pt x="1636" y="210"/>
                  </a:lnTo>
                  <a:lnTo>
                    <a:pt x="1696" y="207"/>
                  </a:lnTo>
                  <a:lnTo>
                    <a:pt x="1775" y="167"/>
                  </a:lnTo>
                  <a:lnTo>
                    <a:pt x="1835" y="169"/>
                  </a:lnTo>
                  <a:lnTo>
                    <a:pt x="1878" y="225"/>
                  </a:lnTo>
                  <a:lnTo>
                    <a:pt x="1932" y="223"/>
                  </a:lnTo>
                  <a:lnTo>
                    <a:pt x="1953" y="41"/>
                  </a:lnTo>
                  <a:lnTo>
                    <a:pt x="1991" y="26"/>
                  </a:lnTo>
                  <a:lnTo>
                    <a:pt x="2107" y="73"/>
                  </a:lnTo>
                  <a:lnTo>
                    <a:pt x="2179" y="136"/>
                  </a:lnTo>
                  <a:lnTo>
                    <a:pt x="2266" y="134"/>
                  </a:lnTo>
                  <a:lnTo>
                    <a:pt x="2325" y="181"/>
                  </a:lnTo>
                  <a:lnTo>
                    <a:pt x="2346" y="191"/>
                  </a:lnTo>
                  <a:lnTo>
                    <a:pt x="2375" y="180"/>
                  </a:lnTo>
                  <a:lnTo>
                    <a:pt x="2392" y="195"/>
                  </a:lnTo>
                  <a:lnTo>
                    <a:pt x="2386" y="258"/>
                  </a:lnTo>
                  <a:lnTo>
                    <a:pt x="2421" y="283"/>
                  </a:lnTo>
                  <a:lnTo>
                    <a:pt x="2380" y="322"/>
                  </a:lnTo>
                  <a:lnTo>
                    <a:pt x="2351" y="369"/>
                  </a:lnTo>
                  <a:lnTo>
                    <a:pt x="2344" y="407"/>
                  </a:lnTo>
                  <a:lnTo>
                    <a:pt x="2354" y="452"/>
                  </a:lnTo>
                  <a:lnTo>
                    <a:pt x="2402" y="490"/>
                  </a:lnTo>
                  <a:lnTo>
                    <a:pt x="2399" y="633"/>
                  </a:lnTo>
                  <a:lnTo>
                    <a:pt x="2350" y="661"/>
                  </a:lnTo>
                  <a:lnTo>
                    <a:pt x="2281" y="690"/>
                  </a:lnTo>
                  <a:lnTo>
                    <a:pt x="2238" y="711"/>
                  </a:lnTo>
                  <a:lnTo>
                    <a:pt x="2225" y="741"/>
                  </a:lnTo>
                  <a:lnTo>
                    <a:pt x="2222" y="774"/>
                  </a:lnTo>
                  <a:lnTo>
                    <a:pt x="2168" y="791"/>
                  </a:lnTo>
                  <a:lnTo>
                    <a:pt x="2135" y="812"/>
                  </a:lnTo>
                  <a:lnTo>
                    <a:pt x="2102" y="857"/>
                  </a:lnTo>
                  <a:lnTo>
                    <a:pt x="2090" y="916"/>
                  </a:lnTo>
                  <a:lnTo>
                    <a:pt x="2102" y="983"/>
                  </a:lnTo>
                  <a:lnTo>
                    <a:pt x="2118" y="1125"/>
                  </a:lnTo>
                  <a:lnTo>
                    <a:pt x="2182" y="1157"/>
                  </a:lnTo>
                  <a:lnTo>
                    <a:pt x="2184" y="1254"/>
                  </a:lnTo>
                  <a:lnTo>
                    <a:pt x="2227" y="1338"/>
                  </a:lnTo>
                  <a:lnTo>
                    <a:pt x="2221" y="1402"/>
                  </a:lnTo>
                  <a:lnTo>
                    <a:pt x="2165" y="1432"/>
                  </a:lnTo>
                  <a:lnTo>
                    <a:pt x="2129" y="1488"/>
                  </a:lnTo>
                  <a:lnTo>
                    <a:pt x="2088" y="1509"/>
                  </a:lnTo>
                  <a:lnTo>
                    <a:pt x="2067" y="1535"/>
                  </a:lnTo>
                  <a:lnTo>
                    <a:pt x="2067" y="1602"/>
                  </a:lnTo>
                  <a:lnTo>
                    <a:pt x="2002" y="1632"/>
                  </a:lnTo>
                  <a:lnTo>
                    <a:pt x="1968" y="1662"/>
                  </a:lnTo>
                  <a:lnTo>
                    <a:pt x="1964" y="1756"/>
                  </a:lnTo>
                  <a:lnTo>
                    <a:pt x="1987" y="1788"/>
                  </a:lnTo>
                  <a:lnTo>
                    <a:pt x="2047" y="1790"/>
                  </a:lnTo>
                  <a:lnTo>
                    <a:pt x="2094" y="1820"/>
                  </a:lnTo>
                  <a:lnTo>
                    <a:pt x="2094" y="1870"/>
                  </a:lnTo>
                  <a:lnTo>
                    <a:pt x="2037" y="1921"/>
                  </a:lnTo>
                  <a:lnTo>
                    <a:pt x="2041" y="1951"/>
                  </a:lnTo>
                  <a:lnTo>
                    <a:pt x="2093" y="1976"/>
                  </a:lnTo>
                  <a:lnTo>
                    <a:pt x="2124" y="2013"/>
                  </a:lnTo>
                  <a:lnTo>
                    <a:pt x="2145" y="2048"/>
                  </a:lnTo>
                  <a:lnTo>
                    <a:pt x="2139" y="2084"/>
                  </a:lnTo>
                  <a:lnTo>
                    <a:pt x="2057" y="2085"/>
                  </a:lnTo>
                  <a:lnTo>
                    <a:pt x="2002" y="2110"/>
                  </a:lnTo>
                  <a:lnTo>
                    <a:pt x="1966" y="2137"/>
                  </a:lnTo>
                  <a:lnTo>
                    <a:pt x="1929" y="2185"/>
                  </a:lnTo>
                  <a:lnTo>
                    <a:pt x="1890" y="2254"/>
                  </a:lnTo>
                  <a:lnTo>
                    <a:pt x="1888" y="2308"/>
                  </a:lnTo>
                  <a:lnTo>
                    <a:pt x="1924" y="2336"/>
                  </a:lnTo>
                  <a:lnTo>
                    <a:pt x="1924" y="2408"/>
                  </a:lnTo>
                  <a:lnTo>
                    <a:pt x="1965" y="2435"/>
                  </a:lnTo>
                  <a:lnTo>
                    <a:pt x="1966" y="2478"/>
                  </a:lnTo>
                  <a:lnTo>
                    <a:pt x="1917" y="2541"/>
                  </a:lnTo>
                  <a:lnTo>
                    <a:pt x="1848" y="2538"/>
                  </a:lnTo>
                  <a:lnTo>
                    <a:pt x="1820" y="2561"/>
                  </a:lnTo>
                  <a:lnTo>
                    <a:pt x="1855" y="2615"/>
                  </a:lnTo>
                  <a:lnTo>
                    <a:pt x="1854" y="2681"/>
                  </a:lnTo>
                  <a:lnTo>
                    <a:pt x="1785" y="2749"/>
                  </a:lnTo>
                  <a:lnTo>
                    <a:pt x="1701" y="2763"/>
                  </a:lnTo>
                  <a:lnTo>
                    <a:pt x="1696" y="2823"/>
                  </a:lnTo>
                  <a:lnTo>
                    <a:pt x="1478" y="2930"/>
                  </a:lnTo>
                  <a:lnTo>
                    <a:pt x="1084" y="2919"/>
                  </a:lnTo>
                  <a:lnTo>
                    <a:pt x="1024" y="2960"/>
                  </a:lnTo>
                  <a:lnTo>
                    <a:pt x="966" y="3035"/>
                  </a:lnTo>
                  <a:lnTo>
                    <a:pt x="891" y="3084"/>
                  </a:lnTo>
                  <a:lnTo>
                    <a:pt x="680" y="3114"/>
                  </a:lnTo>
                  <a:lnTo>
                    <a:pt x="570" y="3093"/>
                  </a:lnTo>
                  <a:lnTo>
                    <a:pt x="517" y="3015"/>
                  </a:lnTo>
                  <a:lnTo>
                    <a:pt x="412" y="3013"/>
                  </a:lnTo>
                  <a:lnTo>
                    <a:pt x="307" y="2917"/>
                  </a:lnTo>
                  <a:lnTo>
                    <a:pt x="278" y="2833"/>
                  </a:lnTo>
                  <a:lnTo>
                    <a:pt x="239" y="2817"/>
                  </a:lnTo>
                  <a:lnTo>
                    <a:pt x="246" y="2771"/>
                  </a:lnTo>
                  <a:lnTo>
                    <a:pt x="214" y="2735"/>
                  </a:lnTo>
                  <a:lnTo>
                    <a:pt x="163" y="2729"/>
                  </a:lnTo>
                  <a:lnTo>
                    <a:pt x="144" y="2694"/>
                  </a:lnTo>
                  <a:lnTo>
                    <a:pt x="141" y="2637"/>
                  </a:lnTo>
                  <a:lnTo>
                    <a:pt x="112" y="2610"/>
                  </a:lnTo>
                  <a:lnTo>
                    <a:pt x="69" y="2612"/>
                  </a:lnTo>
                  <a:lnTo>
                    <a:pt x="31" y="2587"/>
                  </a:lnTo>
                  <a:lnTo>
                    <a:pt x="40" y="2541"/>
                  </a:lnTo>
                  <a:lnTo>
                    <a:pt x="0" y="2506"/>
                  </a:lnTo>
                  <a:lnTo>
                    <a:pt x="40" y="241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5" name="Freeform 115"/>
            <p:cNvSpPr>
              <a:spLocks/>
            </p:cNvSpPr>
            <p:nvPr/>
          </p:nvSpPr>
          <p:spPr bwMode="auto">
            <a:xfrm>
              <a:off x="1602937" y="3109520"/>
              <a:ext cx="786733" cy="385884"/>
            </a:xfrm>
            <a:custGeom>
              <a:avLst/>
              <a:gdLst>
                <a:gd name="T0" fmla="*/ 1224 w 3195"/>
                <a:gd name="T1" fmla="*/ 35 h 1940"/>
                <a:gd name="T2" fmla="*/ 1253 w 3195"/>
                <a:gd name="T3" fmla="*/ 106 h 1940"/>
                <a:gd name="T4" fmla="*/ 1325 w 3195"/>
                <a:gd name="T5" fmla="*/ 131 h 1940"/>
                <a:gd name="T6" fmla="*/ 1347 w 3195"/>
                <a:gd name="T7" fmla="*/ 223 h 1940"/>
                <a:gd name="T8" fmla="*/ 1430 w 3195"/>
                <a:gd name="T9" fmla="*/ 265 h 1940"/>
                <a:gd name="T10" fmla="*/ 1462 w 3195"/>
                <a:gd name="T11" fmla="*/ 327 h 1940"/>
                <a:gd name="T12" fmla="*/ 1596 w 3195"/>
                <a:gd name="T13" fmla="*/ 507 h 1940"/>
                <a:gd name="T14" fmla="*/ 1754 w 3195"/>
                <a:gd name="T15" fmla="*/ 587 h 1940"/>
                <a:gd name="T16" fmla="*/ 2075 w 3195"/>
                <a:gd name="T17" fmla="*/ 578 h 1940"/>
                <a:gd name="T18" fmla="*/ 2208 w 3195"/>
                <a:gd name="T19" fmla="*/ 454 h 1940"/>
                <a:gd name="T20" fmla="*/ 2662 w 3195"/>
                <a:gd name="T21" fmla="*/ 424 h 1940"/>
                <a:gd name="T22" fmla="*/ 2978 w 3195"/>
                <a:gd name="T23" fmla="*/ 327 h 1940"/>
                <a:gd name="T24" fmla="*/ 3195 w 3195"/>
                <a:gd name="T25" fmla="*/ 429 h 1940"/>
                <a:gd name="T26" fmla="*/ 3161 w 3195"/>
                <a:gd name="T27" fmla="*/ 564 h 1940"/>
                <a:gd name="T28" fmla="*/ 3194 w 3195"/>
                <a:gd name="T29" fmla="*/ 716 h 1940"/>
                <a:gd name="T30" fmla="*/ 3176 w 3195"/>
                <a:gd name="T31" fmla="*/ 883 h 1940"/>
                <a:gd name="T32" fmla="*/ 3088 w 3195"/>
                <a:gd name="T33" fmla="*/ 992 h 1940"/>
                <a:gd name="T34" fmla="*/ 3028 w 3195"/>
                <a:gd name="T35" fmla="*/ 1081 h 1940"/>
                <a:gd name="T36" fmla="*/ 2939 w 3195"/>
                <a:gd name="T37" fmla="*/ 1062 h 1940"/>
                <a:gd name="T38" fmla="*/ 2801 w 3195"/>
                <a:gd name="T39" fmla="*/ 1136 h 1940"/>
                <a:gd name="T40" fmla="*/ 2766 w 3195"/>
                <a:gd name="T41" fmla="*/ 1239 h 1940"/>
                <a:gd name="T42" fmla="*/ 2795 w 3195"/>
                <a:gd name="T43" fmla="*/ 1320 h 1940"/>
                <a:gd name="T44" fmla="*/ 2630 w 3195"/>
                <a:gd name="T45" fmla="*/ 1362 h 1940"/>
                <a:gd name="T46" fmla="*/ 2432 w 3195"/>
                <a:gd name="T47" fmla="*/ 1521 h 1940"/>
                <a:gd name="T48" fmla="*/ 2299 w 3195"/>
                <a:gd name="T49" fmla="*/ 1460 h 1940"/>
                <a:gd name="T50" fmla="*/ 2238 w 3195"/>
                <a:gd name="T51" fmla="*/ 1640 h 1940"/>
                <a:gd name="T52" fmla="*/ 2239 w 3195"/>
                <a:gd name="T53" fmla="*/ 1734 h 1940"/>
                <a:gd name="T54" fmla="*/ 2173 w 3195"/>
                <a:gd name="T55" fmla="*/ 1874 h 1940"/>
                <a:gd name="T56" fmla="*/ 2156 w 3195"/>
                <a:gd name="T57" fmla="*/ 1929 h 1940"/>
                <a:gd name="T58" fmla="*/ 2018 w 3195"/>
                <a:gd name="T59" fmla="*/ 1923 h 1940"/>
                <a:gd name="T60" fmla="*/ 1915 w 3195"/>
                <a:gd name="T61" fmla="*/ 1940 h 1940"/>
                <a:gd name="T62" fmla="*/ 1785 w 3195"/>
                <a:gd name="T63" fmla="*/ 1880 h 1940"/>
                <a:gd name="T64" fmla="*/ 1760 w 3195"/>
                <a:gd name="T65" fmla="*/ 1719 h 1940"/>
                <a:gd name="T66" fmla="*/ 1681 w 3195"/>
                <a:gd name="T67" fmla="*/ 1640 h 1940"/>
                <a:gd name="T68" fmla="*/ 1601 w 3195"/>
                <a:gd name="T69" fmla="*/ 1564 h 1940"/>
                <a:gd name="T70" fmla="*/ 1380 w 3195"/>
                <a:gd name="T71" fmla="*/ 1360 h 1940"/>
                <a:gd name="T72" fmla="*/ 1331 w 3195"/>
                <a:gd name="T73" fmla="*/ 1422 h 1940"/>
                <a:gd name="T74" fmla="*/ 1305 w 3195"/>
                <a:gd name="T75" fmla="*/ 1492 h 1940"/>
                <a:gd name="T76" fmla="*/ 1183 w 3195"/>
                <a:gd name="T77" fmla="*/ 1539 h 1940"/>
                <a:gd name="T78" fmla="*/ 1174 w 3195"/>
                <a:gd name="T79" fmla="*/ 1642 h 1940"/>
                <a:gd name="T80" fmla="*/ 1116 w 3195"/>
                <a:gd name="T81" fmla="*/ 1655 h 1940"/>
                <a:gd name="T82" fmla="*/ 730 w 3195"/>
                <a:gd name="T83" fmla="*/ 1207 h 1940"/>
                <a:gd name="T84" fmla="*/ 663 w 3195"/>
                <a:gd name="T85" fmla="*/ 1106 h 1940"/>
                <a:gd name="T86" fmla="*/ 533 w 3195"/>
                <a:gd name="T87" fmla="*/ 1139 h 1940"/>
                <a:gd name="T88" fmla="*/ 472 w 3195"/>
                <a:gd name="T89" fmla="*/ 1009 h 1940"/>
                <a:gd name="T90" fmla="*/ 336 w 3195"/>
                <a:gd name="T91" fmla="*/ 873 h 1940"/>
                <a:gd name="T92" fmla="*/ 188 w 3195"/>
                <a:gd name="T93" fmla="*/ 896 h 1940"/>
                <a:gd name="T94" fmla="*/ 44 w 3195"/>
                <a:gd name="T95" fmla="*/ 987 h 1940"/>
                <a:gd name="T96" fmla="*/ 82 w 3195"/>
                <a:gd name="T97" fmla="*/ 871 h 1940"/>
                <a:gd name="T98" fmla="*/ 156 w 3195"/>
                <a:gd name="T99" fmla="*/ 730 h 1940"/>
                <a:gd name="T100" fmla="*/ 303 w 3195"/>
                <a:gd name="T101" fmla="*/ 695 h 1940"/>
                <a:gd name="T102" fmla="*/ 274 w 3195"/>
                <a:gd name="T103" fmla="*/ 627 h 1940"/>
                <a:gd name="T104" fmla="*/ 304 w 3195"/>
                <a:gd name="T105" fmla="*/ 566 h 1940"/>
                <a:gd name="T106" fmla="*/ 274 w 3195"/>
                <a:gd name="T107" fmla="*/ 500 h 1940"/>
                <a:gd name="T108" fmla="*/ 498 w 3195"/>
                <a:gd name="T109" fmla="*/ 230 h 1940"/>
                <a:gd name="T110" fmla="*/ 619 w 3195"/>
                <a:gd name="T111" fmla="*/ 180 h 1940"/>
                <a:gd name="T112" fmla="*/ 949 w 3195"/>
                <a:gd name="T113" fmla="*/ 168 h 1940"/>
                <a:gd name="T114" fmla="*/ 1184 w 3195"/>
                <a:gd name="T115" fmla="*/ 0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95" h="1940">
                  <a:moveTo>
                    <a:pt x="1184" y="0"/>
                  </a:moveTo>
                  <a:lnTo>
                    <a:pt x="1224" y="35"/>
                  </a:lnTo>
                  <a:lnTo>
                    <a:pt x="1215" y="81"/>
                  </a:lnTo>
                  <a:lnTo>
                    <a:pt x="1253" y="106"/>
                  </a:lnTo>
                  <a:lnTo>
                    <a:pt x="1296" y="104"/>
                  </a:lnTo>
                  <a:lnTo>
                    <a:pt x="1325" y="131"/>
                  </a:lnTo>
                  <a:lnTo>
                    <a:pt x="1328" y="188"/>
                  </a:lnTo>
                  <a:lnTo>
                    <a:pt x="1347" y="223"/>
                  </a:lnTo>
                  <a:lnTo>
                    <a:pt x="1398" y="229"/>
                  </a:lnTo>
                  <a:lnTo>
                    <a:pt x="1430" y="265"/>
                  </a:lnTo>
                  <a:lnTo>
                    <a:pt x="1423" y="311"/>
                  </a:lnTo>
                  <a:lnTo>
                    <a:pt x="1462" y="327"/>
                  </a:lnTo>
                  <a:lnTo>
                    <a:pt x="1491" y="411"/>
                  </a:lnTo>
                  <a:lnTo>
                    <a:pt x="1596" y="507"/>
                  </a:lnTo>
                  <a:lnTo>
                    <a:pt x="1701" y="509"/>
                  </a:lnTo>
                  <a:lnTo>
                    <a:pt x="1754" y="587"/>
                  </a:lnTo>
                  <a:lnTo>
                    <a:pt x="1864" y="608"/>
                  </a:lnTo>
                  <a:lnTo>
                    <a:pt x="2075" y="578"/>
                  </a:lnTo>
                  <a:lnTo>
                    <a:pt x="2150" y="529"/>
                  </a:lnTo>
                  <a:lnTo>
                    <a:pt x="2208" y="454"/>
                  </a:lnTo>
                  <a:lnTo>
                    <a:pt x="2268" y="413"/>
                  </a:lnTo>
                  <a:lnTo>
                    <a:pt x="2662" y="424"/>
                  </a:lnTo>
                  <a:lnTo>
                    <a:pt x="2880" y="317"/>
                  </a:lnTo>
                  <a:lnTo>
                    <a:pt x="2978" y="327"/>
                  </a:lnTo>
                  <a:lnTo>
                    <a:pt x="3064" y="359"/>
                  </a:lnTo>
                  <a:lnTo>
                    <a:pt x="3195" y="429"/>
                  </a:lnTo>
                  <a:lnTo>
                    <a:pt x="3195" y="515"/>
                  </a:lnTo>
                  <a:lnTo>
                    <a:pt x="3161" y="564"/>
                  </a:lnTo>
                  <a:lnTo>
                    <a:pt x="3194" y="638"/>
                  </a:lnTo>
                  <a:lnTo>
                    <a:pt x="3194" y="716"/>
                  </a:lnTo>
                  <a:lnTo>
                    <a:pt x="3164" y="774"/>
                  </a:lnTo>
                  <a:lnTo>
                    <a:pt x="3176" y="883"/>
                  </a:lnTo>
                  <a:lnTo>
                    <a:pt x="3116" y="927"/>
                  </a:lnTo>
                  <a:lnTo>
                    <a:pt x="3088" y="992"/>
                  </a:lnTo>
                  <a:lnTo>
                    <a:pt x="3055" y="1057"/>
                  </a:lnTo>
                  <a:lnTo>
                    <a:pt x="3028" y="1081"/>
                  </a:lnTo>
                  <a:lnTo>
                    <a:pt x="2976" y="1087"/>
                  </a:lnTo>
                  <a:lnTo>
                    <a:pt x="2939" y="1062"/>
                  </a:lnTo>
                  <a:lnTo>
                    <a:pt x="2888" y="1111"/>
                  </a:lnTo>
                  <a:lnTo>
                    <a:pt x="2801" y="1136"/>
                  </a:lnTo>
                  <a:lnTo>
                    <a:pt x="2765" y="1184"/>
                  </a:lnTo>
                  <a:lnTo>
                    <a:pt x="2766" y="1239"/>
                  </a:lnTo>
                  <a:lnTo>
                    <a:pt x="2805" y="1268"/>
                  </a:lnTo>
                  <a:lnTo>
                    <a:pt x="2795" y="1320"/>
                  </a:lnTo>
                  <a:lnTo>
                    <a:pt x="2747" y="1361"/>
                  </a:lnTo>
                  <a:lnTo>
                    <a:pt x="2630" y="1362"/>
                  </a:lnTo>
                  <a:lnTo>
                    <a:pt x="2523" y="1482"/>
                  </a:lnTo>
                  <a:lnTo>
                    <a:pt x="2432" y="1521"/>
                  </a:lnTo>
                  <a:lnTo>
                    <a:pt x="2369" y="1467"/>
                  </a:lnTo>
                  <a:lnTo>
                    <a:pt x="2299" y="1460"/>
                  </a:lnTo>
                  <a:lnTo>
                    <a:pt x="2241" y="1545"/>
                  </a:lnTo>
                  <a:lnTo>
                    <a:pt x="2238" y="1640"/>
                  </a:lnTo>
                  <a:lnTo>
                    <a:pt x="2266" y="1686"/>
                  </a:lnTo>
                  <a:lnTo>
                    <a:pt x="2239" y="1734"/>
                  </a:lnTo>
                  <a:lnTo>
                    <a:pt x="2177" y="1813"/>
                  </a:lnTo>
                  <a:lnTo>
                    <a:pt x="2173" y="1874"/>
                  </a:lnTo>
                  <a:lnTo>
                    <a:pt x="2190" y="1913"/>
                  </a:lnTo>
                  <a:lnTo>
                    <a:pt x="2156" y="1929"/>
                  </a:lnTo>
                  <a:lnTo>
                    <a:pt x="2100" y="1910"/>
                  </a:lnTo>
                  <a:lnTo>
                    <a:pt x="2018" y="1923"/>
                  </a:lnTo>
                  <a:lnTo>
                    <a:pt x="1975" y="1917"/>
                  </a:lnTo>
                  <a:lnTo>
                    <a:pt x="1915" y="1940"/>
                  </a:lnTo>
                  <a:lnTo>
                    <a:pt x="1814" y="1938"/>
                  </a:lnTo>
                  <a:lnTo>
                    <a:pt x="1785" y="1880"/>
                  </a:lnTo>
                  <a:lnTo>
                    <a:pt x="1798" y="1789"/>
                  </a:lnTo>
                  <a:lnTo>
                    <a:pt x="1760" y="1719"/>
                  </a:lnTo>
                  <a:lnTo>
                    <a:pt x="1718" y="1707"/>
                  </a:lnTo>
                  <a:lnTo>
                    <a:pt x="1681" y="1640"/>
                  </a:lnTo>
                  <a:lnTo>
                    <a:pt x="1629" y="1635"/>
                  </a:lnTo>
                  <a:lnTo>
                    <a:pt x="1601" y="1564"/>
                  </a:lnTo>
                  <a:lnTo>
                    <a:pt x="1476" y="1407"/>
                  </a:lnTo>
                  <a:lnTo>
                    <a:pt x="1380" y="1360"/>
                  </a:lnTo>
                  <a:lnTo>
                    <a:pt x="1333" y="1387"/>
                  </a:lnTo>
                  <a:lnTo>
                    <a:pt x="1331" y="1422"/>
                  </a:lnTo>
                  <a:lnTo>
                    <a:pt x="1341" y="1471"/>
                  </a:lnTo>
                  <a:lnTo>
                    <a:pt x="1305" y="1492"/>
                  </a:lnTo>
                  <a:lnTo>
                    <a:pt x="1225" y="1496"/>
                  </a:lnTo>
                  <a:lnTo>
                    <a:pt x="1183" y="1539"/>
                  </a:lnTo>
                  <a:lnTo>
                    <a:pt x="1191" y="1583"/>
                  </a:lnTo>
                  <a:lnTo>
                    <a:pt x="1174" y="1642"/>
                  </a:lnTo>
                  <a:lnTo>
                    <a:pt x="1139" y="1666"/>
                  </a:lnTo>
                  <a:lnTo>
                    <a:pt x="1116" y="1655"/>
                  </a:lnTo>
                  <a:lnTo>
                    <a:pt x="761" y="1288"/>
                  </a:lnTo>
                  <a:lnTo>
                    <a:pt x="730" y="1207"/>
                  </a:lnTo>
                  <a:lnTo>
                    <a:pt x="726" y="1131"/>
                  </a:lnTo>
                  <a:lnTo>
                    <a:pt x="663" y="1106"/>
                  </a:lnTo>
                  <a:lnTo>
                    <a:pt x="605" y="1108"/>
                  </a:lnTo>
                  <a:lnTo>
                    <a:pt x="533" y="1139"/>
                  </a:lnTo>
                  <a:lnTo>
                    <a:pt x="482" y="1084"/>
                  </a:lnTo>
                  <a:lnTo>
                    <a:pt x="472" y="1009"/>
                  </a:lnTo>
                  <a:lnTo>
                    <a:pt x="413" y="885"/>
                  </a:lnTo>
                  <a:lnTo>
                    <a:pt x="336" y="873"/>
                  </a:lnTo>
                  <a:lnTo>
                    <a:pt x="287" y="896"/>
                  </a:lnTo>
                  <a:lnTo>
                    <a:pt x="188" y="896"/>
                  </a:lnTo>
                  <a:lnTo>
                    <a:pt x="117" y="993"/>
                  </a:lnTo>
                  <a:lnTo>
                    <a:pt x="44" y="987"/>
                  </a:lnTo>
                  <a:lnTo>
                    <a:pt x="0" y="942"/>
                  </a:lnTo>
                  <a:lnTo>
                    <a:pt x="82" y="871"/>
                  </a:lnTo>
                  <a:lnTo>
                    <a:pt x="147" y="783"/>
                  </a:lnTo>
                  <a:lnTo>
                    <a:pt x="156" y="730"/>
                  </a:lnTo>
                  <a:lnTo>
                    <a:pt x="229" y="695"/>
                  </a:lnTo>
                  <a:lnTo>
                    <a:pt x="303" y="695"/>
                  </a:lnTo>
                  <a:lnTo>
                    <a:pt x="316" y="664"/>
                  </a:lnTo>
                  <a:lnTo>
                    <a:pt x="274" y="627"/>
                  </a:lnTo>
                  <a:lnTo>
                    <a:pt x="273" y="598"/>
                  </a:lnTo>
                  <a:lnTo>
                    <a:pt x="304" y="566"/>
                  </a:lnTo>
                  <a:lnTo>
                    <a:pt x="304" y="530"/>
                  </a:lnTo>
                  <a:lnTo>
                    <a:pt x="274" y="500"/>
                  </a:lnTo>
                  <a:lnTo>
                    <a:pt x="274" y="465"/>
                  </a:lnTo>
                  <a:lnTo>
                    <a:pt x="498" y="230"/>
                  </a:lnTo>
                  <a:lnTo>
                    <a:pt x="588" y="228"/>
                  </a:lnTo>
                  <a:lnTo>
                    <a:pt x="619" y="180"/>
                  </a:lnTo>
                  <a:lnTo>
                    <a:pt x="802" y="206"/>
                  </a:lnTo>
                  <a:lnTo>
                    <a:pt x="949" y="168"/>
                  </a:lnTo>
                  <a:lnTo>
                    <a:pt x="1163" y="51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6" name="Freeform 116"/>
            <p:cNvSpPr>
              <a:spLocks/>
            </p:cNvSpPr>
            <p:nvPr/>
          </p:nvSpPr>
          <p:spPr bwMode="auto">
            <a:xfrm>
              <a:off x="1433074" y="3283528"/>
              <a:ext cx="1006885" cy="705050"/>
            </a:xfrm>
            <a:custGeom>
              <a:avLst/>
              <a:gdLst>
                <a:gd name="T0" fmla="*/ 1106 w 4094"/>
                <a:gd name="T1" fmla="*/ 12 h 3550"/>
                <a:gd name="T2" fmla="*/ 1226 w 4094"/>
                <a:gd name="T3" fmla="*/ 266 h 3550"/>
                <a:gd name="T4" fmla="*/ 1419 w 4094"/>
                <a:gd name="T5" fmla="*/ 258 h 3550"/>
                <a:gd name="T6" fmla="*/ 1809 w 4094"/>
                <a:gd name="T7" fmla="*/ 782 h 3550"/>
                <a:gd name="T8" fmla="*/ 1884 w 4094"/>
                <a:gd name="T9" fmla="*/ 710 h 3550"/>
                <a:gd name="T10" fmla="*/ 1998 w 4094"/>
                <a:gd name="T11" fmla="*/ 619 h 3550"/>
                <a:gd name="T12" fmla="*/ 2026 w 4094"/>
                <a:gd name="T13" fmla="*/ 514 h 3550"/>
                <a:gd name="T14" fmla="*/ 2294 w 4094"/>
                <a:gd name="T15" fmla="*/ 691 h 3550"/>
                <a:gd name="T16" fmla="*/ 2411 w 4094"/>
                <a:gd name="T17" fmla="*/ 834 h 3550"/>
                <a:gd name="T18" fmla="*/ 2478 w 4094"/>
                <a:gd name="T19" fmla="*/ 1007 h 3550"/>
                <a:gd name="T20" fmla="*/ 2668 w 4094"/>
                <a:gd name="T21" fmla="*/ 1044 h 3550"/>
                <a:gd name="T22" fmla="*/ 2849 w 4094"/>
                <a:gd name="T23" fmla="*/ 1056 h 3550"/>
                <a:gd name="T24" fmla="*/ 2870 w 4094"/>
                <a:gd name="T25" fmla="*/ 940 h 3550"/>
                <a:gd name="T26" fmla="*/ 2931 w 4094"/>
                <a:gd name="T27" fmla="*/ 767 h 3550"/>
                <a:gd name="T28" fmla="*/ 3062 w 4094"/>
                <a:gd name="T29" fmla="*/ 594 h 3550"/>
                <a:gd name="T30" fmla="*/ 3323 w 4094"/>
                <a:gd name="T31" fmla="*/ 489 h 3550"/>
                <a:gd name="T32" fmla="*/ 3498 w 4094"/>
                <a:gd name="T33" fmla="*/ 395 h 3550"/>
                <a:gd name="T34" fmla="*/ 3494 w 4094"/>
                <a:gd name="T35" fmla="*/ 263 h 3550"/>
                <a:gd name="T36" fmla="*/ 3669 w 4094"/>
                <a:gd name="T37" fmla="*/ 214 h 3550"/>
                <a:gd name="T38" fmla="*/ 3693 w 4094"/>
                <a:gd name="T39" fmla="*/ 368 h 3550"/>
                <a:gd name="T40" fmla="*/ 3779 w 4094"/>
                <a:gd name="T41" fmla="*/ 315 h 3550"/>
                <a:gd name="T42" fmla="*/ 3923 w 4094"/>
                <a:gd name="T43" fmla="*/ 216 h 3550"/>
                <a:gd name="T44" fmla="*/ 4073 w 4094"/>
                <a:gd name="T45" fmla="*/ 439 h 3550"/>
                <a:gd name="T46" fmla="*/ 3827 w 4094"/>
                <a:gd name="T47" fmla="*/ 535 h 3550"/>
                <a:gd name="T48" fmla="*/ 3593 w 4094"/>
                <a:gd name="T49" fmla="*/ 714 h 3550"/>
                <a:gd name="T50" fmla="*/ 3526 w 4094"/>
                <a:gd name="T51" fmla="*/ 916 h 3550"/>
                <a:gd name="T52" fmla="*/ 3606 w 4094"/>
                <a:gd name="T53" fmla="*/ 1110 h 3550"/>
                <a:gd name="T54" fmla="*/ 3467 w 4094"/>
                <a:gd name="T55" fmla="*/ 1280 h 3550"/>
                <a:gd name="T56" fmla="*/ 3385 w 4094"/>
                <a:gd name="T57" fmla="*/ 1498 h 3550"/>
                <a:gd name="T58" fmla="*/ 3357 w 4094"/>
                <a:gd name="T59" fmla="*/ 1757 h 3550"/>
                <a:gd name="T60" fmla="*/ 3042 w 4094"/>
                <a:gd name="T61" fmla="*/ 2087 h 3550"/>
                <a:gd name="T62" fmla="*/ 2918 w 4094"/>
                <a:gd name="T63" fmla="*/ 2079 h 3550"/>
                <a:gd name="T64" fmla="*/ 2724 w 4094"/>
                <a:gd name="T65" fmla="*/ 2277 h 3550"/>
                <a:gd name="T66" fmla="*/ 2450 w 4094"/>
                <a:gd name="T67" fmla="*/ 2528 h 3550"/>
                <a:gd name="T68" fmla="*/ 2260 w 4094"/>
                <a:gd name="T69" fmla="*/ 2729 h 3550"/>
                <a:gd name="T70" fmla="*/ 2112 w 4094"/>
                <a:gd name="T71" fmla="*/ 2951 h 3550"/>
                <a:gd name="T72" fmla="*/ 2164 w 4094"/>
                <a:gd name="T73" fmla="*/ 3075 h 3550"/>
                <a:gd name="T74" fmla="*/ 2149 w 4094"/>
                <a:gd name="T75" fmla="*/ 3323 h 3550"/>
                <a:gd name="T76" fmla="*/ 2032 w 4094"/>
                <a:gd name="T77" fmla="*/ 3550 h 3550"/>
                <a:gd name="T78" fmla="*/ 1890 w 4094"/>
                <a:gd name="T79" fmla="*/ 3433 h 3550"/>
                <a:gd name="T80" fmla="*/ 1852 w 4094"/>
                <a:gd name="T81" fmla="*/ 3188 h 3550"/>
                <a:gd name="T82" fmla="*/ 1509 w 4094"/>
                <a:gd name="T83" fmla="*/ 3067 h 3550"/>
                <a:gd name="T84" fmla="*/ 1369 w 4094"/>
                <a:gd name="T85" fmla="*/ 2793 h 3550"/>
                <a:gd name="T86" fmla="*/ 1279 w 4094"/>
                <a:gd name="T87" fmla="*/ 2637 h 3550"/>
                <a:gd name="T88" fmla="*/ 1025 w 4094"/>
                <a:gd name="T89" fmla="*/ 2611 h 3550"/>
                <a:gd name="T90" fmla="*/ 866 w 4094"/>
                <a:gd name="T91" fmla="*/ 2569 h 3550"/>
                <a:gd name="T92" fmla="*/ 603 w 4094"/>
                <a:gd name="T93" fmla="*/ 2555 h 3550"/>
                <a:gd name="T94" fmla="*/ 225 w 4094"/>
                <a:gd name="T95" fmla="*/ 2579 h 3550"/>
                <a:gd name="T96" fmla="*/ 322 w 4094"/>
                <a:gd name="T97" fmla="*/ 2400 h 3550"/>
                <a:gd name="T98" fmla="*/ 442 w 4094"/>
                <a:gd name="T99" fmla="*/ 2238 h 3550"/>
                <a:gd name="T100" fmla="*/ 343 w 4094"/>
                <a:gd name="T101" fmla="*/ 1997 h 3550"/>
                <a:gd name="T102" fmla="*/ 69 w 4094"/>
                <a:gd name="T103" fmla="*/ 1851 h 3550"/>
                <a:gd name="T104" fmla="*/ 28 w 4094"/>
                <a:gd name="T105" fmla="*/ 1675 h 3550"/>
                <a:gd name="T106" fmla="*/ 80 w 4094"/>
                <a:gd name="T107" fmla="*/ 1451 h 3550"/>
                <a:gd name="T108" fmla="*/ 159 w 4094"/>
                <a:gd name="T109" fmla="*/ 1170 h 3550"/>
                <a:gd name="T110" fmla="*/ 346 w 4094"/>
                <a:gd name="T111" fmla="*/ 947 h 3550"/>
                <a:gd name="T112" fmla="*/ 915 w 4094"/>
                <a:gd name="T113" fmla="*/ 293 h 3550"/>
                <a:gd name="T114" fmla="*/ 980 w 4094"/>
                <a:gd name="T115" fmla="*/ 23 h 3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94" h="3550">
                  <a:moveTo>
                    <a:pt x="980" y="23"/>
                  </a:moveTo>
                  <a:lnTo>
                    <a:pt x="1029" y="0"/>
                  </a:lnTo>
                  <a:lnTo>
                    <a:pt x="1106" y="12"/>
                  </a:lnTo>
                  <a:lnTo>
                    <a:pt x="1165" y="136"/>
                  </a:lnTo>
                  <a:lnTo>
                    <a:pt x="1175" y="211"/>
                  </a:lnTo>
                  <a:lnTo>
                    <a:pt x="1226" y="266"/>
                  </a:lnTo>
                  <a:lnTo>
                    <a:pt x="1298" y="235"/>
                  </a:lnTo>
                  <a:lnTo>
                    <a:pt x="1356" y="233"/>
                  </a:lnTo>
                  <a:lnTo>
                    <a:pt x="1419" y="258"/>
                  </a:lnTo>
                  <a:lnTo>
                    <a:pt x="1423" y="328"/>
                  </a:lnTo>
                  <a:lnTo>
                    <a:pt x="1454" y="415"/>
                  </a:lnTo>
                  <a:lnTo>
                    <a:pt x="1809" y="782"/>
                  </a:lnTo>
                  <a:lnTo>
                    <a:pt x="1832" y="793"/>
                  </a:lnTo>
                  <a:lnTo>
                    <a:pt x="1867" y="769"/>
                  </a:lnTo>
                  <a:lnTo>
                    <a:pt x="1884" y="710"/>
                  </a:lnTo>
                  <a:lnTo>
                    <a:pt x="1876" y="666"/>
                  </a:lnTo>
                  <a:lnTo>
                    <a:pt x="1918" y="623"/>
                  </a:lnTo>
                  <a:lnTo>
                    <a:pt x="1998" y="619"/>
                  </a:lnTo>
                  <a:lnTo>
                    <a:pt x="2034" y="598"/>
                  </a:lnTo>
                  <a:lnTo>
                    <a:pt x="2024" y="549"/>
                  </a:lnTo>
                  <a:lnTo>
                    <a:pt x="2026" y="514"/>
                  </a:lnTo>
                  <a:lnTo>
                    <a:pt x="2073" y="487"/>
                  </a:lnTo>
                  <a:lnTo>
                    <a:pt x="2169" y="534"/>
                  </a:lnTo>
                  <a:lnTo>
                    <a:pt x="2294" y="691"/>
                  </a:lnTo>
                  <a:lnTo>
                    <a:pt x="2322" y="762"/>
                  </a:lnTo>
                  <a:lnTo>
                    <a:pt x="2374" y="767"/>
                  </a:lnTo>
                  <a:lnTo>
                    <a:pt x="2411" y="834"/>
                  </a:lnTo>
                  <a:lnTo>
                    <a:pt x="2453" y="846"/>
                  </a:lnTo>
                  <a:lnTo>
                    <a:pt x="2491" y="916"/>
                  </a:lnTo>
                  <a:lnTo>
                    <a:pt x="2478" y="1007"/>
                  </a:lnTo>
                  <a:lnTo>
                    <a:pt x="2507" y="1065"/>
                  </a:lnTo>
                  <a:lnTo>
                    <a:pt x="2608" y="1067"/>
                  </a:lnTo>
                  <a:lnTo>
                    <a:pt x="2668" y="1044"/>
                  </a:lnTo>
                  <a:lnTo>
                    <a:pt x="2711" y="1050"/>
                  </a:lnTo>
                  <a:lnTo>
                    <a:pt x="2793" y="1037"/>
                  </a:lnTo>
                  <a:lnTo>
                    <a:pt x="2849" y="1056"/>
                  </a:lnTo>
                  <a:lnTo>
                    <a:pt x="2883" y="1040"/>
                  </a:lnTo>
                  <a:lnTo>
                    <a:pt x="2866" y="1001"/>
                  </a:lnTo>
                  <a:lnTo>
                    <a:pt x="2870" y="940"/>
                  </a:lnTo>
                  <a:lnTo>
                    <a:pt x="2932" y="861"/>
                  </a:lnTo>
                  <a:lnTo>
                    <a:pt x="2959" y="813"/>
                  </a:lnTo>
                  <a:lnTo>
                    <a:pt x="2931" y="767"/>
                  </a:lnTo>
                  <a:lnTo>
                    <a:pt x="2934" y="672"/>
                  </a:lnTo>
                  <a:lnTo>
                    <a:pt x="2992" y="587"/>
                  </a:lnTo>
                  <a:lnTo>
                    <a:pt x="3062" y="594"/>
                  </a:lnTo>
                  <a:lnTo>
                    <a:pt x="3125" y="648"/>
                  </a:lnTo>
                  <a:lnTo>
                    <a:pt x="3216" y="609"/>
                  </a:lnTo>
                  <a:lnTo>
                    <a:pt x="3323" y="489"/>
                  </a:lnTo>
                  <a:lnTo>
                    <a:pt x="3440" y="488"/>
                  </a:lnTo>
                  <a:lnTo>
                    <a:pt x="3488" y="447"/>
                  </a:lnTo>
                  <a:lnTo>
                    <a:pt x="3498" y="395"/>
                  </a:lnTo>
                  <a:lnTo>
                    <a:pt x="3459" y="366"/>
                  </a:lnTo>
                  <a:lnTo>
                    <a:pt x="3458" y="311"/>
                  </a:lnTo>
                  <a:lnTo>
                    <a:pt x="3494" y="263"/>
                  </a:lnTo>
                  <a:lnTo>
                    <a:pt x="3581" y="238"/>
                  </a:lnTo>
                  <a:lnTo>
                    <a:pt x="3632" y="189"/>
                  </a:lnTo>
                  <a:lnTo>
                    <a:pt x="3669" y="214"/>
                  </a:lnTo>
                  <a:lnTo>
                    <a:pt x="3649" y="252"/>
                  </a:lnTo>
                  <a:lnTo>
                    <a:pt x="3651" y="317"/>
                  </a:lnTo>
                  <a:lnTo>
                    <a:pt x="3693" y="368"/>
                  </a:lnTo>
                  <a:lnTo>
                    <a:pt x="3733" y="384"/>
                  </a:lnTo>
                  <a:lnTo>
                    <a:pt x="3763" y="381"/>
                  </a:lnTo>
                  <a:lnTo>
                    <a:pt x="3779" y="315"/>
                  </a:lnTo>
                  <a:lnTo>
                    <a:pt x="3806" y="269"/>
                  </a:lnTo>
                  <a:lnTo>
                    <a:pt x="3849" y="239"/>
                  </a:lnTo>
                  <a:lnTo>
                    <a:pt x="3923" y="216"/>
                  </a:lnTo>
                  <a:lnTo>
                    <a:pt x="4055" y="302"/>
                  </a:lnTo>
                  <a:lnTo>
                    <a:pt x="4094" y="385"/>
                  </a:lnTo>
                  <a:lnTo>
                    <a:pt x="4073" y="439"/>
                  </a:lnTo>
                  <a:lnTo>
                    <a:pt x="4009" y="481"/>
                  </a:lnTo>
                  <a:lnTo>
                    <a:pt x="3914" y="495"/>
                  </a:lnTo>
                  <a:lnTo>
                    <a:pt x="3827" y="535"/>
                  </a:lnTo>
                  <a:lnTo>
                    <a:pt x="3764" y="603"/>
                  </a:lnTo>
                  <a:lnTo>
                    <a:pt x="3661" y="631"/>
                  </a:lnTo>
                  <a:lnTo>
                    <a:pt x="3593" y="714"/>
                  </a:lnTo>
                  <a:lnTo>
                    <a:pt x="3592" y="789"/>
                  </a:lnTo>
                  <a:lnTo>
                    <a:pt x="3520" y="856"/>
                  </a:lnTo>
                  <a:lnTo>
                    <a:pt x="3526" y="916"/>
                  </a:lnTo>
                  <a:lnTo>
                    <a:pt x="3551" y="949"/>
                  </a:lnTo>
                  <a:lnTo>
                    <a:pt x="3630" y="1029"/>
                  </a:lnTo>
                  <a:lnTo>
                    <a:pt x="3606" y="1110"/>
                  </a:lnTo>
                  <a:lnTo>
                    <a:pt x="3545" y="1158"/>
                  </a:lnTo>
                  <a:lnTo>
                    <a:pt x="3516" y="1273"/>
                  </a:lnTo>
                  <a:lnTo>
                    <a:pt x="3467" y="1280"/>
                  </a:lnTo>
                  <a:lnTo>
                    <a:pt x="3433" y="1323"/>
                  </a:lnTo>
                  <a:lnTo>
                    <a:pt x="3432" y="1431"/>
                  </a:lnTo>
                  <a:lnTo>
                    <a:pt x="3385" y="1498"/>
                  </a:lnTo>
                  <a:lnTo>
                    <a:pt x="3342" y="1587"/>
                  </a:lnTo>
                  <a:lnTo>
                    <a:pt x="3324" y="1656"/>
                  </a:lnTo>
                  <a:lnTo>
                    <a:pt x="3357" y="1757"/>
                  </a:lnTo>
                  <a:lnTo>
                    <a:pt x="3299" y="1874"/>
                  </a:lnTo>
                  <a:lnTo>
                    <a:pt x="3160" y="2017"/>
                  </a:lnTo>
                  <a:lnTo>
                    <a:pt x="3042" y="2087"/>
                  </a:lnTo>
                  <a:lnTo>
                    <a:pt x="2986" y="2087"/>
                  </a:lnTo>
                  <a:lnTo>
                    <a:pt x="2959" y="2060"/>
                  </a:lnTo>
                  <a:lnTo>
                    <a:pt x="2918" y="2079"/>
                  </a:lnTo>
                  <a:lnTo>
                    <a:pt x="2842" y="2182"/>
                  </a:lnTo>
                  <a:lnTo>
                    <a:pt x="2779" y="2199"/>
                  </a:lnTo>
                  <a:lnTo>
                    <a:pt x="2724" y="2277"/>
                  </a:lnTo>
                  <a:lnTo>
                    <a:pt x="2574" y="2401"/>
                  </a:lnTo>
                  <a:lnTo>
                    <a:pt x="2475" y="2443"/>
                  </a:lnTo>
                  <a:lnTo>
                    <a:pt x="2450" y="2528"/>
                  </a:lnTo>
                  <a:lnTo>
                    <a:pt x="2473" y="2597"/>
                  </a:lnTo>
                  <a:lnTo>
                    <a:pt x="2345" y="2707"/>
                  </a:lnTo>
                  <a:lnTo>
                    <a:pt x="2260" y="2729"/>
                  </a:lnTo>
                  <a:lnTo>
                    <a:pt x="2137" y="2825"/>
                  </a:lnTo>
                  <a:lnTo>
                    <a:pt x="2086" y="2920"/>
                  </a:lnTo>
                  <a:lnTo>
                    <a:pt x="2112" y="2951"/>
                  </a:lnTo>
                  <a:lnTo>
                    <a:pt x="2116" y="3006"/>
                  </a:lnTo>
                  <a:lnTo>
                    <a:pt x="2157" y="3035"/>
                  </a:lnTo>
                  <a:lnTo>
                    <a:pt x="2164" y="3075"/>
                  </a:lnTo>
                  <a:lnTo>
                    <a:pt x="2108" y="3129"/>
                  </a:lnTo>
                  <a:lnTo>
                    <a:pt x="2097" y="3175"/>
                  </a:lnTo>
                  <a:lnTo>
                    <a:pt x="2149" y="3323"/>
                  </a:lnTo>
                  <a:lnTo>
                    <a:pt x="2103" y="3370"/>
                  </a:lnTo>
                  <a:lnTo>
                    <a:pt x="2120" y="3470"/>
                  </a:lnTo>
                  <a:lnTo>
                    <a:pt x="2032" y="3550"/>
                  </a:lnTo>
                  <a:lnTo>
                    <a:pt x="1971" y="3528"/>
                  </a:lnTo>
                  <a:lnTo>
                    <a:pt x="1920" y="3509"/>
                  </a:lnTo>
                  <a:lnTo>
                    <a:pt x="1890" y="3433"/>
                  </a:lnTo>
                  <a:lnTo>
                    <a:pt x="1894" y="3370"/>
                  </a:lnTo>
                  <a:lnTo>
                    <a:pt x="1910" y="3263"/>
                  </a:lnTo>
                  <a:lnTo>
                    <a:pt x="1852" y="3188"/>
                  </a:lnTo>
                  <a:lnTo>
                    <a:pt x="1807" y="3052"/>
                  </a:lnTo>
                  <a:lnTo>
                    <a:pt x="1733" y="2948"/>
                  </a:lnTo>
                  <a:lnTo>
                    <a:pt x="1509" y="3067"/>
                  </a:lnTo>
                  <a:lnTo>
                    <a:pt x="1438" y="3066"/>
                  </a:lnTo>
                  <a:lnTo>
                    <a:pt x="1371" y="2933"/>
                  </a:lnTo>
                  <a:lnTo>
                    <a:pt x="1369" y="2793"/>
                  </a:lnTo>
                  <a:lnTo>
                    <a:pt x="1405" y="2725"/>
                  </a:lnTo>
                  <a:lnTo>
                    <a:pt x="1363" y="2673"/>
                  </a:lnTo>
                  <a:lnTo>
                    <a:pt x="1279" y="2637"/>
                  </a:lnTo>
                  <a:lnTo>
                    <a:pt x="1192" y="2636"/>
                  </a:lnTo>
                  <a:lnTo>
                    <a:pt x="1124" y="2663"/>
                  </a:lnTo>
                  <a:lnTo>
                    <a:pt x="1025" y="2611"/>
                  </a:lnTo>
                  <a:lnTo>
                    <a:pt x="944" y="2604"/>
                  </a:lnTo>
                  <a:lnTo>
                    <a:pt x="878" y="2613"/>
                  </a:lnTo>
                  <a:lnTo>
                    <a:pt x="866" y="2569"/>
                  </a:lnTo>
                  <a:lnTo>
                    <a:pt x="776" y="2540"/>
                  </a:lnTo>
                  <a:lnTo>
                    <a:pt x="745" y="2533"/>
                  </a:lnTo>
                  <a:lnTo>
                    <a:pt x="603" y="2555"/>
                  </a:lnTo>
                  <a:lnTo>
                    <a:pt x="449" y="2607"/>
                  </a:lnTo>
                  <a:lnTo>
                    <a:pt x="300" y="2595"/>
                  </a:lnTo>
                  <a:lnTo>
                    <a:pt x="225" y="2579"/>
                  </a:lnTo>
                  <a:lnTo>
                    <a:pt x="195" y="2542"/>
                  </a:lnTo>
                  <a:lnTo>
                    <a:pt x="267" y="2473"/>
                  </a:lnTo>
                  <a:lnTo>
                    <a:pt x="322" y="2400"/>
                  </a:lnTo>
                  <a:lnTo>
                    <a:pt x="353" y="2326"/>
                  </a:lnTo>
                  <a:lnTo>
                    <a:pt x="398" y="2324"/>
                  </a:lnTo>
                  <a:lnTo>
                    <a:pt x="442" y="2238"/>
                  </a:lnTo>
                  <a:lnTo>
                    <a:pt x="464" y="2138"/>
                  </a:lnTo>
                  <a:lnTo>
                    <a:pt x="441" y="1996"/>
                  </a:lnTo>
                  <a:lnTo>
                    <a:pt x="343" y="1997"/>
                  </a:lnTo>
                  <a:lnTo>
                    <a:pt x="247" y="1950"/>
                  </a:lnTo>
                  <a:lnTo>
                    <a:pt x="168" y="1886"/>
                  </a:lnTo>
                  <a:lnTo>
                    <a:pt x="69" y="1851"/>
                  </a:lnTo>
                  <a:lnTo>
                    <a:pt x="0" y="1797"/>
                  </a:lnTo>
                  <a:lnTo>
                    <a:pt x="38" y="1723"/>
                  </a:lnTo>
                  <a:lnTo>
                    <a:pt x="28" y="1675"/>
                  </a:lnTo>
                  <a:lnTo>
                    <a:pt x="48" y="1587"/>
                  </a:lnTo>
                  <a:lnTo>
                    <a:pt x="42" y="1492"/>
                  </a:lnTo>
                  <a:lnTo>
                    <a:pt x="80" y="1451"/>
                  </a:lnTo>
                  <a:lnTo>
                    <a:pt x="78" y="1379"/>
                  </a:lnTo>
                  <a:lnTo>
                    <a:pt x="129" y="1297"/>
                  </a:lnTo>
                  <a:lnTo>
                    <a:pt x="159" y="1170"/>
                  </a:lnTo>
                  <a:lnTo>
                    <a:pt x="245" y="1089"/>
                  </a:lnTo>
                  <a:lnTo>
                    <a:pt x="288" y="999"/>
                  </a:lnTo>
                  <a:lnTo>
                    <a:pt x="346" y="947"/>
                  </a:lnTo>
                  <a:lnTo>
                    <a:pt x="342" y="863"/>
                  </a:lnTo>
                  <a:lnTo>
                    <a:pt x="759" y="381"/>
                  </a:lnTo>
                  <a:lnTo>
                    <a:pt x="915" y="293"/>
                  </a:lnTo>
                  <a:lnTo>
                    <a:pt x="1030" y="141"/>
                  </a:lnTo>
                  <a:lnTo>
                    <a:pt x="979" y="106"/>
                  </a:lnTo>
                  <a:lnTo>
                    <a:pt x="980" y="2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7" name="Freeform 117"/>
            <p:cNvSpPr>
              <a:spLocks/>
            </p:cNvSpPr>
            <p:nvPr/>
          </p:nvSpPr>
          <p:spPr bwMode="auto">
            <a:xfrm>
              <a:off x="1671106" y="3799242"/>
              <a:ext cx="793439" cy="1048559"/>
            </a:xfrm>
            <a:custGeom>
              <a:avLst/>
              <a:gdLst>
                <a:gd name="T0" fmla="*/ 1149 w 3222"/>
                <a:gd name="T1" fmla="*/ 873 h 5279"/>
                <a:gd name="T2" fmla="*/ 1126 w 3222"/>
                <a:gd name="T3" fmla="*/ 578 h 5279"/>
                <a:gd name="T4" fmla="*/ 1186 w 3222"/>
                <a:gd name="T5" fmla="*/ 438 h 5279"/>
                <a:gd name="T6" fmla="*/ 1115 w 3222"/>
                <a:gd name="T7" fmla="*/ 323 h 5279"/>
                <a:gd name="T8" fmla="*/ 1374 w 3222"/>
                <a:gd name="T9" fmla="*/ 110 h 5279"/>
                <a:gd name="T10" fmla="*/ 1766 w 3222"/>
                <a:gd name="T11" fmla="*/ 143 h 5279"/>
                <a:gd name="T12" fmla="*/ 1711 w 3222"/>
                <a:gd name="T13" fmla="*/ 328 h 5279"/>
                <a:gd name="T14" fmla="*/ 1708 w 3222"/>
                <a:gd name="T15" fmla="*/ 517 h 5279"/>
                <a:gd name="T16" fmla="*/ 1818 w 3222"/>
                <a:gd name="T17" fmla="*/ 600 h 5279"/>
                <a:gd name="T18" fmla="*/ 1916 w 3222"/>
                <a:gd name="T19" fmla="*/ 667 h 5279"/>
                <a:gd name="T20" fmla="*/ 2060 w 3222"/>
                <a:gd name="T21" fmla="*/ 749 h 5279"/>
                <a:gd name="T22" fmla="*/ 2191 w 3222"/>
                <a:gd name="T23" fmla="*/ 738 h 5279"/>
                <a:gd name="T24" fmla="*/ 2372 w 3222"/>
                <a:gd name="T25" fmla="*/ 689 h 5279"/>
                <a:gd name="T26" fmla="*/ 2568 w 3222"/>
                <a:gd name="T27" fmla="*/ 694 h 5279"/>
                <a:gd name="T28" fmla="*/ 3042 w 3222"/>
                <a:gd name="T29" fmla="*/ 629 h 5279"/>
                <a:gd name="T30" fmla="*/ 3177 w 3222"/>
                <a:gd name="T31" fmla="*/ 778 h 5279"/>
                <a:gd name="T32" fmla="*/ 3103 w 3222"/>
                <a:gd name="T33" fmla="*/ 1167 h 5279"/>
                <a:gd name="T34" fmla="*/ 3056 w 3222"/>
                <a:gd name="T35" fmla="*/ 1323 h 5279"/>
                <a:gd name="T36" fmla="*/ 2960 w 3222"/>
                <a:gd name="T37" fmla="*/ 1543 h 5279"/>
                <a:gd name="T38" fmla="*/ 2802 w 3222"/>
                <a:gd name="T39" fmla="*/ 1910 h 5279"/>
                <a:gd name="T40" fmla="*/ 2738 w 3222"/>
                <a:gd name="T41" fmla="*/ 2279 h 5279"/>
                <a:gd name="T42" fmla="*/ 2612 w 3222"/>
                <a:gd name="T43" fmla="*/ 2491 h 5279"/>
                <a:gd name="T44" fmla="*/ 2526 w 3222"/>
                <a:gd name="T45" fmla="*/ 2811 h 5279"/>
                <a:gd name="T46" fmla="*/ 2441 w 3222"/>
                <a:gd name="T47" fmla="*/ 3352 h 5279"/>
                <a:gd name="T48" fmla="*/ 2440 w 3222"/>
                <a:gd name="T49" fmla="*/ 3565 h 5279"/>
                <a:gd name="T50" fmla="*/ 2330 w 3222"/>
                <a:gd name="T51" fmla="*/ 3887 h 5279"/>
                <a:gd name="T52" fmla="*/ 1915 w 3222"/>
                <a:gd name="T53" fmla="*/ 4089 h 5279"/>
                <a:gd name="T54" fmla="*/ 1661 w 3222"/>
                <a:gd name="T55" fmla="*/ 4463 h 5279"/>
                <a:gd name="T56" fmla="*/ 1632 w 3222"/>
                <a:gd name="T57" fmla="*/ 4914 h 5279"/>
                <a:gd name="T58" fmla="*/ 1313 w 3222"/>
                <a:gd name="T59" fmla="*/ 5279 h 5279"/>
                <a:gd name="T60" fmla="*/ 1022 w 3222"/>
                <a:gd name="T61" fmla="*/ 5122 h 5279"/>
                <a:gd name="T62" fmla="*/ 545 w 3222"/>
                <a:gd name="T63" fmla="*/ 5124 h 5279"/>
                <a:gd name="T64" fmla="*/ 286 w 3222"/>
                <a:gd name="T65" fmla="*/ 4868 h 5279"/>
                <a:gd name="T66" fmla="*/ 117 w 3222"/>
                <a:gd name="T67" fmla="*/ 4648 h 5279"/>
                <a:gd name="T68" fmla="*/ 117 w 3222"/>
                <a:gd name="T69" fmla="*/ 4272 h 5279"/>
                <a:gd name="T70" fmla="*/ 261 w 3222"/>
                <a:gd name="T71" fmla="*/ 4068 h 5279"/>
                <a:gd name="T72" fmla="*/ 303 w 3222"/>
                <a:gd name="T73" fmla="*/ 3862 h 5279"/>
                <a:gd name="T74" fmla="*/ 413 w 3222"/>
                <a:gd name="T75" fmla="*/ 3690 h 5279"/>
                <a:gd name="T76" fmla="*/ 503 w 3222"/>
                <a:gd name="T77" fmla="*/ 3642 h 5279"/>
                <a:gd name="T78" fmla="*/ 682 w 3222"/>
                <a:gd name="T79" fmla="*/ 3716 h 5279"/>
                <a:gd name="T80" fmla="*/ 826 w 3222"/>
                <a:gd name="T81" fmla="*/ 3622 h 5279"/>
                <a:gd name="T82" fmla="*/ 978 w 3222"/>
                <a:gd name="T83" fmla="*/ 3418 h 5279"/>
                <a:gd name="T84" fmla="*/ 1016 w 3222"/>
                <a:gd name="T85" fmla="*/ 3021 h 5279"/>
                <a:gd name="T86" fmla="*/ 993 w 3222"/>
                <a:gd name="T87" fmla="*/ 2811 h 5279"/>
                <a:gd name="T88" fmla="*/ 909 w 3222"/>
                <a:gd name="T89" fmla="*/ 2600 h 5279"/>
                <a:gd name="T90" fmla="*/ 905 w 3222"/>
                <a:gd name="T91" fmla="*/ 2253 h 5279"/>
                <a:gd name="T92" fmla="*/ 894 w 3222"/>
                <a:gd name="T93" fmla="*/ 1862 h 5279"/>
                <a:gd name="T94" fmla="*/ 821 w 3222"/>
                <a:gd name="T95" fmla="*/ 1513 h 5279"/>
                <a:gd name="T96" fmla="*/ 708 w 3222"/>
                <a:gd name="T97" fmla="*/ 1287 h 5279"/>
                <a:gd name="T98" fmla="*/ 856 w 3222"/>
                <a:gd name="T99" fmla="*/ 1180 h 5279"/>
                <a:gd name="T100" fmla="*/ 986 w 3222"/>
                <a:gd name="T101" fmla="*/ 1028 h 5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22" h="5279">
                  <a:moveTo>
                    <a:pt x="1000" y="931"/>
                  </a:moveTo>
                  <a:lnTo>
                    <a:pt x="1061" y="953"/>
                  </a:lnTo>
                  <a:lnTo>
                    <a:pt x="1149" y="873"/>
                  </a:lnTo>
                  <a:lnTo>
                    <a:pt x="1132" y="773"/>
                  </a:lnTo>
                  <a:lnTo>
                    <a:pt x="1178" y="726"/>
                  </a:lnTo>
                  <a:lnTo>
                    <a:pt x="1126" y="578"/>
                  </a:lnTo>
                  <a:lnTo>
                    <a:pt x="1137" y="532"/>
                  </a:lnTo>
                  <a:lnTo>
                    <a:pt x="1193" y="478"/>
                  </a:lnTo>
                  <a:lnTo>
                    <a:pt x="1186" y="438"/>
                  </a:lnTo>
                  <a:lnTo>
                    <a:pt x="1145" y="409"/>
                  </a:lnTo>
                  <a:lnTo>
                    <a:pt x="1141" y="354"/>
                  </a:lnTo>
                  <a:lnTo>
                    <a:pt x="1115" y="323"/>
                  </a:lnTo>
                  <a:lnTo>
                    <a:pt x="1166" y="228"/>
                  </a:lnTo>
                  <a:lnTo>
                    <a:pt x="1289" y="132"/>
                  </a:lnTo>
                  <a:lnTo>
                    <a:pt x="1374" y="110"/>
                  </a:lnTo>
                  <a:lnTo>
                    <a:pt x="1502" y="0"/>
                  </a:lnTo>
                  <a:lnTo>
                    <a:pt x="1670" y="110"/>
                  </a:lnTo>
                  <a:lnTo>
                    <a:pt x="1766" y="143"/>
                  </a:lnTo>
                  <a:lnTo>
                    <a:pt x="1812" y="219"/>
                  </a:lnTo>
                  <a:lnTo>
                    <a:pt x="1783" y="269"/>
                  </a:lnTo>
                  <a:lnTo>
                    <a:pt x="1711" y="328"/>
                  </a:lnTo>
                  <a:lnTo>
                    <a:pt x="1700" y="373"/>
                  </a:lnTo>
                  <a:lnTo>
                    <a:pt x="1738" y="429"/>
                  </a:lnTo>
                  <a:lnTo>
                    <a:pt x="1708" y="517"/>
                  </a:lnTo>
                  <a:lnTo>
                    <a:pt x="1726" y="568"/>
                  </a:lnTo>
                  <a:lnTo>
                    <a:pt x="1779" y="571"/>
                  </a:lnTo>
                  <a:lnTo>
                    <a:pt x="1818" y="600"/>
                  </a:lnTo>
                  <a:lnTo>
                    <a:pt x="1819" y="681"/>
                  </a:lnTo>
                  <a:lnTo>
                    <a:pt x="1857" y="694"/>
                  </a:lnTo>
                  <a:lnTo>
                    <a:pt x="1916" y="667"/>
                  </a:lnTo>
                  <a:lnTo>
                    <a:pt x="1958" y="668"/>
                  </a:lnTo>
                  <a:lnTo>
                    <a:pt x="2008" y="717"/>
                  </a:lnTo>
                  <a:lnTo>
                    <a:pt x="2060" y="749"/>
                  </a:lnTo>
                  <a:lnTo>
                    <a:pt x="2093" y="753"/>
                  </a:lnTo>
                  <a:lnTo>
                    <a:pt x="2146" y="738"/>
                  </a:lnTo>
                  <a:lnTo>
                    <a:pt x="2191" y="738"/>
                  </a:lnTo>
                  <a:lnTo>
                    <a:pt x="2229" y="777"/>
                  </a:lnTo>
                  <a:lnTo>
                    <a:pt x="2301" y="804"/>
                  </a:lnTo>
                  <a:lnTo>
                    <a:pt x="2372" y="689"/>
                  </a:lnTo>
                  <a:lnTo>
                    <a:pt x="2441" y="649"/>
                  </a:lnTo>
                  <a:lnTo>
                    <a:pt x="2493" y="650"/>
                  </a:lnTo>
                  <a:lnTo>
                    <a:pt x="2568" y="694"/>
                  </a:lnTo>
                  <a:lnTo>
                    <a:pt x="2646" y="685"/>
                  </a:lnTo>
                  <a:lnTo>
                    <a:pt x="2825" y="622"/>
                  </a:lnTo>
                  <a:lnTo>
                    <a:pt x="3042" y="629"/>
                  </a:lnTo>
                  <a:lnTo>
                    <a:pt x="3134" y="618"/>
                  </a:lnTo>
                  <a:lnTo>
                    <a:pt x="3222" y="619"/>
                  </a:lnTo>
                  <a:lnTo>
                    <a:pt x="3177" y="778"/>
                  </a:lnTo>
                  <a:lnTo>
                    <a:pt x="3195" y="1000"/>
                  </a:lnTo>
                  <a:lnTo>
                    <a:pt x="3131" y="1087"/>
                  </a:lnTo>
                  <a:lnTo>
                    <a:pt x="3103" y="1167"/>
                  </a:lnTo>
                  <a:lnTo>
                    <a:pt x="3132" y="1224"/>
                  </a:lnTo>
                  <a:lnTo>
                    <a:pt x="3119" y="1273"/>
                  </a:lnTo>
                  <a:lnTo>
                    <a:pt x="3056" y="1323"/>
                  </a:lnTo>
                  <a:lnTo>
                    <a:pt x="3014" y="1399"/>
                  </a:lnTo>
                  <a:lnTo>
                    <a:pt x="3015" y="1492"/>
                  </a:lnTo>
                  <a:lnTo>
                    <a:pt x="2960" y="1543"/>
                  </a:lnTo>
                  <a:lnTo>
                    <a:pt x="2960" y="1641"/>
                  </a:lnTo>
                  <a:lnTo>
                    <a:pt x="2909" y="1887"/>
                  </a:lnTo>
                  <a:lnTo>
                    <a:pt x="2802" y="1910"/>
                  </a:lnTo>
                  <a:lnTo>
                    <a:pt x="2672" y="2039"/>
                  </a:lnTo>
                  <a:lnTo>
                    <a:pt x="2652" y="2193"/>
                  </a:lnTo>
                  <a:lnTo>
                    <a:pt x="2738" y="2279"/>
                  </a:lnTo>
                  <a:lnTo>
                    <a:pt x="2737" y="2348"/>
                  </a:lnTo>
                  <a:lnTo>
                    <a:pt x="2673" y="2398"/>
                  </a:lnTo>
                  <a:lnTo>
                    <a:pt x="2612" y="2491"/>
                  </a:lnTo>
                  <a:lnTo>
                    <a:pt x="2656" y="2607"/>
                  </a:lnTo>
                  <a:lnTo>
                    <a:pt x="2627" y="2732"/>
                  </a:lnTo>
                  <a:lnTo>
                    <a:pt x="2526" y="2811"/>
                  </a:lnTo>
                  <a:lnTo>
                    <a:pt x="2417" y="3039"/>
                  </a:lnTo>
                  <a:lnTo>
                    <a:pt x="2404" y="3143"/>
                  </a:lnTo>
                  <a:lnTo>
                    <a:pt x="2441" y="3352"/>
                  </a:lnTo>
                  <a:lnTo>
                    <a:pt x="2525" y="3388"/>
                  </a:lnTo>
                  <a:lnTo>
                    <a:pt x="2526" y="3448"/>
                  </a:lnTo>
                  <a:lnTo>
                    <a:pt x="2440" y="3565"/>
                  </a:lnTo>
                  <a:lnTo>
                    <a:pt x="2441" y="3669"/>
                  </a:lnTo>
                  <a:lnTo>
                    <a:pt x="2373" y="3752"/>
                  </a:lnTo>
                  <a:lnTo>
                    <a:pt x="2330" y="3887"/>
                  </a:lnTo>
                  <a:lnTo>
                    <a:pt x="2181" y="4023"/>
                  </a:lnTo>
                  <a:lnTo>
                    <a:pt x="2055" y="4019"/>
                  </a:lnTo>
                  <a:lnTo>
                    <a:pt x="1915" y="4089"/>
                  </a:lnTo>
                  <a:lnTo>
                    <a:pt x="1803" y="4218"/>
                  </a:lnTo>
                  <a:lnTo>
                    <a:pt x="1638" y="4332"/>
                  </a:lnTo>
                  <a:lnTo>
                    <a:pt x="1661" y="4463"/>
                  </a:lnTo>
                  <a:lnTo>
                    <a:pt x="1609" y="4714"/>
                  </a:lnTo>
                  <a:lnTo>
                    <a:pt x="1678" y="4878"/>
                  </a:lnTo>
                  <a:lnTo>
                    <a:pt x="1632" y="4914"/>
                  </a:lnTo>
                  <a:lnTo>
                    <a:pt x="1430" y="4894"/>
                  </a:lnTo>
                  <a:lnTo>
                    <a:pt x="1389" y="4952"/>
                  </a:lnTo>
                  <a:lnTo>
                    <a:pt x="1313" y="5279"/>
                  </a:lnTo>
                  <a:lnTo>
                    <a:pt x="1224" y="5267"/>
                  </a:lnTo>
                  <a:lnTo>
                    <a:pt x="1089" y="5120"/>
                  </a:lnTo>
                  <a:lnTo>
                    <a:pt x="1022" y="5122"/>
                  </a:lnTo>
                  <a:lnTo>
                    <a:pt x="927" y="5131"/>
                  </a:lnTo>
                  <a:lnTo>
                    <a:pt x="768" y="5099"/>
                  </a:lnTo>
                  <a:lnTo>
                    <a:pt x="545" y="5124"/>
                  </a:lnTo>
                  <a:lnTo>
                    <a:pt x="471" y="5051"/>
                  </a:lnTo>
                  <a:lnTo>
                    <a:pt x="390" y="4901"/>
                  </a:lnTo>
                  <a:lnTo>
                    <a:pt x="286" y="4868"/>
                  </a:lnTo>
                  <a:lnTo>
                    <a:pt x="263" y="4767"/>
                  </a:lnTo>
                  <a:lnTo>
                    <a:pt x="226" y="4690"/>
                  </a:lnTo>
                  <a:lnTo>
                    <a:pt x="117" y="4648"/>
                  </a:lnTo>
                  <a:lnTo>
                    <a:pt x="0" y="4394"/>
                  </a:lnTo>
                  <a:lnTo>
                    <a:pt x="87" y="4392"/>
                  </a:lnTo>
                  <a:lnTo>
                    <a:pt x="117" y="4272"/>
                  </a:lnTo>
                  <a:lnTo>
                    <a:pt x="175" y="4184"/>
                  </a:lnTo>
                  <a:lnTo>
                    <a:pt x="231" y="4167"/>
                  </a:lnTo>
                  <a:lnTo>
                    <a:pt x="261" y="4068"/>
                  </a:lnTo>
                  <a:lnTo>
                    <a:pt x="325" y="4012"/>
                  </a:lnTo>
                  <a:lnTo>
                    <a:pt x="340" y="3913"/>
                  </a:lnTo>
                  <a:lnTo>
                    <a:pt x="303" y="3862"/>
                  </a:lnTo>
                  <a:lnTo>
                    <a:pt x="316" y="3759"/>
                  </a:lnTo>
                  <a:lnTo>
                    <a:pt x="361" y="3712"/>
                  </a:lnTo>
                  <a:lnTo>
                    <a:pt x="413" y="3690"/>
                  </a:lnTo>
                  <a:lnTo>
                    <a:pt x="412" y="3620"/>
                  </a:lnTo>
                  <a:lnTo>
                    <a:pt x="470" y="3586"/>
                  </a:lnTo>
                  <a:lnTo>
                    <a:pt x="503" y="3642"/>
                  </a:lnTo>
                  <a:lnTo>
                    <a:pt x="621" y="3639"/>
                  </a:lnTo>
                  <a:lnTo>
                    <a:pt x="634" y="3672"/>
                  </a:lnTo>
                  <a:lnTo>
                    <a:pt x="682" y="3716"/>
                  </a:lnTo>
                  <a:lnTo>
                    <a:pt x="744" y="3665"/>
                  </a:lnTo>
                  <a:lnTo>
                    <a:pt x="750" y="3602"/>
                  </a:lnTo>
                  <a:lnTo>
                    <a:pt x="826" y="3622"/>
                  </a:lnTo>
                  <a:lnTo>
                    <a:pt x="886" y="3551"/>
                  </a:lnTo>
                  <a:lnTo>
                    <a:pt x="892" y="3474"/>
                  </a:lnTo>
                  <a:lnTo>
                    <a:pt x="978" y="3418"/>
                  </a:lnTo>
                  <a:lnTo>
                    <a:pt x="1001" y="3242"/>
                  </a:lnTo>
                  <a:lnTo>
                    <a:pt x="973" y="3100"/>
                  </a:lnTo>
                  <a:lnTo>
                    <a:pt x="1016" y="3021"/>
                  </a:lnTo>
                  <a:lnTo>
                    <a:pt x="978" y="2952"/>
                  </a:lnTo>
                  <a:lnTo>
                    <a:pt x="1010" y="2920"/>
                  </a:lnTo>
                  <a:lnTo>
                    <a:pt x="993" y="2811"/>
                  </a:lnTo>
                  <a:lnTo>
                    <a:pt x="1018" y="2757"/>
                  </a:lnTo>
                  <a:lnTo>
                    <a:pt x="988" y="2661"/>
                  </a:lnTo>
                  <a:lnTo>
                    <a:pt x="909" y="2600"/>
                  </a:lnTo>
                  <a:lnTo>
                    <a:pt x="839" y="2594"/>
                  </a:lnTo>
                  <a:lnTo>
                    <a:pt x="839" y="2395"/>
                  </a:lnTo>
                  <a:lnTo>
                    <a:pt x="905" y="2253"/>
                  </a:lnTo>
                  <a:lnTo>
                    <a:pt x="890" y="2105"/>
                  </a:lnTo>
                  <a:lnTo>
                    <a:pt x="847" y="1985"/>
                  </a:lnTo>
                  <a:lnTo>
                    <a:pt x="894" y="1862"/>
                  </a:lnTo>
                  <a:lnTo>
                    <a:pt x="954" y="1742"/>
                  </a:lnTo>
                  <a:lnTo>
                    <a:pt x="909" y="1590"/>
                  </a:lnTo>
                  <a:lnTo>
                    <a:pt x="821" y="1513"/>
                  </a:lnTo>
                  <a:lnTo>
                    <a:pt x="772" y="1423"/>
                  </a:lnTo>
                  <a:lnTo>
                    <a:pt x="774" y="1369"/>
                  </a:lnTo>
                  <a:lnTo>
                    <a:pt x="708" y="1287"/>
                  </a:lnTo>
                  <a:lnTo>
                    <a:pt x="721" y="1227"/>
                  </a:lnTo>
                  <a:lnTo>
                    <a:pt x="796" y="1223"/>
                  </a:lnTo>
                  <a:lnTo>
                    <a:pt x="856" y="1180"/>
                  </a:lnTo>
                  <a:lnTo>
                    <a:pt x="851" y="1118"/>
                  </a:lnTo>
                  <a:lnTo>
                    <a:pt x="875" y="1077"/>
                  </a:lnTo>
                  <a:lnTo>
                    <a:pt x="986" y="1028"/>
                  </a:lnTo>
                  <a:lnTo>
                    <a:pt x="1000" y="93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sp>
          <p:nvSpPr>
            <p:cNvPr id="28" name="Freeform 118"/>
            <p:cNvSpPr>
              <a:spLocks/>
            </p:cNvSpPr>
            <p:nvPr/>
          </p:nvSpPr>
          <p:spPr bwMode="auto">
            <a:xfrm>
              <a:off x="881020" y="3801045"/>
              <a:ext cx="1041528" cy="870944"/>
            </a:xfrm>
            <a:custGeom>
              <a:avLst/>
              <a:gdLst>
                <a:gd name="T0" fmla="*/ 3267 w 4231"/>
                <a:gd name="T1" fmla="*/ 7 h 4387"/>
                <a:gd name="T2" fmla="*/ 3521 w 4231"/>
                <a:gd name="T3" fmla="*/ 33 h 4387"/>
                <a:gd name="T4" fmla="*/ 3611 w 4231"/>
                <a:gd name="T5" fmla="*/ 189 h 4387"/>
                <a:gd name="T6" fmla="*/ 3751 w 4231"/>
                <a:gd name="T7" fmla="*/ 463 h 4387"/>
                <a:gd name="T8" fmla="*/ 4094 w 4231"/>
                <a:gd name="T9" fmla="*/ 584 h 4387"/>
                <a:gd name="T10" fmla="*/ 4132 w 4231"/>
                <a:gd name="T11" fmla="*/ 829 h 4387"/>
                <a:gd name="T12" fmla="*/ 4199 w 4231"/>
                <a:gd name="T13" fmla="*/ 1021 h 4387"/>
                <a:gd name="T14" fmla="*/ 4069 w 4231"/>
                <a:gd name="T15" fmla="*/ 1173 h 4387"/>
                <a:gd name="T16" fmla="*/ 3921 w 4231"/>
                <a:gd name="T17" fmla="*/ 1280 h 4387"/>
                <a:gd name="T18" fmla="*/ 4034 w 4231"/>
                <a:gd name="T19" fmla="*/ 1506 h 4387"/>
                <a:gd name="T20" fmla="*/ 4107 w 4231"/>
                <a:gd name="T21" fmla="*/ 1855 h 4387"/>
                <a:gd name="T22" fmla="*/ 4118 w 4231"/>
                <a:gd name="T23" fmla="*/ 2246 h 4387"/>
                <a:gd name="T24" fmla="*/ 4122 w 4231"/>
                <a:gd name="T25" fmla="*/ 2593 h 4387"/>
                <a:gd name="T26" fmla="*/ 4206 w 4231"/>
                <a:gd name="T27" fmla="*/ 2804 h 4387"/>
                <a:gd name="T28" fmla="*/ 4229 w 4231"/>
                <a:gd name="T29" fmla="*/ 3014 h 4387"/>
                <a:gd name="T30" fmla="*/ 4191 w 4231"/>
                <a:gd name="T31" fmla="*/ 3411 h 4387"/>
                <a:gd name="T32" fmla="*/ 4039 w 4231"/>
                <a:gd name="T33" fmla="*/ 3615 h 4387"/>
                <a:gd name="T34" fmla="*/ 3895 w 4231"/>
                <a:gd name="T35" fmla="*/ 3709 h 4387"/>
                <a:gd name="T36" fmla="*/ 3716 w 4231"/>
                <a:gd name="T37" fmla="*/ 3635 h 4387"/>
                <a:gd name="T38" fmla="*/ 3626 w 4231"/>
                <a:gd name="T39" fmla="*/ 3683 h 4387"/>
                <a:gd name="T40" fmla="*/ 3516 w 4231"/>
                <a:gd name="T41" fmla="*/ 3855 h 4387"/>
                <a:gd name="T42" fmla="*/ 3474 w 4231"/>
                <a:gd name="T43" fmla="*/ 4061 h 4387"/>
                <a:gd name="T44" fmla="*/ 3330 w 4231"/>
                <a:gd name="T45" fmla="*/ 4265 h 4387"/>
                <a:gd name="T46" fmla="*/ 3141 w 4231"/>
                <a:gd name="T47" fmla="*/ 4213 h 4387"/>
                <a:gd name="T48" fmla="*/ 3039 w 4231"/>
                <a:gd name="T49" fmla="*/ 3968 h 4387"/>
                <a:gd name="T50" fmla="*/ 3071 w 4231"/>
                <a:gd name="T51" fmla="*/ 3734 h 4387"/>
                <a:gd name="T52" fmla="*/ 2896 w 4231"/>
                <a:gd name="T53" fmla="*/ 3750 h 4387"/>
                <a:gd name="T54" fmla="*/ 2680 w 4231"/>
                <a:gd name="T55" fmla="*/ 3477 h 4387"/>
                <a:gd name="T56" fmla="*/ 2388 w 4231"/>
                <a:gd name="T57" fmla="*/ 3585 h 4387"/>
                <a:gd name="T58" fmla="*/ 2016 w 4231"/>
                <a:gd name="T59" fmla="*/ 3602 h 4387"/>
                <a:gd name="T60" fmla="*/ 1759 w 4231"/>
                <a:gd name="T61" fmla="*/ 3319 h 4387"/>
                <a:gd name="T62" fmla="*/ 1363 w 4231"/>
                <a:gd name="T63" fmla="*/ 3136 h 4387"/>
                <a:gd name="T64" fmla="*/ 939 w 4231"/>
                <a:gd name="T65" fmla="*/ 3014 h 4387"/>
                <a:gd name="T66" fmla="*/ 747 w 4231"/>
                <a:gd name="T67" fmla="*/ 3319 h 4387"/>
                <a:gd name="T68" fmla="*/ 481 w 4231"/>
                <a:gd name="T69" fmla="*/ 3516 h 4387"/>
                <a:gd name="T70" fmla="*/ 83 w 4231"/>
                <a:gd name="T71" fmla="*/ 3437 h 4387"/>
                <a:gd name="T72" fmla="*/ 192 w 4231"/>
                <a:gd name="T73" fmla="*/ 3065 h 4387"/>
                <a:gd name="T74" fmla="*/ 334 w 4231"/>
                <a:gd name="T75" fmla="*/ 2696 h 4387"/>
                <a:gd name="T76" fmla="*/ 120 w 4231"/>
                <a:gd name="T77" fmla="*/ 2533 h 4387"/>
                <a:gd name="T78" fmla="*/ 40 w 4231"/>
                <a:gd name="T79" fmla="*/ 2188 h 4387"/>
                <a:gd name="T80" fmla="*/ 394 w 4231"/>
                <a:gd name="T81" fmla="*/ 2040 h 4387"/>
                <a:gd name="T82" fmla="*/ 745 w 4231"/>
                <a:gd name="T83" fmla="*/ 1941 h 4387"/>
                <a:gd name="T84" fmla="*/ 989 w 4231"/>
                <a:gd name="T85" fmla="*/ 1834 h 4387"/>
                <a:gd name="T86" fmla="*/ 1320 w 4231"/>
                <a:gd name="T87" fmla="*/ 1722 h 4387"/>
                <a:gd name="T88" fmla="*/ 1877 w 4231"/>
                <a:gd name="T89" fmla="*/ 1540 h 4387"/>
                <a:gd name="T90" fmla="*/ 2217 w 4231"/>
                <a:gd name="T91" fmla="*/ 1596 h 4387"/>
                <a:gd name="T92" fmla="*/ 2403 w 4231"/>
                <a:gd name="T93" fmla="*/ 1519 h 4387"/>
                <a:gd name="T94" fmla="*/ 2671 w 4231"/>
                <a:gd name="T95" fmla="*/ 1321 h 4387"/>
                <a:gd name="T96" fmla="*/ 2806 w 4231"/>
                <a:gd name="T97" fmla="*/ 1484 h 4387"/>
                <a:gd name="T98" fmla="*/ 3013 w 4231"/>
                <a:gd name="T99" fmla="*/ 1440 h 4387"/>
                <a:gd name="T100" fmla="*/ 3256 w 4231"/>
                <a:gd name="T101" fmla="*/ 1482 h 4387"/>
                <a:gd name="T102" fmla="*/ 3283 w 4231"/>
                <a:gd name="T103" fmla="*/ 1245 h 4387"/>
                <a:gd name="T104" fmla="*/ 3422 w 4231"/>
                <a:gd name="T105" fmla="*/ 984 h 4387"/>
                <a:gd name="T106" fmla="*/ 3257 w 4231"/>
                <a:gd name="T107" fmla="*/ 799 h 4387"/>
                <a:gd name="T108" fmla="*/ 3058 w 4231"/>
                <a:gd name="T109" fmla="*/ 960 h 4387"/>
                <a:gd name="T110" fmla="*/ 3111 w 4231"/>
                <a:gd name="T111" fmla="*/ 724 h 4387"/>
                <a:gd name="T112" fmla="*/ 3176 w 4231"/>
                <a:gd name="T113" fmla="*/ 480 h 4387"/>
                <a:gd name="T114" fmla="*/ 3119 w 4231"/>
                <a:gd name="T115" fmla="*/ 312 h 4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31" h="4387">
                  <a:moveTo>
                    <a:pt x="3120" y="9"/>
                  </a:moveTo>
                  <a:lnTo>
                    <a:pt x="3186" y="0"/>
                  </a:lnTo>
                  <a:lnTo>
                    <a:pt x="3267" y="7"/>
                  </a:lnTo>
                  <a:lnTo>
                    <a:pt x="3366" y="59"/>
                  </a:lnTo>
                  <a:lnTo>
                    <a:pt x="3434" y="32"/>
                  </a:lnTo>
                  <a:lnTo>
                    <a:pt x="3521" y="33"/>
                  </a:lnTo>
                  <a:lnTo>
                    <a:pt x="3605" y="69"/>
                  </a:lnTo>
                  <a:lnTo>
                    <a:pt x="3647" y="121"/>
                  </a:lnTo>
                  <a:lnTo>
                    <a:pt x="3611" y="189"/>
                  </a:lnTo>
                  <a:lnTo>
                    <a:pt x="3613" y="329"/>
                  </a:lnTo>
                  <a:lnTo>
                    <a:pt x="3680" y="462"/>
                  </a:lnTo>
                  <a:lnTo>
                    <a:pt x="3751" y="463"/>
                  </a:lnTo>
                  <a:lnTo>
                    <a:pt x="3975" y="344"/>
                  </a:lnTo>
                  <a:lnTo>
                    <a:pt x="4049" y="448"/>
                  </a:lnTo>
                  <a:lnTo>
                    <a:pt x="4094" y="584"/>
                  </a:lnTo>
                  <a:lnTo>
                    <a:pt x="4152" y="659"/>
                  </a:lnTo>
                  <a:lnTo>
                    <a:pt x="4136" y="766"/>
                  </a:lnTo>
                  <a:lnTo>
                    <a:pt x="4132" y="829"/>
                  </a:lnTo>
                  <a:lnTo>
                    <a:pt x="4162" y="905"/>
                  </a:lnTo>
                  <a:lnTo>
                    <a:pt x="4213" y="924"/>
                  </a:lnTo>
                  <a:lnTo>
                    <a:pt x="4199" y="1021"/>
                  </a:lnTo>
                  <a:lnTo>
                    <a:pt x="4088" y="1070"/>
                  </a:lnTo>
                  <a:lnTo>
                    <a:pt x="4064" y="1111"/>
                  </a:lnTo>
                  <a:lnTo>
                    <a:pt x="4069" y="1173"/>
                  </a:lnTo>
                  <a:lnTo>
                    <a:pt x="4009" y="1216"/>
                  </a:lnTo>
                  <a:lnTo>
                    <a:pt x="3934" y="1220"/>
                  </a:lnTo>
                  <a:lnTo>
                    <a:pt x="3921" y="1280"/>
                  </a:lnTo>
                  <a:lnTo>
                    <a:pt x="3987" y="1362"/>
                  </a:lnTo>
                  <a:lnTo>
                    <a:pt x="3985" y="1416"/>
                  </a:lnTo>
                  <a:lnTo>
                    <a:pt x="4034" y="1506"/>
                  </a:lnTo>
                  <a:lnTo>
                    <a:pt x="4122" y="1583"/>
                  </a:lnTo>
                  <a:lnTo>
                    <a:pt x="4167" y="1735"/>
                  </a:lnTo>
                  <a:lnTo>
                    <a:pt x="4107" y="1855"/>
                  </a:lnTo>
                  <a:lnTo>
                    <a:pt x="4060" y="1978"/>
                  </a:lnTo>
                  <a:lnTo>
                    <a:pt x="4103" y="2098"/>
                  </a:lnTo>
                  <a:lnTo>
                    <a:pt x="4118" y="2246"/>
                  </a:lnTo>
                  <a:lnTo>
                    <a:pt x="4052" y="2388"/>
                  </a:lnTo>
                  <a:lnTo>
                    <a:pt x="4052" y="2587"/>
                  </a:lnTo>
                  <a:lnTo>
                    <a:pt x="4122" y="2593"/>
                  </a:lnTo>
                  <a:lnTo>
                    <a:pt x="4201" y="2654"/>
                  </a:lnTo>
                  <a:lnTo>
                    <a:pt x="4231" y="2750"/>
                  </a:lnTo>
                  <a:lnTo>
                    <a:pt x="4206" y="2804"/>
                  </a:lnTo>
                  <a:lnTo>
                    <a:pt x="4223" y="2913"/>
                  </a:lnTo>
                  <a:lnTo>
                    <a:pt x="4191" y="2945"/>
                  </a:lnTo>
                  <a:lnTo>
                    <a:pt x="4229" y="3014"/>
                  </a:lnTo>
                  <a:lnTo>
                    <a:pt x="4186" y="3093"/>
                  </a:lnTo>
                  <a:lnTo>
                    <a:pt x="4214" y="3235"/>
                  </a:lnTo>
                  <a:lnTo>
                    <a:pt x="4191" y="3411"/>
                  </a:lnTo>
                  <a:lnTo>
                    <a:pt x="4105" y="3467"/>
                  </a:lnTo>
                  <a:lnTo>
                    <a:pt x="4099" y="3544"/>
                  </a:lnTo>
                  <a:lnTo>
                    <a:pt x="4039" y="3615"/>
                  </a:lnTo>
                  <a:lnTo>
                    <a:pt x="3963" y="3595"/>
                  </a:lnTo>
                  <a:lnTo>
                    <a:pt x="3957" y="3658"/>
                  </a:lnTo>
                  <a:lnTo>
                    <a:pt x="3895" y="3709"/>
                  </a:lnTo>
                  <a:lnTo>
                    <a:pt x="3847" y="3665"/>
                  </a:lnTo>
                  <a:lnTo>
                    <a:pt x="3834" y="3632"/>
                  </a:lnTo>
                  <a:lnTo>
                    <a:pt x="3716" y="3635"/>
                  </a:lnTo>
                  <a:lnTo>
                    <a:pt x="3683" y="3579"/>
                  </a:lnTo>
                  <a:lnTo>
                    <a:pt x="3625" y="3613"/>
                  </a:lnTo>
                  <a:lnTo>
                    <a:pt x="3626" y="3683"/>
                  </a:lnTo>
                  <a:lnTo>
                    <a:pt x="3574" y="3705"/>
                  </a:lnTo>
                  <a:lnTo>
                    <a:pt x="3529" y="3752"/>
                  </a:lnTo>
                  <a:lnTo>
                    <a:pt x="3516" y="3855"/>
                  </a:lnTo>
                  <a:lnTo>
                    <a:pt x="3553" y="3906"/>
                  </a:lnTo>
                  <a:lnTo>
                    <a:pt x="3538" y="4005"/>
                  </a:lnTo>
                  <a:lnTo>
                    <a:pt x="3474" y="4061"/>
                  </a:lnTo>
                  <a:lnTo>
                    <a:pt x="3444" y="4160"/>
                  </a:lnTo>
                  <a:lnTo>
                    <a:pt x="3388" y="4177"/>
                  </a:lnTo>
                  <a:lnTo>
                    <a:pt x="3330" y="4265"/>
                  </a:lnTo>
                  <a:lnTo>
                    <a:pt x="3300" y="4385"/>
                  </a:lnTo>
                  <a:lnTo>
                    <a:pt x="3213" y="4387"/>
                  </a:lnTo>
                  <a:lnTo>
                    <a:pt x="3141" y="4213"/>
                  </a:lnTo>
                  <a:lnTo>
                    <a:pt x="3127" y="4115"/>
                  </a:lnTo>
                  <a:lnTo>
                    <a:pt x="3054" y="4046"/>
                  </a:lnTo>
                  <a:lnTo>
                    <a:pt x="3039" y="3968"/>
                  </a:lnTo>
                  <a:lnTo>
                    <a:pt x="3051" y="3885"/>
                  </a:lnTo>
                  <a:lnTo>
                    <a:pt x="3100" y="3834"/>
                  </a:lnTo>
                  <a:lnTo>
                    <a:pt x="3071" y="3734"/>
                  </a:lnTo>
                  <a:lnTo>
                    <a:pt x="2996" y="3688"/>
                  </a:lnTo>
                  <a:lnTo>
                    <a:pt x="2954" y="3726"/>
                  </a:lnTo>
                  <a:lnTo>
                    <a:pt x="2896" y="3750"/>
                  </a:lnTo>
                  <a:lnTo>
                    <a:pt x="2754" y="3636"/>
                  </a:lnTo>
                  <a:lnTo>
                    <a:pt x="2748" y="3557"/>
                  </a:lnTo>
                  <a:lnTo>
                    <a:pt x="2680" y="3477"/>
                  </a:lnTo>
                  <a:lnTo>
                    <a:pt x="2594" y="3432"/>
                  </a:lnTo>
                  <a:lnTo>
                    <a:pt x="2498" y="3475"/>
                  </a:lnTo>
                  <a:lnTo>
                    <a:pt x="2388" y="3585"/>
                  </a:lnTo>
                  <a:lnTo>
                    <a:pt x="2335" y="3570"/>
                  </a:lnTo>
                  <a:lnTo>
                    <a:pt x="2136" y="3634"/>
                  </a:lnTo>
                  <a:lnTo>
                    <a:pt x="2016" y="3602"/>
                  </a:lnTo>
                  <a:lnTo>
                    <a:pt x="1918" y="3467"/>
                  </a:lnTo>
                  <a:lnTo>
                    <a:pt x="1894" y="3368"/>
                  </a:lnTo>
                  <a:lnTo>
                    <a:pt x="1759" y="3319"/>
                  </a:lnTo>
                  <a:lnTo>
                    <a:pt x="1635" y="3336"/>
                  </a:lnTo>
                  <a:lnTo>
                    <a:pt x="1522" y="3282"/>
                  </a:lnTo>
                  <a:lnTo>
                    <a:pt x="1363" y="3136"/>
                  </a:lnTo>
                  <a:lnTo>
                    <a:pt x="1245" y="2997"/>
                  </a:lnTo>
                  <a:lnTo>
                    <a:pt x="1040" y="2947"/>
                  </a:lnTo>
                  <a:lnTo>
                    <a:pt x="939" y="3014"/>
                  </a:lnTo>
                  <a:lnTo>
                    <a:pt x="914" y="3147"/>
                  </a:lnTo>
                  <a:lnTo>
                    <a:pt x="822" y="3235"/>
                  </a:lnTo>
                  <a:lnTo>
                    <a:pt x="747" y="3319"/>
                  </a:lnTo>
                  <a:lnTo>
                    <a:pt x="657" y="3332"/>
                  </a:lnTo>
                  <a:lnTo>
                    <a:pt x="618" y="3424"/>
                  </a:lnTo>
                  <a:lnTo>
                    <a:pt x="481" y="3516"/>
                  </a:lnTo>
                  <a:lnTo>
                    <a:pt x="336" y="3589"/>
                  </a:lnTo>
                  <a:lnTo>
                    <a:pt x="152" y="3529"/>
                  </a:lnTo>
                  <a:lnTo>
                    <a:pt x="83" y="3437"/>
                  </a:lnTo>
                  <a:lnTo>
                    <a:pt x="83" y="3248"/>
                  </a:lnTo>
                  <a:lnTo>
                    <a:pt x="167" y="3192"/>
                  </a:lnTo>
                  <a:lnTo>
                    <a:pt x="192" y="3065"/>
                  </a:lnTo>
                  <a:lnTo>
                    <a:pt x="370" y="2939"/>
                  </a:lnTo>
                  <a:lnTo>
                    <a:pt x="481" y="2748"/>
                  </a:lnTo>
                  <a:lnTo>
                    <a:pt x="334" y="2696"/>
                  </a:lnTo>
                  <a:lnTo>
                    <a:pt x="218" y="2754"/>
                  </a:lnTo>
                  <a:lnTo>
                    <a:pt x="100" y="2722"/>
                  </a:lnTo>
                  <a:lnTo>
                    <a:pt x="120" y="2533"/>
                  </a:lnTo>
                  <a:lnTo>
                    <a:pt x="43" y="2424"/>
                  </a:lnTo>
                  <a:lnTo>
                    <a:pt x="0" y="2342"/>
                  </a:lnTo>
                  <a:lnTo>
                    <a:pt x="40" y="2188"/>
                  </a:lnTo>
                  <a:lnTo>
                    <a:pt x="113" y="2072"/>
                  </a:lnTo>
                  <a:lnTo>
                    <a:pt x="250" y="2040"/>
                  </a:lnTo>
                  <a:lnTo>
                    <a:pt x="394" y="2040"/>
                  </a:lnTo>
                  <a:lnTo>
                    <a:pt x="503" y="2113"/>
                  </a:lnTo>
                  <a:lnTo>
                    <a:pt x="620" y="2141"/>
                  </a:lnTo>
                  <a:lnTo>
                    <a:pt x="745" y="1941"/>
                  </a:lnTo>
                  <a:lnTo>
                    <a:pt x="815" y="1941"/>
                  </a:lnTo>
                  <a:lnTo>
                    <a:pt x="905" y="1909"/>
                  </a:lnTo>
                  <a:lnTo>
                    <a:pt x="989" y="1834"/>
                  </a:lnTo>
                  <a:lnTo>
                    <a:pt x="1085" y="1817"/>
                  </a:lnTo>
                  <a:lnTo>
                    <a:pt x="1115" y="1744"/>
                  </a:lnTo>
                  <a:lnTo>
                    <a:pt x="1320" y="1722"/>
                  </a:lnTo>
                  <a:lnTo>
                    <a:pt x="1620" y="1557"/>
                  </a:lnTo>
                  <a:lnTo>
                    <a:pt x="1716" y="1570"/>
                  </a:lnTo>
                  <a:lnTo>
                    <a:pt x="1877" y="1540"/>
                  </a:lnTo>
                  <a:lnTo>
                    <a:pt x="2091" y="1607"/>
                  </a:lnTo>
                  <a:lnTo>
                    <a:pt x="2153" y="1609"/>
                  </a:lnTo>
                  <a:lnTo>
                    <a:pt x="2217" y="1596"/>
                  </a:lnTo>
                  <a:lnTo>
                    <a:pt x="2239" y="1572"/>
                  </a:lnTo>
                  <a:lnTo>
                    <a:pt x="2339" y="1574"/>
                  </a:lnTo>
                  <a:lnTo>
                    <a:pt x="2403" y="1519"/>
                  </a:lnTo>
                  <a:lnTo>
                    <a:pt x="2468" y="1394"/>
                  </a:lnTo>
                  <a:lnTo>
                    <a:pt x="2568" y="1379"/>
                  </a:lnTo>
                  <a:lnTo>
                    <a:pt x="2671" y="1321"/>
                  </a:lnTo>
                  <a:lnTo>
                    <a:pt x="2701" y="1353"/>
                  </a:lnTo>
                  <a:lnTo>
                    <a:pt x="2705" y="1416"/>
                  </a:lnTo>
                  <a:lnTo>
                    <a:pt x="2806" y="1484"/>
                  </a:lnTo>
                  <a:lnTo>
                    <a:pt x="2869" y="1483"/>
                  </a:lnTo>
                  <a:lnTo>
                    <a:pt x="2939" y="1441"/>
                  </a:lnTo>
                  <a:lnTo>
                    <a:pt x="3013" y="1440"/>
                  </a:lnTo>
                  <a:lnTo>
                    <a:pt x="3079" y="1484"/>
                  </a:lnTo>
                  <a:lnTo>
                    <a:pt x="3189" y="1510"/>
                  </a:lnTo>
                  <a:lnTo>
                    <a:pt x="3256" y="1482"/>
                  </a:lnTo>
                  <a:lnTo>
                    <a:pt x="3312" y="1372"/>
                  </a:lnTo>
                  <a:lnTo>
                    <a:pt x="3306" y="1315"/>
                  </a:lnTo>
                  <a:lnTo>
                    <a:pt x="3283" y="1245"/>
                  </a:lnTo>
                  <a:lnTo>
                    <a:pt x="3318" y="1184"/>
                  </a:lnTo>
                  <a:lnTo>
                    <a:pt x="3399" y="1137"/>
                  </a:lnTo>
                  <a:lnTo>
                    <a:pt x="3422" y="984"/>
                  </a:lnTo>
                  <a:lnTo>
                    <a:pt x="3360" y="890"/>
                  </a:lnTo>
                  <a:lnTo>
                    <a:pt x="3293" y="859"/>
                  </a:lnTo>
                  <a:lnTo>
                    <a:pt x="3257" y="799"/>
                  </a:lnTo>
                  <a:lnTo>
                    <a:pt x="3198" y="804"/>
                  </a:lnTo>
                  <a:lnTo>
                    <a:pt x="3142" y="878"/>
                  </a:lnTo>
                  <a:lnTo>
                    <a:pt x="3058" y="960"/>
                  </a:lnTo>
                  <a:lnTo>
                    <a:pt x="3022" y="911"/>
                  </a:lnTo>
                  <a:lnTo>
                    <a:pt x="3026" y="787"/>
                  </a:lnTo>
                  <a:lnTo>
                    <a:pt x="3111" y="724"/>
                  </a:lnTo>
                  <a:lnTo>
                    <a:pt x="3070" y="658"/>
                  </a:lnTo>
                  <a:lnTo>
                    <a:pt x="3078" y="552"/>
                  </a:lnTo>
                  <a:lnTo>
                    <a:pt x="3176" y="480"/>
                  </a:lnTo>
                  <a:lnTo>
                    <a:pt x="3245" y="368"/>
                  </a:lnTo>
                  <a:lnTo>
                    <a:pt x="3228" y="309"/>
                  </a:lnTo>
                  <a:lnTo>
                    <a:pt x="3119" y="312"/>
                  </a:lnTo>
                  <a:lnTo>
                    <a:pt x="3081" y="120"/>
                  </a:lnTo>
                  <a:lnTo>
                    <a:pt x="3120" y="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rnd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es-AR" dirty="0"/>
            </a:p>
          </p:txBody>
        </p:sp>
        <p:grpSp>
          <p:nvGrpSpPr>
            <p:cNvPr id="7" name="Group 119"/>
            <p:cNvGrpSpPr/>
            <p:nvPr>
              <p:custDataLst>
                <p:tags r:id="rId2"/>
              </p:custDataLst>
            </p:nvPr>
          </p:nvGrpSpPr>
          <p:grpSpPr>
            <a:xfrm>
              <a:off x="1014005" y="3626136"/>
              <a:ext cx="708507" cy="521124"/>
              <a:chOff x="3290940" y="5111922"/>
              <a:chExt cx="802729" cy="731825"/>
            </a:xfrm>
            <a:solidFill>
              <a:srgbClr val="FEA022"/>
            </a:solidFill>
          </p:grpSpPr>
          <p:sp>
            <p:nvSpPr>
              <p:cNvPr id="53" name="Freeform 140"/>
              <p:cNvSpPr>
                <a:spLocks/>
              </p:cNvSpPr>
              <p:nvPr/>
            </p:nvSpPr>
            <p:spPr bwMode="auto">
              <a:xfrm>
                <a:off x="3290940" y="5251196"/>
                <a:ext cx="253227" cy="191187"/>
              </a:xfrm>
              <a:custGeom>
                <a:avLst/>
                <a:gdLst>
                  <a:gd name="T0" fmla="*/ 15 w 910"/>
                  <a:gd name="T1" fmla="*/ 459 h 685"/>
                  <a:gd name="T2" fmla="*/ 90 w 910"/>
                  <a:gd name="T3" fmla="*/ 440 h 685"/>
                  <a:gd name="T4" fmla="*/ 120 w 910"/>
                  <a:gd name="T5" fmla="*/ 521 h 685"/>
                  <a:gd name="T6" fmla="*/ 132 w 910"/>
                  <a:gd name="T7" fmla="*/ 443 h 685"/>
                  <a:gd name="T8" fmla="*/ 154 w 910"/>
                  <a:gd name="T9" fmla="*/ 385 h 685"/>
                  <a:gd name="T10" fmla="*/ 182 w 910"/>
                  <a:gd name="T11" fmla="*/ 459 h 685"/>
                  <a:gd name="T12" fmla="*/ 266 w 910"/>
                  <a:gd name="T13" fmla="*/ 402 h 685"/>
                  <a:gd name="T14" fmla="*/ 327 w 910"/>
                  <a:gd name="T15" fmla="*/ 421 h 685"/>
                  <a:gd name="T16" fmla="*/ 395 w 910"/>
                  <a:gd name="T17" fmla="*/ 409 h 685"/>
                  <a:gd name="T18" fmla="*/ 481 w 910"/>
                  <a:gd name="T19" fmla="*/ 383 h 685"/>
                  <a:gd name="T20" fmla="*/ 539 w 910"/>
                  <a:gd name="T21" fmla="*/ 384 h 685"/>
                  <a:gd name="T22" fmla="*/ 646 w 910"/>
                  <a:gd name="T23" fmla="*/ 418 h 685"/>
                  <a:gd name="T24" fmla="*/ 680 w 910"/>
                  <a:gd name="T25" fmla="*/ 366 h 685"/>
                  <a:gd name="T26" fmla="*/ 625 w 910"/>
                  <a:gd name="T27" fmla="*/ 338 h 685"/>
                  <a:gd name="T28" fmla="*/ 668 w 910"/>
                  <a:gd name="T29" fmla="*/ 302 h 685"/>
                  <a:gd name="T30" fmla="*/ 700 w 910"/>
                  <a:gd name="T31" fmla="*/ 273 h 685"/>
                  <a:gd name="T32" fmla="*/ 749 w 910"/>
                  <a:gd name="T33" fmla="*/ 253 h 685"/>
                  <a:gd name="T34" fmla="*/ 740 w 910"/>
                  <a:gd name="T35" fmla="*/ 200 h 685"/>
                  <a:gd name="T36" fmla="*/ 791 w 910"/>
                  <a:gd name="T37" fmla="*/ 70 h 685"/>
                  <a:gd name="T38" fmla="*/ 850 w 910"/>
                  <a:gd name="T39" fmla="*/ 0 h 685"/>
                  <a:gd name="T40" fmla="*/ 866 w 910"/>
                  <a:gd name="T41" fmla="*/ 72 h 685"/>
                  <a:gd name="T42" fmla="*/ 863 w 910"/>
                  <a:gd name="T43" fmla="*/ 203 h 685"/>
                  <a:gd name="T44" fmla="*/ 838 w 910"/>
                  <a:gd name="T45" fmla="*/ 256 h 685"/>
                  <a:gd name="T46" fmla="*/ 829 w 910"/>
                  <a:gd name="T47" fmla="*/ 344 h 685"/>
                  <a:gd name="T48" fmla="*/ 819 w 910"/>
                  <a:gd name="T49" fmla="*/ 489 h 685"/>
                  <a:gd name="T50" fmla="*/ 732 w 910"/>
                  <a:gd name="T51" fmla="*/ 618 h 685"/>
                  <a:gd name="T52" fmla="*/ 553 w 910"/>
                  <a:gd name="T53" fmla="*/ 593 h 685"/>
                  <a:gd name="T54" fmla="*/ 427 w 910"/>
                  <a:gd name="T55" fmla="*/ 650 h 685"/>
                  <a:gd name="T56" fmla="*/ 269 w 910"/>
                  <a:gd name="T57" fmla="*/ 639 h 685"/>
                  <a:gd name="T58" fmla="*/ 136 w 910"/>
                  <a:gd name="T59" fmla="*/ 618 h 685"/>
                  <a:gd name="T60" fmla="*/ 60 w 910"/>
                  <a:gd name="T61" fmla="*/ 650 h 685"/>
                  <a:gd name="T62" fmla="*/ 0 w 910"/>
                  <a:gd name="T63" fmla="*/ 547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10" h="685">
                    <a:moveTo>
                      <a:pt x="22" y="513"/>
                    </a:moveTo>
                    <a:lnTo>
                      <a:pt x="15" y="459"/>
                    </a:lnTo>
                    <a:lnTo>
                      <a:pt x="75" y="414"/>
                    </a:lnTo>
                    <a:lnTo>
                      <a:pt x="90" y="440"/>
                    </a:lnTo>
                    <a:lnTo>
                      <a:pt x="86" y="489"/>
                    </a:lnTo>
                    <a:lnTo>
                      <a:pt x="120" y="521"/>
                    </a:lnTo>
                    <a:lnTo>
                      <a:pt x="159" y="504"/>
                    </a:lnTo>
                    <a:lnTo>
                      <a:pt x="132" y="443"/>
                    </a:lnTo>
                    <a:lnTo>
                      <a:pt x="153" y="419"/>
                    </a:lnTo>
                    <a:lnTo>
                      <a:pt x="154" y="385"/>
                    </a:lnTo>
                    <a:lnTo>
                      <a:pt x="188" y="368"/>
                    </a:lnTo>
                    <a:lnTo>
                      <a:pt x="182" y="459"/>
                    </a:lnTo>
                    <a:lnTo>
                      <a:pt x="211" y="474"/>
                    </a:lnTo>
                    <a:lnTo>
                      <a:pt x="266" y="402"/>
                    </a:lnTo>
                    <a:lnTo>
                      <a:pt x="298" y="401"/>
                    </a:lnTo>
                    <a:lnTo>
                      <a:pt x="327" y="421"/>
                    </a:lnTo>
                    <a:lnTo>
                      <a:pt x="365" y="392"/>
                    </a:lnTo>
                    <a:lnTo>
                      <a:pt x="395" y="409"/>
                    </a:lnTo>
                    <a:lnTo>
                      <a:pt x="441" y="407"/>
                    </a:lnTo>
                    <a:lnTo>
                      <a:pt x="481" y="383"/>
                    </a:lnTo>
                    <a:lnTo>
                      <a:pt x="514" y="399"/>
                    </a:lnTo>
                    <a:lnTo>
                      <a:pt x="539" y="384"/>
                    </a:lnTo>
                    <a:lnTo>
                      <a:pt x="586" y="418"/>
                    </a:lnTo>
                    <a:lnTo>
                      <a:pt x="646" y="418"/>
                    </a:lnTo>
                    <a:lnTo>
                      <a:pt x="675" y="389"/>
                    </a:lnTo>
                    <a:lnTo>
                      <a:pt x="680" y="366"/>
                    </a:lnTo>
                    <a:lnTo>
                      <a:pt x="648" y="365"/>
                    </a:lnTo>
                    <a:lnTo>
                      <a:pt x="625" y="338"/>
                    </a:lnTo>
                    <a:lnTo>
                      <a:pt x="657" y="326"/>
                    </a:lnTo>
                    <a:lnTo>
                      <a:pt x="668" y="302"/>
                    </a:lnTo>
                    <a:lnTo>
                      <a:pt x="728" y="293"/>
                    </a:lnTo>
                    <a:lnTo>
                      <a:pt x="700" y="273"/>
                    </a:lnTo>
                    <a:lnTo>
                      <a:pt x="717" y="247"/>
                    </a:lnTo>
                    <a:lnTo>
                      <a:pt x="749" y="253"/>
                    </a:lnTo>
                    <a:lnTo>
                      <a:pt x="765" y="232"/>
                    </a:lnTo>
                    <a:lnTo>
                      <a:pt x="740" y="200"/>
                    </a:lnTo>
                    <a:lnTo>
                      <a:pt x="789" y="144"/>
                    </a:lnTo>
                    <a:lnTo>
                      <a:pt x="791" y="70"/>
                    </a:lnTo>
                    <a:lnTo>
                      <a:pt x="824" y="5"/>
                    </a:lnTo>
                    <a:lnTo>
                      <a:pt x="850" y="0"/>
                    </a:lnTo>
                    <a:lnTo>
                      <a:pt x="883" y="27"/>
                    </a:lnTo>
                    <a:lnTo>
                      <a:pt x="866" y="72"/>
                    </a:lnTo>
                    <a:lnTo>
                      <a:pt x="910" y="130"/>
                    </a:lnTo>
                    <a:lnTo>
                      <a:pt x="863" y="203"/>
                    </a:lnTo>
                    <a:lnTo>
                      <a:pt x="875" y="230"/>
                    </a:lnTo>
                    <a:lnTo>
                      <a:pt x="838" y="256"/>
                    </a:lnTo>
                    <a:lnTo>
                      <a:pt x="851" y="284"/>
                    </a:lnTo>
                    <a:lnTo>
                      <a:pt x="829" y="344"/>
                    </a:lnTo>
                    <a:lnTo>
                      <a:pt x="821" y="415"/>
                    </a:lnTo>
                    <a:lnTo>
                      <a:pt x="819" y="489"/>
                    </a:lnTo>
                    <a:lnTo>
                      <a:pt x="744" y="550"/>
                    </a:lnTo>
                    <a:lnTo>
                      <a:pt x="732" y="618"/>
                    </a:lnTo>
                    <a:lnTo>
                      <a:pt x="639" y="621"/>
                    </a:lnTo>
                    <a:lnTo>
                      <a:pt x="553" y="593"/>
                    </a:lnTo>
                    <a:lnTo>
                      <a:pt x="488" y="633"/>
                    </a:lnTo>
                    <a:lnTo>
                      <a:pt x="427" y="650"/>
                    </a:lnTo>
                    <a:lnTo>
                      <a:pt x="330" y="615"/>
                    </a:lnTo>
                    <a:lnTo>
                      <a:pt x="269" y="639"/>
                    </a:lnTo>
                    <a:lnTo>
                      <a:pt x="206" y="609"/>
                    </a:lnTo>
                    <a:lnTo>
                      <a:pt x="136" y="618"/>
                    </a:lnTo>
                    <a:lnTo>
                      <a:pt x="133" y="685"/>
                    </a:lnTo>
                    <a:lnTo>
                      <a:pt x="60" y="650"/>
                    </a:lnTo>
                    <a:lnTo>
                      <a:pt x="9" y="589"/>
                    </a:lnTo>
                    <a:lnTo>
                      <a:pt x="0" y="547"/>
                    </a:lnTo>
                    <a:lnTo>
                      <a:pt x="22" y="5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4" name="Freeform 31"/>
              <p:cNvSpPr>
                <a:spLocks/>
              </p:cNvSpPr>
              <p:nvPr/>
            </p:nvSpPr>
            <p:spPr bwMode="auto">
              <a:xfrm>
                <a:off x="3351715" y="5111922"/>
                <a:ext cx="741954" cy="731825"/>
              </a:xfrm>
              <a:custGeom>
                <a:avLst/>
                <a:gdLst>
                  <a:gd name="T0" fmla="*/ 1554 w 2665"/>
                  <a:gd name="T1" fmla="*/ 124 h 2621"/>
                  <a:gd name="T2" fmla="*/ 1732 w 2665"/>
                  <a:gd name="T3" fmla="*/ 223 h 2621"/>
                  <a:gd name="T4" fmla="*/ 1926 w 2665"/>
                  <a:gd name="T5" fmla="*/ 269 h 2621"/>
                  <a:gd name="T6" fmla="*/ 1927 w 2665"/>
                  <a:gd name="T7" fmla="*/ 511 h 2621"/>
                  <a:gd name="T8" fmla="*/ 1838 w 2665"/>
                  <a:gd name="T9" fmla="*/ 599 h 2621"/>
                  <a:gd name="T10" fmla="*/ 1752 w 2665"/>
                  <a:gd name="T11" fmla="*/ 746 h 2621"/>
                  <a:gd name="T12" fmla="*/ 1710 w 2665"/>
                  <a:gd name="T13" fmla="*/ 852 h 2621"/>
                  <a:gd name="T14" fmla="*/ 1934 w 2665"/>
                  <a:gd name="T15" fmla="*/ 880 h 2621"/>
                  <a:gd name="T16" fmla="*/ 2230 w 2665"/>
                  <a:gd name="T17" fmla="*/ 806 h 2621"/>
                  <a:gd name="T18" fmla="*/ 2363 w 2665"/>
                  <a:gd name="T19" fmla="*/ 886 h 2621"/>
                  <a:gd name="T20" fmla="*/ 2362 w 2665"/>
                  <a:gd name="T21" fmla="*/ 1189 h 2621"/>
                  <a:gd name="T22" fmla="*/ 2488 w 2665"/>
                  <a:gd name="T23" fmla="*/ 1245 h 2621"/>
                  <a:gd name="T24" fmla="*/ 2321 w 2665"/>
                  <a:gd name="T25" fmla="*/ 1429 h 2621"/>
                  <a:gd name="T26" fmla="*/ 2354 w 2665"/>
                  <a:gd name="T27" fmla="*/ 1601 h 2621"/>
                  <a:gd name="T28" fmla="*/ 2265 w 2665"/>
                  <a:gd name="T29" fmla="*/ 1788 h 2621"/>
                  <a:gd name="T30" fmla="*/ 2385 w 2665"/>
                  <a:gd name="T31" fmla="*/ 1755 h 2621"/>
                  <a:gd name="T32" fmla="*/ 2500 w 2665"/>
                  <a:gd name="T33" fmla="*/ 1676 h 2621"/>
                  <a:gd name="T34" fmla="*/ 2603 w 2665"/>
                  <a:gd name="T35" fmla="*/ 1767 h 2621"/>
                  <a:gd name="T36" fmla="*/ 2642 w 2665"/>
                  <a:gd name="T37" fmla="*/ 2014 h 2621"/>
                  <a:gd name="T38" fmla="*/ 2526 w 2665"/>
                  <a:gd name="T39" fmla="*/ 2122 h 2621"/>
                  <a:gd name="T40" fmla="*/ 2555 w 2665"/>
                  <a:gd name="T41" fmla="*/ 2249 h 2621"/>
                  <a:gd name="T42" fmla="*/ 2432 w 2665"/>
                  <a:gd name="T43" fmla="*/ 2387 h 2621"/>
                  <a:gd name="T44" fmla="*/ 2256 w 2665"/>
                  <a:gd name="T45" fmla="*/ 2317 h 2621"/>
                  <a:gd name="T46" fmla="*/ 2112 w 2665"/>
                  <a:gd name="T47" fmla="*/ 2360 h 2621"/>
                  <a:gd name="T48" fmla="*/ 1948 w 2665"/>
                  <a:gd name="T49" fmla="*/ 2293 h 2621"/>
                  <a:gd name="T50" fmla="*/ 1914 w 2665"/>
                  <a:gd name="T51" fmla="*/ 2198 h 2621"/>
                  <a:gd name="T52" fmla="*/ 1711 w 2665"/>
                  <a:gd name="T53" fmla="*/ 2271 h 2621"/>
                  <a:gd name="T54" fmla="*/ 1582 w 2665"/>
                  <a:gd name="T55" fmla="*/ 2451 h 2621"/>
                  <a:gd name="T56" fmla="*/ 1460 w 2665"/>
                  <a:gd name="T57" fmla="*/ 2473 h 2621"/>
                  <a:gd name="T58" fmla="*/ 1334 w 2665"/>
                  <a:gd name="T59" fmla="*/ 2484 h 2621"/>
                  <a:gd name="T60" fmla="*/ 959 w 2665"/>
                  <a:gd name="T61" fmla="*/ 2447 h 2621"/>
                  <a:gd name="T62" fmla="*/ 563 w 2665"/>
                  <a:gd name="T63" fmla="*/ 2599 h 2621"/>
                  <a:gd name="T64" fmla="*/ 272 w 2665"/>
                  <a:gd name="T65" fmla="*/ 2608 h 2621"/>
                  <a:gd name="T66" fmla="*/ 229 w 2665"/>
                  <a:gd name="T67" fmla="*/ 2456 h 2621"/>
                  <a:gd name="T68" fmla="*/ 177 w 2665"/>
                  <a:gd name="T69" fmla="*/ 2280 h 2621"/>
                  <a:gd name="T70" fmla="*/ 165 w 2665"/>
                  <a:gd name="T71" fmla="*/ 2088 h 2621"/>
                  <a:gd name="T72" fmla="*/ 180 w 2665"/>
                  <a:gd name="T73" fmla="*/ 1894 h 2621"/>
                  <a:gd name="T74" fmla="*/ 159 w 2665"/>
                  <a:gd name="T75" fmla="*/ 1779 h 2621"/>
                  <a:gd name="T76" fmla="*/ 83 w 2665"/>
                  <a:gd name="T77" fmla="*/ 1709 h 2621"/>
                  <a:gd name="T78" fmla="*/ 142 w 2665"/>
                  <a:gd name="T79" fmla="*/ 1547 h 2621"/>
                  <a:gd name="T80" fmla="*/ 0 w 2665"/>
                  <a:gd name="T81" fmla="*/ 1369 h 2621"/>
                  <a:gd name="T82" fmla="*/ 110 w 2665"/>
                  <a:gd name="T83" fmla="*/ 1209 h 2621"/>
                  <a:gd name="T84" fmla="*/ 411 w 2665"/>
                  <a:gd name="T85" fmla="*/ 1159 h 2621"/>
                  <a:gd name="T86" fmla="*/ 620 w 2665"/>
                  <a:gd name="T87" fmla="*/ 1019 h 2621"/>
                  <a:gd name="T88" fmla="*/ 723 w 2665"/>
                  <a:gd name="T89" fmla="*/ 878 h 2621"/>
                  <a:gd name="T90" fmla="*/ 717 w 2665"/>
                  <a:gd name="T91" fmla="*/ 748 h 2621"/>
                  <a:gd name="T92" fmla="*/ 752 w 2665"/>
                  <a:gd name="T93" fmla="*/ 635 h 2621"/>
                  <a:gd name="T94" fmla="*/ 810 w 2665"/>
                  <a:gd name="T95" fmla="*/ 461 h 2621"/>
                  <a:gd name="T96" fmla="*/ 952 w 2665"/>
                  <a:gd name="T97" fmla="*/ 396 h 2621"/>
                  <a:gd name="T98" fmla="*/ 1029 w 2665"/>
                  <a:gd name="T99" fmla="*/ 174 h 2621"/>
                  <a:gd name="T100" fmla="*/ 1140 w 2665"/>
                  <a:gd name="T101" fmla="*/ 6 h 2621"/>
                  <a:gd name="T102" fmla="*/ 1219 w 2665"/>
                  <a:gd name="T103" fmla="*/ 24 h 2621"/>
                  <a:gd name="T104" fmla="*/ 1307 w 2665"/>
                  <a:gd name="T105" fmla="*/ 28 h 2621"/>
                  <a:gd name="T106" fmla="*/ 1391 w 2665"/>
                  <a:gd name="T107" fmla="*/ 45 h 2621"/>
                  <a:gd name="T108" fmla="*/ 1485 w 2665"/>
                  <a:gd name="T109" fmla="*/ 70 h 2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5" h="2621">
                    <a:moveTo>
                      <a:pt x="1485" y="70"/>
                    </a:moveTo>
                    <a:lnTo>
                      <a:pt x="1554" y="124"/>
                    </a:lnTo>
                    <a:lnTo>
                      <a:pt x="1653" y="159"/>
                    </a:lnTo>
                    <a:lnTo>
                      <a:pt x="1732" y="223"/>
                    </a:lnTo>
                    <a:lnTo>
                      <a:pt x="1828" y="270"/>
                    </a:lnTo>
                    <a:lnTo>
                      <a:pt x="1926" y="269"/>
                    </a:lnTo>
                    <a:lnTo>
                      <a:pt x="1949" y="411"/>
                    </a:lnTo>
                    <a:lnTo>
                      <a:pt x="1927" y="511"/>
                    </a:lnTo>
                    <a:lnTo>
                      <a:pt x="1883" y="597"/>
                    </a:lnTo>
                    <a:lnTo>
                      <a:pt x="1838" y="599"/>
                    </a:lnTo>
                    <a:lnTo>
                      <a:pt x="1807" y="673"/>
                    </a:lnTo>
                    <a:lnTo>
                      <a:pt x="1752" y="746"/>
                    </a:lnTo>
                    <a:lnTo>
                      <a:pt x="1680" y="815"/>
                    </a:lnTo>
                    <a:lnTo>
                      <a:pt x="1710" y="852"/>
                    </a:lnTo>
                    <a:lnTo>
                      <a:pt x="1785" y="868"/>
                    </a:lnTo>
                    <a:lnTo>
                      <a:pt x="1934" y="880"/>
                    </a:lnTo>
                    <a:lnTo>
                      <a:pt x="2088" y="828"/>
                    </a:lnTo>
                    <a:lnTo>
                      <a:pt x="2230" y="806"/>
                    </a:lnTo>
                    <a:lnTo>
                      <a:pt x="2351" y="842"/>
                    </a:lnTo>
                    <a:lnTo>
                      <a:pt x="2363" y="886"/>
                    </a:lnTo>
                    <a:lnTo>
                      <a:pt x="2324" y="997"/>
                    </a:lnTo>
                    <a:lnTo>
                      <a:pt x="2362" y="1189"/>
                    </a:lnTo>
                    <a:lnTo>
                      <a:pt x="2471" y="1186"/>
                    </a:lnTo>
                    <a:lnTo>
                      <a:pt x="2488" y="1245"/>
                    </a:lnTo>
                    <a:lnTo>
                      <a:pt x="2419" y="1357"/>
                    </a:lnTo>
                    <a:lnTo>
                      <a:pt x="2321" y="1429"/>
                    </a:lnTo>
                    <a:lnTo>
                      <a:pt x="2313" y="1535"/>
                    </a:lnTo>
                    <a:lnTo>
                      <a:pt x="2354" y="1601"/>
                    </a:lnTo>
                    <a:lnTo>
                      <a:pt x="2269" y="1664"/>
                    </a:lnTo>
                    <a:lnTo>
                      <a:pt x="2265" y="1788"/>
                    </a:lnTo>
                    <a:lnTo>
                      <a:pt x="2301" y="1837"/>
                    </a:lnTo>
                    <a:lnTo>
                      <a:pt x="2385" y="1755"/>
                    </a:lnTo>
                    <a:lnTo>
                      <a:pt x="2441" y="1681"/>
                    </a:lnTo>
                    <a:lnTo>
                      <a:pt x="2500" y="1676"/>
                    </a:lnTo>
                    <a:lnTo>
                      <a:pt x="2536" y="1736"/>
                    </a:lnTo>
                    <a:lnTo>
                      <a:pt x="2603" y="1767"/>
                    </a:lnTo>
                    <a:lnTo>
                      <a:pt x="2665" y="1861"/>
                    </a:lnTo>
                    <a:lnTo>
                      <a:pt x="2642" y="2014"/>
                    </a:lnTo>
                    <a:lnTo>
                      <a:pt x="2561" y="2061"/>
                    </a:lnTo>
                    <a:lnTo>
                      <a:pt x="2526" y="2122"/>
                    </a:lnTo>
                    <a:lnTo>
                      <a:pt x="2549" y="2192"/>
                    </a:lnTo>
                    <a:lnTo>
                      <a:pt x="2555" y="2249"/>
                    </a:lnTo>
                    <a:lnTo>
                      <a:pt x="2499" y="2359"/>
                    </a:lnTo>
                    <a:lnTo>
                      <a:pt x="2432" y="2387"/>
                    </a:lnTo>
                    <a:lnTo>
                      <a:pt x="2322" y="2361"/>
                    </a:lnTo>
                    <a:lnTo>
                      <a:pt x="2256" y="2317"/>
                    </a:lnTo>
                    <a:lnTo>
                      <a:pt x="2182" y="2318"/>
                    </a:lnTo>
                    <a:lnTo>
                      <a:pt x="2112" y="2360"/>
                    </a:lnTo>
                    <a:lnTo>
                      <a:pt x="2049" y="2361"/>
                    </a:lnTo>
                    <a:lnTo>
                      <a:pt x="1948" y="2293"/>
                    </a:lnTo>
                    <a:lnTo>
                      <a:pt x="1944" y="2230"/>
                    </a:lnTo>
                    <a:lnTo>
                      <a:pt x="1914" y="2198"/>
                    </a:lnTo>
                    <a:lnTo>
                      <a:pt x="1811" y="2256"/>
                    </a:lnTo>
                    <a:lnTo>
                      <a:pt x="1711" y="2271"/>
                    </a:lnTo>
                    <a:lnTo>
                      <a:pt x="1646" y="2396"/>
                    </a:lnTo>
                    <a:lnTo>
                      <a:pt x="1582" y="2451"/>
                    </a:lnTo>
                    <a:lnTo>
                      <a:pt x="1482" y="2449"/>
                    </a:lnTo>
                    <a:lnTo>
                      <a:pt x="1460" y="2473"/>
                    </a:lnTo>
                    <a:lnTo>
                      <a:pt x="1396" y="2486"/>
                    </a:lnTo>
                    <a:lnTo>
                      <a:pt x="1334" y="2484"/>
                    </a:lnTo>
                    <a:lnTo>
                      <a:pt x="1120" y="2417"/>
                    </a:lnTo>
                    <a:lnTo>
                      <a:pt x="959" y="2447"/>
                    </a:lnTo>
                    <a:lnTo>
                      <a:pt x="863" y="2434"/>
                    </a:lnTo>
                    <a:lnTo>
                      <a:pt x="563" y="2599"/>
                    </a:lnTo>
                    <a:lnTo>
                      <a:pt x="358" y="2621"/>
                    </a:lnTo>
                    <a:lnTo>
                      <a:pt x="272" y="2608"/>
                    </a:lnTo>
                    <a:lnTo>
                      <a:pt x="272" y="2530"/>
                    </a:lnTo>
                    <a:lnTo>
                      <a:pt x="229" y="2456"/>
                    </a:lnTo>
                    <a:lnTo>
                      <a:pt x="281" y="2341"/>
                    </a:lnTo>
                    <a:lnTo>
                      <a:pt x="177" y="2280"/>
                    </a:lnTo>
                    <a:lnTo>
                      <a:pt x="159" y="2167"/>
                    </a:lnTo>
                    <a:lnTo>
                      <a:pt x="165" y="2088"/>
                    </a:lnTo>
                    <a:lnTo>
                      <a:pt x="120" y="1999"/>
                    </a:lnTo>
                    <a:lnTo>
                      <a:pt x="180" y="1894"/>
                    </a:lnTo>
                    <a:lnTo>
                      <a:pt x="192" y="1841"/>
                    </a:lnTo>
                    <a:lnTo>
                      <a:pt x="159" y="1779"/>
                    </a:lnTo>
                    <a:lnTo>
                      <a:pt x="158" y="1721"/>
                    </a:lnTo>
                    <a:lnTo>
                      <a:pt x="83" y="1709"/>
                    </a:lnTo>
                    <a:lnTo>
                      <a:pt x="66" y="1636"/>
                    </a:lnTo>
                    <a:lnTo>
                      <a:pt x="142" y="1547"/>
                    </a:lnTo>
                    <a:lnTo>
                      <a:pt x="88" y="1390"/>
                    </a:lnTo>
                    <a:lnTo>
                      <a:pt x="0" y="1369"/>
                    </a:lnTo>
                    <a:lnTo>
                      <a:pt x="2" y="1265"/>
                    </a:lnTo>
                    <a:lnTo>
                      <a:pt x="110" y="1209"/>
                    </a:lnTo>
                    <a:lnTo>
                      <a:pt x="264" y="1205"/>
                    </a:lnTo>
                    <a:lnTo>
                      <a:pt x="411" y="1159"/>
                    </a:lnTo>
                    <a:lnTo>
                      <a:pt x="553" y="1142"/>
                    </a:lnTo>
                    <a:lnTo>
                      <a:pt x="620" y="1019"/>
                    </a:lnTo>
                    <a:lnTo>
                      <a:pt x="697" y="977"/>
                    </a:lnTo>
                    <a:lnTo>
                      <a:pt x="723" y="878"/>
                    </a:lnTo>
                    <a:lnTo>
                      <a:pt x="697" y="798"/>
                    </a:lnTo>
                    <a:lnTo>
                      <a:pt x="717" y="748"/>
                    </a:lnTo>
                    <a:lnTo>
                      <a:pt x="782" y="707"/>
                    </a:lnTo>
                    <a:lnTo>
                      <a:pt x="752" y="635"/>
                    </a:lnTo>
                    <a:lnTo>
                      <a:pt x="793" y="535"/>
                    </a:lnTo>
                    <a:lnTo>
                      <a:pt x="810" y="461"/>
                    </a:lnTo>
                    <a:lnTo>
                      <a:pt x="888" y="409"/>
                    </a:lnTo>
                    <a:lnTo>
                      <a:pt x="952" y="396"/>
                    </a:lnTo>
                    <a:lnTo>
                      <a:pt x="1012" y="395"/>
                    </a:lnTo>
                    <a:lnTo>
                      <a:pt x="1029" y="174"/>
                    </a:lnTo>
                    <a:lnTo>
                      <a:pt x="1054" y="95"/>
                    </a:lnTo>
                    <a:lnTo>
                      <a:pt x="1140" y="6"/>
                    </a:lnTo>
                    <a:lnTo>
                      <a:pt x="1187" y="0"/>
                    </a:lnTo>
                    <a:lnTo>
                      <a:pt x="1219" y="24"/>
                    </a:lnTo>
                    <a:lnTo>
                      <a:pt x="1270" y="2"/>
                    </a:lnTo>
                    <a:lnTo>
                      <a:pt x="1307" y="28"/>
                    </a:lnTo>
                    <a:lnTo>
                      <a:pt x="1339" y="8"/>
                    </a:lnTo>
                    <a:lnTo>
                      <a:pt x="1391" y="45"/>
                    </a:lnTo>
                    <a:lnTo>
                      <a:pt x="1445" y="38"/>
                    </a:lnTo>
                    <a:lnTo>
                      <a:pt x="1485" y="7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</p:grpSp>
        <p:grpSp>
          <p:nvGrpSpPr>
            <p:cNvPr id="9" name="Group 120"/>
            <p:cNvGrpSpPr/>
            <p:nvPr>
              <p:custDataLst>
                <p:tags r:id="rId3"/>
              </p:custDataLst>
            </p:nvPr>
          </p:nvGrpSpPr>
          <p:grpSpPr>
            <a:xfrm>
              <a:off x="769268" y="2245788"/>
              <a:ext cx="1138753" cy="1394773"/>
              <a:chOff x="3013657" y="3173471"/>
              <a:chExt cx="1290191" cy="1958709"/>
            </a:xfrm>
            <a:solidFill>
              <a:schemeClr val="accent6"/>
            </a:solidFill>
          </p:grpSpPr>
          <p:sp>
            <p:nvSpPr>
              <p:cNvPr id="34" name="Freeform 121"/>
              <p:cNvSpPr>
                <a:spLocks noEditPoints="1"/>
              </p:cNvSpPr>
              <p:nvPr/>
            </p:nvSpPr>
            <p:spPr bwMode="auto">
              <a:xfrm>
                <a:off x="3013657" y="3173471"/>
                <a:ext cx="1290191" cy="1958709"/>
              </a:xfrm>
              <a:custGeom>
                <a:avLst/>
                <a:gdLst>
                  <a:gd name="T0" fmla="*/ 383 w 4629"/>
                  <a:gd name="T1" fmla="*/ 4688 h 7021"/>
                  <a:gd name="T2" fmla="*/ 1086 w 4629"/>
                  <a:gd name="T3" fmla="*/ 4431 h 7021"/>
                  <a:gd name="T4" fmla="*/ 1151 w 4629"/>
                  <a:gd name="T5" fmla="*/ 4038 h 7021"/>
                  <a:gd name="T6" fmla="*/ 1057 w 4629"/>
                  <a:gd name="T7" fmla="*/ 3683 h 7021"/>
                  <a:gd name="T8" fmla="*/ 807 w 4629"/>
                  <a:gd name="T9" fmla="*/ 3405 h 7021"/>
                  <a:gd name="T10" fmla="*/ 411 w 4629"/>
                  <a:gd name="T11" fmla="*/ 3163 h 7021"/>
                  <a:gd name="T12" fmla="*/ 919 w 4629"/>
                  <a:gd name="T13" fmla="*/ 2641 h 7021"/>
                  <a:gd name="T14" fmla="*/ 1214 w 4629"/>
                  <a:gd name="T15" fmla="*/ 2673 h 7021"/>
                  <a:gd name="T16" fmla="*/ 1014 w 4629"/>
                  <a:gd name="T17" fmla="*/ 2318 h 7021"/>
                  <a:gd name="T18" fmla="*/ 1297 w 4629"/>
                  <a:gd name="T19" fmla="*/ 2086 h 7021"/>
                  <a:gd name="T20" fmla="*/ 1544 w 4629"/>
                  <a:gd name="T21" fmla="*/ 1769 h 7021"/>
                  <a:gd name="T22" fmla="*/ 1710 w 4629"/>
                  <a:gd name="T23" fmla="*/ 1465 h 7021"/>
                  <a:gd name="T24" fmla="*/ 1922 w 4629"/>
                  <a:gd name="T25" fmla="*/ 1113 h 7021"/>
                  <a:gd name="T26" fmla="*/ 2071 w 4629"/>
                  <a:gd name="T27" fmla="*/ 950 h 7021"/>
                  <a:gd name="T28" fmla="*/ 2549 w 4629"/>
                  <a:gd name="T29" fmla="*/ 546 h 7021"/>
                  <a:gd name="T30" fmla="*/ 2708 w 4629"/>
                  <a:gd name="T31" fmla="*/ 176 h 7021"/>
                  <a:gd name="T32" fmla="*/ 3434 w 4629"/>
                  <a:gd name="T33" fmla="*/ 44 h 7021"/>
                  <a:gd name="T34" fmla="*/ 3232 w 4629"/>
                  <a:gd name="T35" fmla="*/ 475 h 7021"/>
                  <a:gd name="T36" fmla="*/ 2973 w 4629"/>
                  <a:gd name="T37" fmla="*/ 872 h 7021"/>
                  <a:gd name="T38" fmla="*/ 2695 w 4629"/>
                  <a:gd name="T39" fmla="*/ 1103 h 7021"/>
                  <a:gd name="T40" fmla="*/ 2557 w 4629"/>
                  <a:gd name="T41" fmla="*/ 1460 h 7021"/>
                  <a:gd name="T42" fmla="*/ 2316 w 4629"/>
                  <a:gd name="T43" fmla="*/ 2249 h 7021"/>
                  <a:gd name="T44" fmla="*/ 2495 w 4629"/>
                  <a:gd name="T45" fmla="*/ 2603 h 7021"/>
                  <a:gd name="T46" fmla="*/ 2859 w 4629"/>
                  <a:gd name="T47" fmla="*/ 3135 h 7021"/>
                  <a:gd name="T48" fmla="*/ 3476 w 4629"/>
                  <a:gd name="T49" fmla="*/ 3295 h 7021"/>
                  <a:gd name="T50" fmla="*/ 3895 w 4629"/>
                  <a:gd name="T51" fmla="*/ 3614 h 7021"/>
                  <a:gd name="T52" fmla="*/ 4203 w 4629"/>
                  <a:gd name="T53" fmla="*/ 3931 h 7021"/>
                  <a:gd name="T54" fmla="*/ 4626 w 4629"/>
                  <a:gd name="T55" fmla="*/ 4163 h 7021"/>
                  <a:gd name="T56" fmla="*/ 3886 w 4629"/>
                  <a:gd name="T57" fmla="*/ 4581 h 7021"/>
                  <a:gd name="T58" fmla="*/ 3617 w 4629"/>
                  <a:gd name="T59" fmla="*/ 5046 h 7021"/>
                  <a:gd name="T60" fmla="*/ 3674 w 4629"/>
                  <a:gd name="T61" fmla="*/ 5330 h 7021"/>
                  <a:gd name="T62" fmla="*/ 2824 w 4629"/>
                  <a:gd name="T63" fmla="*/ 6521 h 7021"/>
                  <a:gd name="T64" fmla="*/ 2601 w 4629"/>
                  <a:gd name="T65" fmla="*/ 6996 h 7021"/>
                  <a:gd name="T66" fmla="*/ 2411 w 4629"/>
                  <a:gd name="T67" fmla="*/ 6825 h 7021"/>
                  <a:gd name="T68" fmla="*/ 2450 w 4629"/>
                  <a:gd name="T69" fmla="*/ 6377 h 7021"/>
                  <a:gd name="T70" fmla="*/ 2570 w 4629"/>
                  <a:gd name="T71" fmla="*/ 6033 h 7021"/>
                  <a:gd name="T72" fmla="*/ 2681 w 4629"/>
                  <a:gd name="T73" fmla="*/ 5718 h 7021"/>
                  <a:gd name="T74" fmla="*/ 2821 w 4629"/>
                  <a:gd name="T75" fmla="*/ 5502 h 7021"/>
                  <a:gd name="T76" fmla="*/ 2769 w 4629"/>
                  <a:gd name="T77" fmla="*/ 5273 h 7021"/>
                  <a:gd name="T78" fmla="*/ 2620 w 4629"/>
                  <a:gd name="T79" fmla="*/ 4927 h 7021"/>
                  <a:gd name="T80" fmla="*/ 2481 w 4629"/>
                  <a:gd name="T81" fmla="*/ 4447 h 7021"/>
                  <a:gd name="T82" fmla="*/ 2433 w 4629"/>
                  <a:gd name="T83" fmla="*/ 3951 h 7021"/>
                  <a:gd name="T84" fmla="*/ 2369 w 4629"/>
                  <a:gd name="T85" fmla="*/ 4020 h 7021"/>
                  <a:gd name="T86" fmla="*/ 2261 w 4629"/>
                  <a:gd name="T87" fmla="*/ 3838 h 7021"/>
                  <a:gd name="T88" fmla="*/ 2291 w 4629"/>
                  <a:gd name="T89" fmla="*/ 4373 h 7021"/>
                  <a:gd name="T90" fmla="*/ 2367 w 4629"/>
                  <a:gd name="T91" fmla="*/ 5078 h 7021"/>
                  <a:gd name="T92" fmla="*/ 2172 w 4629"/>
                  <a:gd name="T93" fmla="*/ 5379 h 7021"/>
                  <a:gd name="T94" fmla="*/ 2062 w 4629"/>
                  <a:gd name="T95" fmla="*/ 5149 h 7021"/>
                  <a:gd name="T96" fmla="*/ 2183 w 4629"/>
                  <a:gd name="T97" fmla="*/ 4953 h 7021"/>
                  <a:gd name="T98" fmla="*/ 2138 w 4629"/>
                  <a:gd name="T99" fmla="*/ 4708 h 7021"/>
                  <a:gd name="T100" fmla="*/ 2238 w 4629"/>
                  <a:gd name="T101" fmla="*/ 4441 h 7021"/>
                  <a:gd name="T102" fmla="*/ 2182 w 4629"/>
                  <a:gd name="T103" fmla="*/ 4528 h 7021"/>
                  <a:gd name="T104" fmla="*/ 2068 w 4629"/>
                  <a:gd name="T105" fmla="*/ 4499 h 7021"/>
                  <a:gd name="T106" fmla="*/ 1923 w 4629"/>
                  <a:gd name="T107" fmla="*/ 4712 h 7021"/>
                  <a:gd name="T108" fmla="*/ 1731 w 4629"/>
                  <a:gd name="T109" fmla="*/ 4871 h 7021"/>
                  <a:gd name="T110" fmla="*/ 1670 w 4629"/>
                  <a:gd name="T111" fmla="*/ 5114 h 7021"/>
                  <a:gd name="T112" fmla="*/ 1498 w 4629"/>
                  <a:gd name="T113" fmla="*/ 5423 h 7021"/>
                  <a:gd name="T114" fmla="*/ 1170 w 4629"/>
                  <a:gd name="T115" fmla="*/ 5955 h 7021"/>
                  <a:gd name="T116" fmla="*/ 491 w 4629"/>
                  <a:gd name="T117" fmla="*/ 5489 h 7021"/>
                  <a:gd name="T118" fmla="*/ 1980 w 4629"/>
                  <a:gd name="T119" fmla="*/ 4632 h 7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629" h="7021">
                    <a:moveTo>
                      <a:pt x="6" y="5011"/>
                    </a:moveTo>
                    <a:lnTo>
                      <a:pt x="0" y="4943"/>
                    </a:lnTo>
                    <a:lnTo>
                      <a:pt x="64" y="4887"/>
                    </a:lnTo>
                    <a:lnTo>
                      <a:pt x="191" y="4885"/>
                    </a:lnTo>
                    <a:lnTo>
                      <a:pt x="188" y="4853"/>
                    </a:lnTo>
                    <a:lnTo>
                      <a:pt x="271" y="4856"/>
                    </a:lnTo>
                    <a:lnTo>
                      <a:pt x="308" y="4879"/>
                    </a:lnTo>
                    <a:lnTo>
                      <a:pt x="305" y="4762"/>
                    </a:lnTo>
                    <a:lnTo>
                      <a:pt x="383" y="4688"/>
                    </a:lnTo>
                    <a:lnTo>
                      <a:pt x="443" y="4689"/>
                    </a:lnTo>
                    <a:lnTo>
                      <a:pt x="442" y="4621"/>
                    </a:lnTo>
                    <a:lnTo>
                      <a:pt x="476" y="4557"/>
                    </a:lnTo>
                    <a:lnTo>
                      <a:pt x="549" y="4554"/>
                    </a:lnTo>
                    <a:lnTo>
                      <a:pt x="570" y="4521"/>
                    </a:lnTo>
                    <a:lnTo>
                      <a:pt x="757" y="4521"/>
                    </a:lnTo>
                    <a:lnTo>
                      <a:pt x="829" y="4466"/>
                    </a:lnTo>
                    <a:lnTo>
                      <a:pt x="1035" y="4470"/>
                    </a:lnTo>
                    <a:lnTo>
                      <a:pt x="1086" y="4431"/>
                    </a:lnTo>
                    <a:lnTo>
                      <a:pt x="1085" y="4380"/>
                    </a:lnTo>
                    <a:lnTo>
                      <a:pt x="1106" y="4378"/>
                    </a:lnTo>
                    <a:lnTo>
                      <a:pt x="1116" y="4328"/>
                    </a:lnTo>
                    <a:lnTo>
                      <a:pt x="1098" y="4283"/>
                    </a:lnTo>
                    <a:lnTo>
                      <a:pt x="1055" y="4238"/>
                    </a:lnTo>
                    <a:lnTo>
                      <a:pt x="1111" y="4177"/>
                    </a:lnTo>
                    <a:lnTo>
                      <a:pt x="1113" y="4126"/>
                    </a:lnTo>
                    <a:lnTo>
                      <a:pt x="1149" y="4100"/>
                    </a:lnTo>
                    <a:lnTo>
                      <a:pt x="1151" y="4038"/>
                    </a:lnTo>
                    <a:lnTo>
                      <a:pt x="1119" y="4000"/>
                    </a:lnTo>
                    <a:lnTo>
                      <a:pt x="1131" y="3914"/>
                    </a:lnTo>
                    <a:lnTo>
                      <a:pt x="1108" y="3895"/>
                    </a:lnTo>
                    <a:lnTo>
                      <a:pt x="1106" y="3853"/>
                    </a:lnTo>
                    <a:lnTo>
                      <a:pt x="1128" y="3836"/>
                    </a:lnTo>
                    <a:lnTo>
                      <a:pt x="1128" y="3779"/>
                    </a:lnTo>
                    <a:lnTo>
                      <a:pt x="1094" y="3750"/>
                    </a:lnTo>
                    <a:lnTo>
                      <a:pt x="1090" y="3706"/>
                    </a:lnTo>
                    <a:lnTo>
                      <a:pt x="1057" y="3683"/>
                    </a:lnTo>
                    <a:lnTo>
                      <a:pt x="1020" y="3624"/>
                    </a:lnTo>
                    <a:lnTo>
                      <a:pt x="984" y="3644"/>
                    </a:lnTo>
                    <a:lnTo>
                      <a:pt x="963" y="3662"/>
                    </a:lnTo>
                    <a:lnTo>
                      <a:pt x="938" y="3633"/>
                    </a:lnTo>
                    <a:lnTo>
                      <a:pt x="900" y="3626"/>
                    </a:lnTo>
                    <a:lnTo>
                      <a:pt x="896" y="3566"/>
                    </a:lnTo>
                    <a:lnTo>
                      <a:pt x="839" y="3509"/>
                    </a:lnTo>
                    <a:lnTo>
                      <a:pt x="835" y="3438"/>
                    </a:lnTo>
                    <a:lnTo>
                      <a:pt x="807" y="3405"/>
                    </a:lnTo>
                    <a:lnTo>
                      <a:pt x="736" y="3407"/>
                    </a:lnTo>
                    <a:lnTo>
                      <a:pt x="664" y="3366"/>
                    </a:lnTo>
                    <a:lnTo>
                      <a:pt x="639" y="3294"/>
                    </a:lnTo>
                    <a:lnTo>
                      <a:pt x="433" y="3280"/>
                    </a:lnTo>
                    <a:lnTo>
                      <a:pt x="333" y="3203"/>
                    </a:lnTo>
                    <a:lnTo>
                      <a:pt x="323" y="3167"/>
                    </a:lnTo>
                    <a:lnTo>
                      <a:pt x="273" y="3152"/>
                    </a:lnTo>
                    <a:lnTo>
                      <a:pt x="374" y="3130"/>
                    </a:lnTo>
                    <a:lnTo>
                      <a:pt x="411" y="3163"/>
                    </a:lnTo>
                    <a:lnTo>
                      <a:pt x="497" y="3163"/>
                    </a:lnTo>
                    <a:lnTo>
                      <a:pt x="575" y="3085"/>
                    </a:lnTo>
                    <a:lnTo>
                      <a:pt x="578" y="2987"/>
                    </a:lnTo>
                    <a:lnTo>
                      <a:pt x="665" y="2929"/>
                    </a:lnTo>
                    <a:lnTo>
                      <a:pt x="690" y="2835"/>
                    </a:lnTo>
                    <a:lnTo>
                      <a:pt x="766" y="2775"/>
                    </a:lnTo>
                    <a:lnTo>
                      <a:pt x="840" y="2776"/>
                    </a:lnTo>
                    <a:lnTo>
                      <a:pt x="882" y="2640"/>
                    </a:lnTo>
                    <a:lnTo>
                      <a:pt x="919" y="2641"/>
                    </a:lnTo>
                    <a:lnTo>
                      <a:pt x="995" y="2728"/>
                    </a:lnTo>
                    <a:lnTo>
                      <a:pt x="1025" y="2728"/>
                    </a:lnTo>
                    <a:lnTo>
                      <a:pt x="996" y="2673"/>
                    </a:lnTo>
                    <a:lnTo>
                      <a:pt x="1017" y="2639"/>
                    </a:lnTo>
                    <a:lnTo>
                      <a:pt x="1054" y="2621"/>
                    </a:lnTo>
                    <a:lnTo>
                      <a:pt x="1107" y="2651"/>
                    </a:lnTo>
                    <a:lnTo>
                      <a:pt x="1139" y="2656"/>
                    </a:lnTo>
                    <a:lnTo>
                      <a:pt x="1169" y="2647"/>
                    </a:lnTo>
                    <a:lnTo>
                      <a:pt x="1214" y="2673"/>
                    </a:lnTo>
                    <a:lnTo>
                      <a:pt x="1249" y="2684"/>
                    </a:lnTo>
                    <a:lnTo>
                      <a:pt x="1289" y="2642"/>
                    </a:lnTo>
                    <a:lnTo>
                      <a:pt x="1257" y="2578"/>
                    </a:lnTo>
                    <a:lnTo>
                      <a:pt x="1215" y="2507"/>
                    </a:lnTo>
                    <a:lnTo>
                      <a:pt x="1220" y="2434"/>
                    </a:lnTo>
                    <a:lnTo>
                      <a:pt x="1163" y="2427"/>
                    </a:lnTo>
                    <a:lnTo>
                      <a:pt x="1123" y="2445"/>
                    </a:lnTo>
                    <a:lnTo>
                      <a:pt x="1088" y="2387"/>
                    </a:lnTo>
                    <a:lnTo>
                      <a:pt x="1014" y="2318"/>
                    </a:lnTo>
                    <a:lnTo>
                      <a:pt x="1002" y="2295"/>
                    </a:lnTo>
                    <a:lnTo>
                      <a:pt x="1017" y="2270"/>
                    </a:lnTo>
                    <a:lnTo>
                      <a:pt x="1072" y="2287"/>
                    </a:lnTo>
                    <a:lnTo>
                      <a:pt x="1164" y="2286"/>
                    </a:lnTo>
                    <a:lnTo>
                      <a:pt x="1221" y="2327"/>
                    </a:lnTo>
                    <a:lnTo>
                      <a:pt x="1289" y="2270"/>
                    </a:lnTo>
                    <a:lnTo>
                      <a:pt x="1357" y="2180"/>
                    </a:lnTo>
                    <a:lnTo>
                      <a:pt x="1358" y="2121"/>
                    </a:lnTo>
                    <a:lnTo>
                      <a:pt x="1297" y="2086"/>
                    </a:lnTo>
                    <a:lnTo>
                      <a:pt x="1273" y="2028"/>
                    </a:lnTo>
                    <a:lnTo>
                      <a:pt x="1296" y="1968"/>
                    </a:lnTo>
                    <a:lnTo>
                      <a:pt x="1282" y="1920"/>
                    </a:lnTo>
                    <a:lnTo>
                      <a:pt x="1328" y="1832"/>
                    </a:lnTo>
                    <a:lnTo>
                      <a:pt x="1378" y="1833"/>
                    </a:lnTo>
                    <a:lnTo>
                      <a:pt x="1398" y="1796"/>
                    </a:lnTo>
                    <a:lnTo>
                      <a:pt x="1485" y="1795"/>
                    </a:lnTo>
                    <a:lnTo>
                      <a:pt x="1545" y="1803"/>
                    </a:lnTo>
                    <a:lnTo>
                      <a:pt x="1544" y="1769"/>
                    </a:lnTo>
                    <a:lnTo>
                      <a:pt x="1509" y="1716"/>
                    </a:lnTo>
                    <a:lnTo>
                      <a:pt x="1508" y="1658"/>
                    </a:lnTo>
                    <a:lnTo>
                      <a:pt x="1526" y="1607"/>
                    </a:lnTo>
                    <a:lnTo>
                      <a:pt x="1517" y="1574"/>
                    </a:lnTo>
                    <a:lnTo>
                      <a:pt x="1544" y="1549"/>
                    </a:lnTo>
                    <a:lnTo>
                      <a:pt x="1622" y="1549"/>
                    </a:lnTo>
                    <a:lnTo>
                      <a:pt x="1656" y="1564"/>
                    </a:lnTo>
                    <a:lnTo>
                      <a:pt x="1687" y="1490"/>
                    </a:lnTo>
                    <a:lnTo>
                      <a:pt x="1710" y="1465"/>
                    </a:lnTo>
                    <a:lnTo>
                      <a:pt x="1829" y="1405"/>
                    </a:lnTo>
                    <a:lnTo>
                      <a:pt x="1829" y="1368"/>
                    </a:lnTo>
                    <a:lnTo>
                      <a:pt x="1800" y="1355"/>
                    </a:lnTo>
                    <a:lnTo>
                      <a:pt x="1795" y="1329"/>
                    </a:lnTo>
                    <a:lnTo>
                      <a:pt x="1825" y="1287"/>
                    </a:lnTo>
                    <a:lnTo>
                      <a:pt x="1858" y="1251"/>
                    </a:lnTo>
                    <a:lnTo>
                      <a:pt x="1858" y="1207"/>
                    </a:lnTo>
                    <a:lnTo>
                      <a:pt x="1870" y="1158"/>
                    </a:lnTo>
                    <a:lnTo>
                      <a:pt x="1922" y="1113"/>
                    </a:lnTo>
                    <a:lnTo>
                      <a:pt x="1923" y="1078"/>
                    </a:lnTo>
                    <a:lnTo>
                      <a:pt x="1906" y="1050"/>
                    </a:lnTo>
                    <a:lnTo>
                      <a:pt x="1932" y="1002"/>
                    </a:lnTo>
                    <a:lnTo>
                      <a:pt x="1907" y="950"/>
                    </a:lnTo>
                    <a:lnTo>
                      <a:pt x="1940" y="923"/>
                    </a:lnTo>
                    <a:lnTo>
                      <a:pt x="1964" y="923"/>
                    </a:lnTo>
                    <a:lnTo>
                      <a:pt x="1994" y="944"/>
                    </a:lnTo>
                    <a:lnTo>
                      <a:pt x="2028" y="934"/>
                    </a:lnTo>
                    <a:lnTo>
                      <a:pt x="2071" y="950"/>
                    </a:lnTo>
                    <a:lnTo>
                      <a:pt x="2085" y="985"/>
                    </a:lnTo>
                    <a:lnTo>
                      <a:pt x="2104" y="995"/>
                    </a:lnTo>
                    <a:lnTo>
                      <a:pt x="2127" y="956"/>
                    </a:lnTo>
                    <a:lnTo>
                      <a:pt x="2177" y="936"/>
                    </a:lnTo>
                    <a:lnTo>
                      <a:pt x="2389" y="758"/>
                    </a:lnTo>
                    <a:lnTo>
                      <a:pt x="2407" y="689"/>
                    </a:lnTo>
                    <a:lnTo>
                      <a:pt x="2429" y="646"/>
                    </a:lnTo>
                    <a:lnTo>
                      <a:pt x="2485" y="636"/>
                    </a:lnTo>
                    <a:lnTo>
                      <a:pt x="2549" y="546"/>
                    </a:lnTo>
                    <a:lnTo>
                      <a:pt x="2557" y="499"/>
                    </a:lnTo>
                    <a:lnTo>
                      <a:pt x="2531" y="457"/>
                    </a:lnTo>
                    <a:lnTo>
                      <a:pt x="2558" y="424"/>
                    </a:lnTo>
                    <a:lnTo>
                      <a:pt x="2612" y="425"/>
                    </a:lnTo>
                    <a:lnTo>
                      <a:pt x="2633" y="385"/>
                    </a:lnTo>
                    <a:lnTo>
                      <a:pt x="2615" y="335"/>
                    </a:lnTo>
                    <a:lnTo>
                      <a:pt x="2636" y="299"/>
                    </a:lnTo>
                    <a:lnTo>
                      <a:pt x="2670" y="268"/>
                    </a:lnTo>
                    <a:lnTo>
                      <a:pt x="2708" y="176"/>
                    </a:lnTo>
                    <a:lnTo>
                      <a:pt x="2741" y="117"/>
                    </a:lnTo>
                    <a:lnTo>
                      <a:pt x="2799" y="93"/>
                    </a:lnTo>
                    <a:lnTo>
                      <a:pt x="2879" y="104"/>
                    </a:lnTo>
                    <a:lnTo>
                      <a:pt x="2943" y="89"/>
                    </a:lnTo>
                    <a:lnTo>
                      <a:pt x="3015" y="66"/>
                    </a:lnTo>
                    <a:lnTo>
                      <a:pt x="3111" y="20"/>
                    </a:lnTo>
                    <a:lnTo>
                      <a:pt x="3271" y="0"/>
                    </a:lnTo>
                    <a:lnTo>
                      <a:pt x="3402" y="20"/>
                    </a:lnTo>
                    <a:lnTo>
                      <a:pt x="3434" y="44"/>
                    </a:lnTo>
                    <a:lnTo>
                      <a:pt x="3402" y="127"/>
                    </a:lnTo>
                    <a:lnTo>
                      <a:pt x="3377" y="215"/>
                    </a:lnTo>
                    <a:lnTo>
                      <a:pt x="3311" y="292"/>
                    </a:lnTo>
                    <a:lnTo>
                      <a:pt x="3312" y="367"/>
                    </a:lnTo>
                    <a:lnTo>
                      <a:pt x="3352" y="371"/>
                    </a:lnTo>
                    <a:lnTo>
                      <a:pt x="3377" y="410"/>
                    </a:lnTo>
                    <a:lnTo>
                      <a:pt x="3326" y="443"/>
                    </a:lnTo>
                    <a:lnTo>
                      <a:pt x="3278" y="438"/>
                    </a:lnTo>
                    <a:lnTo>
                      <a:pt x="3232" y="475"/>
                    </a:lnTo>
                    <a:lnTo>
                      <a:pt x="3228" y="515"/>
                    </a:lnTo>
                    <a:lnTo>
                      <a:pt x="3198" y="556"/>
                    </a:lnTo>
                    <a:lnTo>
                      <a:pt x="3214" y="647"/>
                    </a:lnTo>
                    <a:lnTo>
                      <a:pt x="3174" y="712"/>
                    </a:lnTo>
                    <a:lnTo>
                      <a:pt x="3105" y="711"/>
                    </a:lnTo>
                    <a:lnTo>
                      <a:pt x="3059" y="755"/>
                    </a:lnTo>
                    <a:lnTo>
                      <a:pt x="3011" y="779"/>
                    </a:lnTo>
                    <a:lnTo>
                      <a:pt x="3011" y="827"/>
                    </a:lnTo>
                    <a:lnTo>
                      <a:pt x="2973" y="872"/>
                    </a:lnTo>
                    <a:lnTo>
                      <a:pt x="2898" y="873"/>
                    </a:lnTo>
                    <a:lnTo>
                      <a:pt x="2880" y="894"/>
                    </a:lnTo>
                    <a:lnTo>
                      <a:pt x="2876" y="957"/>
                    </a:lnTo>
                    <a:lnTo>
                      <a:pt x="2834" y="990"/>
                    </a:lnTo>
                    <a:lnTo>
                      <a:pt x="2786" y="989"/>
                    </a:lnTo>
                    <a:lnTo>
                      <a:pt x="2791" y="1074"/>
                    </a:lnTo>
                    <a:lnTo>
                      <a:pt x="2763" y="1083"/>
                    </a:lnTo>
                    <a:lnTo>
                      <a:pt x="2716" y="1081"/>
                    </a:lnTo>
                    <a:lnTo>
                      <a:pt x="2695" y="1103"/>
                    </a:lnTo>
                    <a:lnTo>
                      <a:pt x="2692" y="1214"/>
                    </a:lnTo>
                    <a:lnTo>
                      <a:pt x="2666" y="1246"/>
                    </a:lnTo>
                    <a:lnTo>
                      <a:pt x="2679" y="1286"/>
                    </a:lnTo>
                    <a:lnTo>
                      <a:pt x="2634" y="1299"/>
                    </a:lnTo>
                    <a:lnTo>
                      <a:pt x="2634" y="1345"/>
                    </a:lnTo>
                    <a:lnTo>
                      <a:pt x="2609" y="1359"/>
                    </a:lnTo>
                    <a:lnTo>
                      <a:pt x="2599" y="1400"/>
                    </a:lnTo>
                    <a:lnTo>
                      <a:pt x="2576" y="1416"/>
                    </a:lnTo>
                    <a:lnTo>
                      <a:pt x="2557" y="1460"/>
                    </a:lnTo>
                    <a:lnTo>
                      <a:pt x="2540" y="1528"/>
                    </a:lnTo>
                    <a:lnTo>
                      <a:pt x="2482" y="1625"/>
                    </a:lnTo>
                    <a:lnTo>
                      <a:pt x="2416" y="1681"/>
                    </a:lnTo>
                    <a:lnTo>
                      <a:pt x="2386" y="1739"/>
                    </a:lnTo>
                    <a:lnTo>
                      <a:pt x="2375" y="1797"/>
                    </a:lnTo>
                    <a:lnTo>
                      <a:pt x="2349" y="1846"/>
                    </a:lnTo>
                    <a:lnTo>
                      <a:pt x="2321" y="1949"/>
                    </a:lnTo>
                    <a:lnTo>
                      <a:pt x="2304" y="2145"/>
                    </a:lnTo>
                    <a:lnTo>
                      <a:pt x="2316" y="2249"/>
                    </a:lnTo>
                    <a:lnTo>
                      <a:pt x="2367" y="2285"/>
                    </a:lnTo>
                    <a:lnTo>
                      <a:pt x="2372" y="2321"/>
                    </a:lnTo>
                    <a:lnTo>
                      <a:pt x="2335" y="2357"/>
                    </a:lnTo>
                    <a:lnTo>
                      <a:pt x="2318" y="2397"/>
                    </a:lnTo>
                    <a:lnTo>
                      <a:pt x="2347" y="2432"/>
                    </a:lnTo>
                    <a:lnTo>
                      <a:pt x="2351" y="2524"/>
                    </a:lnTo>
                    <a:lnTo>
                      <a:pt x="2393" y="2536"/>
                    </a:lnTo>
                    <a:lnTo>
                      <a:pt x="2439" y="2594"/>
                    </a:lnTo>
                    <a:lnTo>
                      <a:pt x="2495" y="2603"/>
                    </a:lnTo>
                    <a:lnTo>
                      <a:pt x="2562" y="2662"/>
                    </a:lnTo>
                    <a:lnTo>
                      <a:pt x="2645" y="2678"/>
                    </a:lnTo>
                    <a:lnTo>
                      <a:pt x="2697" y="2729"/>
                    </a:lnTo>
                    <a:lnTo>
                      <a:pt x="2698" y="2777"/>
                    </a:lnTo>
                    <a:lnTo>
                      <a:pt x="2714" y="2855"/>
                    </a:lnTo>
                    <a:lnTo>
                      <a:pt x="2687" y="2888"/>
                    </a:lnTo>
                    <a:lnTo>
                      <a:pt x="2738" y="2899"/>
                    </a:lnTo>
                    <a:lnTo>
                      <a:pt x="2821" y="3020"/>
                    </a:lnTo>
                    <a:lnTo>
                      <a:pt x="2859" y="3135"/>
                    </a:lnTo>
                    <a:lnTo>
                      <a:pt x="2953" y="3280"/>
                    </a:lnTo>
                    <a:lnTo>
                      <a:pt x="2931" y="3327"/>
                    </a:lnTo>
                    <a:lnTo>
                      <a:pt x="2954" y="3391"/>
                    </a:lnTo>
                    <a:lnTo>
                      <a:pt x="3047" y="3405"/>
                    </a:lnTo>
                    <a:lnTo>
                      <a:pt x="3117" y="3353"/>
                    </a:lnTo>
                    <a:lnTo>
                      <a:pt x="3234" y="3336"/>
                    </a:lnTo>
                    <a:lnTo>
                      <a:pt x="3291" y="3282"/>
                    </a:lnTo>
                    <a:lnTo>
                      <a:pt x="3398" y="3275"/>
                    </a:lnTo>
                    <a:lnTo>
                      <a:pt x="3476" y="3295"/>
                    </a:lnTo>
                    <a:lnTo>
                      <a:pt x="3520" y="3362"/>
                    </a:lnTo>
                    <a:lnTo>
                      <a:pt x="3591" y="3376"/>
                    </a:lnTo>
                    <a:lnTo>
                      <a:pt x="3622" y="3443"/>
                    </a:lnTo>
                    <a:lnTo>
                      <a:pt x="3700" y="3441"/>
                    </a:lnTo>
                    <a:lnTo>
                      <a:pt x="3742" y="3465"/>
                    </a:lnTo>
                    <a:lnTo>
                      <a:pt x="3754" y="3519"/>
                    </a:lnTo>
                    <a:lnTo>
                      <a:pt x="3783" y="3543"/>
                    </a:lnTo>
                    <a:lnTo>
                      <a:pt x="3843" y="3540"/>
                    </a:lnTo>
                    <a:lnTo>
                      <a:pt x="3895" y="3614"/>
                    </a:lnTo>
                    <a:lnTo>
                      <a:pt x="3896" y="3668"/>
                    </a:lnTo>
                    <a:lnTo>
                      <a:pt x="3951" y="3727"/>
                    </a:lnTo>
                    <a:lnTo>
                      <a:pt x="3951" y="3772"/>
                    </a:lnTo>
                    <a:lnTo>
                      <a:pt x="4007" y="3806"/>
                    </a:lnTo>
                    <a:lnTo>
                      <a:pt x="4012" y="3876"/>
                    </a:lnTo>
                    <a:lnTo>
                      <a:pt x="4049" y="3909"/>
                    </a:lnTo>
                    <a:lnTo>
                      <a:pt x="4090" y="3863"/>
                    </a:lnTo>
                    <a:lnTo>
                      <a:pt x="4145" y="3867"/>
                    </a:lnTo>
                    <a:lnTo>
                      <a:pt x="4203" y="3931"/>
                    </a:lnTo>
                    <a:lnTo>
                      <a:pt x="4324" y="4022"/>
                    </a:lnTo>
                    <a:lnTo>
                      <a:pt x="4354" y="4042"/>
                    </a:lnTo>
                    <a:lnTo>
                      <a:pt x="4358" y="4109"/>
                    </a:lnTo>
                    <a:lnTo>
                      <a:pt x="4408" y="4130"/>
                    </a:lnTo>
                    <a:lnTo>
                      <a:pt x="4431" y="4166"/>
                    </a:lnTo>
                    <a:lnTo>
                      <a:pt x="4468" y="4185"/>
                    </a:lnTo>
                    <a:lnTo>
                      <a:pt x="4523" y="4113"/>
                    </a:lnTo>
                    <a:lnTo>
                      <a:pt x="4579" y="4114"/>
                    </a:lnTo>
                    <a:lnTo>
                      <a:pt x="4626" y="4163"/>
                    </a:lnTo>
                    <a:lnTo>
                      <a:pt x="4629" y="4216"/>
                    </a:lnTo>
                    <a:lnTo>
                      <a:pt x="4612" y="4264"/>
                    </a:lnTo>
                    <a:lnTo>
                      <a:pt x="4570" y="4355"/>
                    </a:lnTo>
                    <a:lnTo>
                      <a:pt x="4551" y="4402"/>
                    </a:lnTo>
                    <a:lnTo>
                      <a:pt x="4337" y="4519"/>
                    </a:lnTo>
                    <a:lnTo>
                      <a:pt x="4190" y="4557"/>
                    </a:lnTo>
                    <a:lnTo>
                      <a:pt x="4007" y="4531"/>
                    </a:lnTo>
                    <a:lnTo>
                      <a:pt x="3976" y="4579"/>
                    </a:lnTo>
                    <a:lnTo>
                      <a:pt x="3886" y="4581"/>
                    </a:lnTo>
                    <a:lnTo>
                      <a:pt x="3662" y="4816"/>
                    </a:lnTo>
                    <a:lnTo>
                      <a:pt x="3662" y="4851"/>
                    </a:lnTo>
                    <a:lnTo>
                      <a:pt x="3692" y="4881"/>
                    </a:lnTo>
                    <a:lnTo>
                      <a:pt x="3692" y="4917"/>
                    </a:lnTo>
                    <a:lnTo>
                      <a:pt x="3661" y="4949"/>
                    </a:lnTo>
                    <a:lnTo>
                      <a:pt x="3662" y="4978"/>
                    </a:lnTo>
                    <a:lnTo>
                      <a:pt x="3704" y="5015"/>
                    </a:lnTo>
                    <a:lnTo>
                      <a:pt x="3691" y="5046"/>
                    </a:lnTo>
                    <a:lnTo>
                      <a:pt x="3617" y="5046"/>
                    </a:lnTo>
                    <a:lnTo>
                      <a:pt x="3544" y="5081"/>
                    </a:lnTo>
                    <a:lnTo>
                      <a:pt x="3535" y="5134"/>
                    </a:lnTo>
                    <a:lnTo>
                      <a:pt x="3470" y="5222"/>
                    </a:lnTo>
                    <a:lnTo>
                      <a:pt x="3388" y="5293"/>
                    </a:lnTo>
                    <a:lnTo>
                      <a:pt x="3432" y="5338"/>
                    </a:lnTo>
                    <a:lnTo>
                      <a:pt x="3505" y="5344"/>
                    </a:lnTo>
                    <a:lnTo>
                      <a:pt x="3576" y="5247"/>
                    </a:lnTo>
                    <a:lnTo>
                      <a:pt x="3675" y="5247"/>
                    </a:lnTo>
                    <a:lnTo>
                      <a:pt x="3674" y="5330"/>
                    </a:lnTo>
                    <a:lnTo>
                      <a:pt x="3725" y="5365"/>
                    </a:lnTo>
                    <a:lnTo>
                      <a:pt x="3610" y="5517"/>
                    </a:lnTo>
                    <a:lnTo>
                      <a:pt x="3454" y="5605"/>
                    </a:lnTo>
                    <a:lnTo>
                      <a:pt x="3037" y="6087"/>
                    </a:lnTo>
                    <a:lnTo>
                      <a:pt x="3041" y="6171"/>
                    </a:lnTo>
                    <a:lnTo>
                      <a:pt x="2983" y="6223"/>
                    </a:lnTo>
                    <a:lnTo>
                      <a:pt x="2940" y="6313"/>
                    </a:lnTo>
                    <a:lnTo>
                      <a:pt x="2854" y="6394"/>
                    </a:lnTo>
                    <a:lnTo>
                      <a:pt x="2824" y="6521"/>
                    </a:lnTo>
                    <a:lnTo>
                      <a:pt x="2773" y="6603"/>
                    </a:lnTo>
                    <a:lnTo>
                      <a:pt x="2775" y="6675"/>
                    </a:lnTo>
                    <a:lnTo>
                      <a:pt x="2737" y="6716"/>
                    </a:lnTo>
                    <a:lnTo>
                      <a:pt x="2743" y="6811"/>
                    </a:lnTo>
                    <a:lnTo>
                      <a:pt x="2723" y="6899"/>
                    </a:lnTo>
                    <a:lnTo>
                      <a:pt x="2733" y="6947"/>
                    </a:lnTo>
                    <a:lnTo>
                      <a:pt x="2695" y="7021"/>
                    </a:lnTo>
                    <a:lnTo>
                      <a:pt x="2655" y="6989"/>
                    </a:lnTo>
                    <a:lnTo>
                      <a:pt x="2601" y="6996"/>
                    </a:lnTo>
                    <a:lnTo>
                      <a:pt x="2549" y="6959"/>
                    </a:lnTo>
                    <a:lnTo>
                      <a:pt x="2517" y="6979"/>
                    </a:lnTo>
                    <a:lnTo>
                      <a:pt x="2480" y="6953"/>
                    </a:lnTo>
                    <a:lnTo>
                      <a:pt x="2429" y="6975"/>
                    </a:lnTo>
                    <a:lnTo>
                      <a:pt x="2397" y="6951"/>
                    </a:lnTo>
                    <a:lnTo>
                      <a:pt x="2350" y="6957"/>
                    </a:lnTo>
                    <a:lnTo>
                      <a:pt x="2347" y="6933"/>
                    </a:lnTo>
                    <a:lnTo>
                      <a:pt x="2388" y="6885"/>
                    </a:lnTo>
                    <a:lnTo>
                      <a:pt x="2411" y="6825"/>
                    </a:lnTo>
                    <a:lnTo>
                      <a:pt x="2451" y="6777"/>
                    </a:lnTo>
                    <a:lnTo>
                      <a:pt x="2421" y="6716"/>
                    </a:lnTo>
                    <a:lnTo>
                      <a:pt x="2408" y="6667"/>
                    </a:lnTo>
                    <a:lnTo>
                      <a:pt x="2422" y="6604"/>
                    </a:lnTo>
                    <a:lnTo>
                      <a:pt x="2405" y="6548"/>
                    </a:lnTo>
                    <a:lnTo>
                      <a:pt x="2424" y="6494"/>
                    </a:lnTo>
                    <a:lnTo>
                      <a:pt x="2410" y="6450"/>
                    </a:lnTo>
                    <a:lnTo>
                      <a:pt x="2457" y="6420"/>
                    </a:lnTo>
                    <a:lnTo>
                      <a:pt x="2450" y="6377"/>
                    </a:lnTo>
                    <a:lnTo>
                      <a:pt x="2489" y="6349"/>
                    </a:lnTo>
                    <a:lnTo>
                      <a:pt x="2512" y="6318"/>
                    </a:lnTo>
                    <a:lnTo>
                      <a:pt x="2524" y="6254"/>
                    </a:lnTo>
                    <a:lnTo>
                      <a:pt x="2536" y="6210"/>
                    </a:lnTo>
                    <a:lnTo>
                      <a:pt x="2511" y="6149"/>
                    </a:lnTo>
                    <a:lnTo>
                      <a:pt x="2539" y="6127"/>
                    </a:lnTo>
                    <a:lnTo>
                      <a:pt x="2597" y="6126"/>
                    </a:lnTo>
                    <a:lnTo>
                      <a:pt x="2558" y="6084"/>
                    </a:lnTo>
                    <a:lnTo>
                      <a:pt x="2570" y="6033"/>
                    </a:lnTo>
                    <a:lnTo>
                      <a:pt x="2624" y="5958"/>
                    </a:lnTo>
                    <a:lnTo>
                      <a:pt x="2625" y="5891"/>
                    </a:lnTo>
                    <a:lnTo>
                      <a:pt x="2658" y="5852"/>
                    </a:lnTo>
                    <a:lnTo>
                      <a:pt x="2710" y="5831"/>
                    </a:lnTo>
                    <a:lnTo>
                      <a:pt x="2672" y="5808"/>
                    </a:lnTo>
                    <a:lnTo>
                      <a:pt x="2623" y="5807"/>
                    </a:lnTo>
                    <a:lnTo>
                      <a:pt x="2625" y="5749"/>
                    </a:lnTo>
                    <a:lnTo>
                      <a:pt x="2640" y="5714"/>
                    </a:lnTo>
                    <a:lnTo>
                      <a:pt x="2681" y="5718"/>
                    </a:lnTo>
                    <a:lnTo>
                      <a:pt x="2701" y="5735"/>
                    </a:lnTo>
                    <a:lnTo>
                      <a:pt x="2748" y="5736"/>
                    </a:lnTo>
                    <a:lnTo>
                      <a:pt x="2700" y="5695"/>
                    </a:lnTo>
                    <a:lnTo>
                      <a:pt x="2742" y="5665"/>
                    </a:lnTo>
                    <a:lnTo>
                      <a:pt x="2785" y="5634"/>
                    </a:lnTo>
                    <a:lnTo>
                      <a:pt x="2792" y="5595"/>
                    </a:lnTo>
                    <a:lnTo>
                      <a:pt x="2848" y="5571"/>
                    </a:lnTo>
                    <a:lnTo>
                      <a:pt x="2801" y="5542"/>
                    </a:lnTo>
                    <a:lnTo>
                      <a:pt x="2821" y="5502"/>
                    </a:lnTo>
                    <a:lnTo>
                      <a:pt x="2786" y="5459"/>
                    </a:lnTo>
                    <a:lnTo>
                      <a:pt x="2802" y="5433"/>
                    </a:lnTo>
                    <a:lnTo>
                      <a:pt x="2844" y="5448"/>
                    </a:lnTo>
                    <a:lnTo>
                      <a:pt x="2884" y="5440"/>
                    </a:lnTo>
                    <a:lnTo>
                      <a:pt x="2826" y="5413"/>
                    </a:lnTo>
                    <a:lnTo>
                      <a:pt x="2843" y="5383"/>
                    </a:lnTo>
                    <a:lnTo>
                      <a:pt x="2807" y="5366"/>
                    </a:lnTo>
                    <a:lnTo>
                      <a:pt x="2785" y="5336"/>
                    </a:lnTo>
                    <a:lnTo>
                      <a:pt x="2769" y="5273"/>
                    </a:lnTo>
                    <a:lnTo>
                      <a:pt x="2783" y="5235"/>
                    </a:lnTo>
                    <a:lnTo>
                      <a:pt x="2734" y="5189"/>
                    </a:lnTo>
                    <a:lnTo>
                      <a:pt x="2719" y="5120"/>
                    </a:lnTo>
                    <a:lnTo>
                      <a:pt x="2721" y="5080"/>
                    </a:lnTo>
                    <a:lnTo>
                      <a:pt x="2685" y="5070"/>
                    </a:lnTo>
                    <a:lnTo>
                      <a:pt x="2646" y="5025"/>
                    </a:lnTo>
                    <a:lnTo>
                      <a:pt x="2653" y="4984"/>
                    </a:lnTo>
                    <a:lnTo>
                      <a:pt x="2684" y="4951"/>
                    </a:lnTo>
                    <a:lnTo>
                      <a:pt x="2620" y="4927"/>
                    </a:lnTo>
                    <a:lnTo>
                      <a:pt x="2574" y="4935"/>
                    </a:lnTo>
                    <a:lnTo>
                      <a:pt x="2550" y="4978"/>
                    </a:lnTo>
                    <a:lnTo>
                      <a:pt x="2527" y="4938"/>
                    </a:lnTo>
                    <a:lnTo>
                      <a:pt x="2459" y="4871"/>
                    </a:lnTo>
                    <a:lnTo>
                      <a:pt x="2466" y="4806"/>
                    </a:lnTo>
                    <a:lnTo>
                      <a:pt x="2482" y="4735"/>
                    </a:lnTo>
                    <a:lnTo>
                      <a:pt x="2479" y="4631"/>
                    </a:lnTo>
                    <a:lnTo>
                      <a:pt x="2470" y="4496"/>
                    </a:lnTo>
                    <a:lnTo>
                      <a:pt x="2481" y="4447"/>
                    </a:lnTo>
                    <a:lnTo>
                      <a:pt x="2464" y="4404"/>
                    </a:lnTo>
                    <a:lnTo>
                      <a:pt x="2484" y="4320"/>
                    </a:lnTo>
                    <a:lnTo>
                      <a:pt x="2467" y="4266"/>
                    </a:lnTo>
                    <a:lnTo>
                      <a:pt x="2422" y="4230"/>
                    </a:lnTo>
                    <a:lnTo>
                      <a:pt x="2368" y="4216"/>
                    </a:lnTo>
                    <a:lnTo>
                      <a:pt x="2427" y="4133"/>
                    </a:lnTo>
                    <a:lnTo>
                      <a:pt x="2439" y="4057"/>
                    </a:lnTo>
                    <a:lnTo>
                      <a:pt x="2414" y="4009"/>
                    </a:lnTo>
                    <a:lnTo>
                      <a:pt x="2433" y="3951"/>
                    </a:lnTo>
                    <a:lnTo>
                      <a:pt x="2466" y="3949"/>
                    </a:lnTo>
                    <a:lnTo>
                      <a:pt x="2491" y="3966"/>
                    </a:lnTo>
                    <a:lnTo>
                      <a:pt x="2533" y="3958"/>
                    </a:lnTo>
                    <a:lnTo>
                      <a:pt x="2530" y="3921"/>
                    </a:lnTo>
                    <a:lnTo>
                      <a:pt x="2439" y="3871"/>
                    </a:lnTo>
                    <a:lnTo>
                      <a:pt x="2388" y="3887"/>
                    </a:lnTo>
                    <a:lnTo>
                      <a:pt x="2346" y="3930"/>
                    </a:lnTo>
                    <a:lnTo>
                      <a:pt x="2341" y="3972"/>
                    </a:lnTo>
                    <a:lnTo>
                      <a:pt x="2369" y="4020"/>
                    </a:lnTo>
                    <a:lnTo>
                      <a:pt x="2380" y="4075"/>
                    </a:lnTo>
                    <a:lnTo>
                      <a:pt x="2381" y="4115"/>
                    </a:lnTo>
                    <a:lnTo>
                      <a:pt x="2361" y="4132"/>
                    </a:lnTo>
                    <a:lnTo>
                      <a:pt x="2330" y="4096"/>
                    </a:lnTo>
                    <a:lnTo>
                      <a:pt x="2326" y="4001"/>
                    </a:lnTo>
                    <a:lnTo>
                      <a:pt x="2296" y="3934"/>
                    </a:lnTo>
                    <a:lnTo>
                      <a:pt x="2285" y="3883"/>
                    </a:lnTo>
                    <a:lnTo>
                      <a:pt x="2315" y="3809"/>
                    </a:lnTo>
                    <a:lnTo>
                      <a:pt x="2261" y="3838"/>
                    </a:lnTo>
                    <a:lnTo>
                      <a:pt x="2252" y="3890"/>
                    </a:lnTo>
                    <a:lnTo>
                      <a:pt x="2259" y="3940"/>
                    </a:lnTo>
                    <a:lnTo>
                      <a:pt x="2287" y="3993"/>
                    </a:lnTo>
                    <a:lnTo>
                      <a:pt x="2292" y="4064"/>
                    </a:lnTo>
                    <a:lnTo>
                      <a:pt x="2284" y="4109"/>
                    </a:lnTo>
                    <a:lnTo>
                      <a:pt x="2311" y="4117"/>
                    </a:lnTo>
                    <a:lnTo>
                      <a:pt x="2316" y="4248"/>
                    </a:lnTo>
                    <a:lnTo>
                      <a:pt x="2289" y="4309"/>
                    </a:lnTo>
                    <a:lnTo>
                      <a:pt x="2291" y="4373"/>
                    </a:lnTo>
                    <a:lnTo>
                      <a:pt x="2311" y="4426"/>
                    </a:lnTo>
                    <a:lnTo>
                      <a:pt x="2372" y="4457"/>
                    </a:lnTo>
                    <a:lnTo>
                      <a:pt x="2399" y="4519"/>
                    </a:lnTo>
                    <a:lnTo>
                      <a:pt x="2405" y="4624"/>
                    </a:lnTo>
                    <a:lnTo>
                      <a:pt x="2405" y="4736"/>
                    </a:lnTo>
                    <a:lnTo>
                      <a:pt x="2372" y="4813"/>
                    </a:lnTo>
                    <a:lnTo>
                      <a:pt x="2367" y="4940"/>
                    </a:lnTo>
                    <a:lnTo>
                      <a:pt x="2383" y="4997"/>
                    </a:lnTo>
                    <a:lnTo>
                      <a:pt x="2367" y="5078"/>
                    </a:lnTo>
                    <a:lnTo>
                      <a:pt x="2337" y="5119"/>
                    </a:lnTo>
                    <a:lnTo>
                      <a:pt x="2334" y="5195"/>
                    </a:lnTo>
                    <a:lnTo>
                      <a:pt x="2291" y="5298"/>
                    </a:lnTo>
                    <a:lnTo>
                      <a:pt x="2289" y="5385"/>
                    </a:lnTo>
                    <a:lnTo>
                      <a:pt x="2258" y="5448"/>
                    </a:lnTo>
                    <a:lnTo>
                      <a:pt x="2196" y="5493"/>
                    </a:lnTo>
                    <a:lnTo>
                      <a:pt x="2144" y="5473"/>
                    </a:lnTo>
                    <a:lnTo>
                      <a:pt x="2132" y="5408"/>
                    </a:lnTo>
                    <a:lnTo>
                      <a:pt x="2172" y="5379"/>
                    </a:lnTo>
                    <a:lnTo>
                      <a:pt x="2109" y="5357"/>
                    </a:lnTo>
                    <a:lnTo>
                      <a:pt x="2084" y="5318"/>
                    </a:lnTo>
                    <a:lnTo>
                      <a:pt x="2028" y="5318"/>
                    </a:lnTo>
                    <a:lnTo>
                      <a:pt x="2010" y="5271"/>
                    </a:lnTo>
                    <a:lnTo>
                      <a:pt x="2042" y="5241"/>
                    </a:lnTo>
                    <a:lnTo>
                      <a:pt x="2109" y="5255"/>
                    </a:lnTo>
                    <a:lnTo>
                      <a:pt x="2112" y="5211"/>
                    </a:lnTo>
                    <a:lnTo>
                      <a:pt x="2073" y="5188"/>
                    </a:lnTo>
                    <a:lnTo>
                      <a:pt x="2062" y="5149"/>
                    </a:lnTo>
                    <a:lnTo>
                      <a:pt x="1976" y="5126"/>
                    </a:lnTo>
                    <a:lnTo>
                      <a:pt x="1979" y="5097"/>
                    </a:lnTo>
                    <a:lnTo>
                      <a:pt x="2048" y="5095"/>
                    </a:lnTo>
                    <a:lnTo>
                      <a:pt x="2048" y="5031"/>
                    </a:lnTo>
                    <a:lnTo>
                      <a:pt x="2097" y="5033"/>
                    </a:lnTo>
                    <a:lnTo>
                      <a:pt x="2138" y="5061"/>
                    </a:lnTo>
                    <a:lnTo>
                      <a:pt x="2154" y="5026"/>
                    </a:lnTo>
                    <a:lnTo>
                      <a:pt x="2152" y="4998"/>
                    </a:lnTo>
                    <a:lnTo>
                      <a:pt x="2183" y="4953"/>
                    </a:lnTo>
                    <a:lnTo>
                      <a:pt x="2161" y="4915"/>
                    </a:lnTo>
                    <a:lnTo>
                      <a:pt x="2107" y="4915"/>
                    </a:lnTo>
                    <a:lnTo>
                      <a:pt x="2056" y="4882"/>
                    </a:lnTo>
                    <a:lnTo>
                      <a:pt x="2056" y="4823"/>
                    </a:lnTo>
                    <a:lnTo>
                      <a:pt x="2008" y="4780"/>
                    </a:lnTo>
                    <a:lnTo>
                      <a:pt x="2020" y="4746"/>
                    </a:lnTo>
                    <a:lnTo>
                      <a:pt x="2074" y="4712"/>
                    </a:lnTo>
                    <a:lnTo>
                      <a:pt x="2112" y="4727"/>
                    </a:lnTo>
                    <a:lnTo>
                      <a:pt x="2138" y="4708"/>
                    </a:lnTo>
                    <a:lnTo>
                      <a:pt x="2107" y="4689"/>
                    </a:lnTo>
                    <a:lnTo>
                      <a:pt x="2136" y="4635"/>
                    </a:lnTo>
                    <a:lnTo>
                      <a:pt x="2198" y="4625"/>
                    </a:lnTo>
                    <a:lnTo>
                      <a:pt x="2251" y="4595"/>
                    </a:lnTo>
                    <a:lnTo>
                      <a:pt x="2214" y="4562"/>
                    </a:lnTo>
                    <a:lnTo>
                      <a:pt x="2249" y="4514"/>
                    </a:lnTo>
                    <a:lnTo>
                      <a:pt x="2209" y="4514"/>
                    </a:lnTo>
                    <a:lnTo>
                      <a:pt x="2209" y="4480"/>
                    </a:lnTo>
                    <a:lnTo>
                      <a:pt x="2238" y="4441"/>
                    </a:lnTo>
                    <a:lnTo>
                      <a:pt x="2206" y="4422"/>
                    </a:lnTo>
                    <a:lnTo>
                      <a:pt x="2212" y="4363"/>
                    </a:lnTo>
                    <a:lnTo>
                      <a:pt x="2137" y="4343"/>
                    </a:lnTo>
                    <a:lnTo>
                      <a:pt x="2124" y="4379"/>
                    </a:lnTo>
                    <a:lnTo>
                      <a:pt x="2145" y="4408"/>
                    </a:lnTo>
                    <a:lnTo>
                      <a:pt x="2177" y="4416"/>
                    </a:lnTo>
                    <a:lnTo>
                      <a:pt x="2183" y="4456"/>
                    </a:lnTo>
                    <a:lnTo>
                      <a:pt x="2181" y="4497"/>
                    </a:lnTo>
                    <a:lnTo>
                      <a:pt x="2182" y="4528"/>
                    </a:lnTo>
                    <a:lnTo>
                      <a:pt x="2189" y="4566"/>
                    </a:lnTo>
                    <a:lnTo>
                      <a:pt x="2183" y="4588"/>
                    </a:lnTo>
                    <a:lnTo>
                      <a:pt x="2151" y="4581"/>
                    </a:lnTo>
                    <a:lnTo>
                      <a:pt x="2120" y="4603"/>
                    </a:lnTo>
                    <a:lnTo>
                      <a:pt x="2098" y="4621"/>
                    </a:lnTo>
                    <a:lnTo>
                      <a:pt x="2055" y="4620"/>
                    </a:lnTo>
                    <a:lnTo>
                      <a:pt x="2039" y="4588"/>
                    </a:lnTo>
                    <a:lnTo>
                      <a:pt x="2089" y="4542"/>
                    </a:lnTo>
                    <a:lnTo>
                      <a:pt x="2068" y="4499"/>
                    </a:lnTo>
                    <a:lnTo>
                      <a:pt x="2027" y="4467"/>
                    </a:lnTo>
                    <a:lnTo>
                      <a:pt x="2001" y="4492"/>
                    </a:lnTo>
                    <a:lnTo>
                      <a:pt x="2030" y="4534"/>
                    </a:lnTo>
                    <a:lnTo>
                      <a:pt x="1995" y="4568"/>
                    </a:lnTo>
                    <a:lnTo>
                      <a:pt x="2012" y="4619"/>
                    </a:lnTo>
                    <a:lnTo>
                      <a:pt x="1998" y="4650"/>
                    </a:lnTo>
                    <a:lnTo>
                      <a:pt x="2020" y="4694"/>
                    </a:lnTo>
                    <a:lnTo>
                      <a:pt x="1989" y="4719"/>
                    </a:lnTo>
                    <a:lnTo>
                      <a:pt x="1923" y="4712"/>
                    </a:lnTo>
                    <a:lnTo>
                      <a:pt x="1887" y="4706"/>
                    </a:lnTo>
                    <a:lnTo>
                      <a:pt x="1910" y="4667"/>
                    </a:lnTo>
                    <a:lnTo>
                      <a:pt x="1850" y="4659"/>
                    </a:lnTo>
                    <a:lnTo>
                      <a:pt x="1842" y="4702"/>
                    </a:lnTo>
                    <a:lnTo>
                      <a:pt x="1863" y="4736"/>
                    </a:lnTo>
                    <a:lnTo>
                      <a:pt x="1865" y="4817"/>
                    </a:lnTo>
                    <a:lnTo>
                      <a:pt x="1831" y="4880"/>
                    </a:lnTo>
                    <a:lnTo>
                      <a:pt x="1782" y="4908"/>
                    </a:lnTo>
                    <a:lnTo>
                      <a:pt x="1731" y="4871"/>
                    </a:lnTo>
                    <a:lnTo>
                      <a:pt x="1686" y="4901"/>
                    </a:lnTo>
                    <a:lnTo>
                      <a:pt x="1634" y="4895"/>
                    </a:lnTo>
                    <a:lnTo>
                      <a:pt x="1626" y="4931"/>
                    </a:lnTo>
                    <a:lnTo>
                      <a:pt x="1658" y="4972"/>
                    </a:lnTo>
                    <a:lnTo>
                      <a:pt x="1691" y="4961"/>
                    </a:lnTo>
                    <a:lnTo>
                      <a:pt x="1702" y="4988"/>
                    </a:lnTo>
                    <a:lnTo>
                      <a:pt x="1660" y="5032"/>
                    </a:lnTo>
                    <a:lnTo>
                      <a:pt x="1688" y="5077"/>
                    </a:lnTo>
                    <a:lnTo>
                      <a:pt x="1670" y="5114"/>
                    </a:lnTo>
                    <a:lnTo>
                      <a:pt x="1681" y="5147"/>
                    </a:lnTo>
                    <a:lnTo>
                      <a:pt x="1702" y="5176"/>
                    </a:lnTo>
                    <a:lnTo>
                      <a:pt x="1683" y="5206"/>
                    </a:lnTo>
                    <a:lnTo>
                      <a:pt x="1664" y="5218"/>
                    </a:lnTo>
                    <a:lnTo>
                      <a:pt x="1632" y="5210"/>
                    </a:lnTo>
                    <a:lnTo>
                      <a:pt x="1631" y="5268"/>
                    </a:lnTo>
                    <a:lnTo>
                      <a:pt x="1615" y="5302"/>
                    </a:lnTo>
                    <a:lnTo>
                      <a:pt x="1552" y="5364"/>
                    </a:lnTo>
                    <a:lnTo>
                      <a:pt x="1498" y="5423"/>
                    </a:lnTo>
                    <a:lnTo>
                      <a:pt x="1446" y="5433"/>
                    </a:lnTo>
                    <a:lnTo>
                      <a:pt x="1406" y="5505"/>
                    </a:lnTo>
                    <a:lnTo>
                      <a:pt x="1291" y="5544"/>
                    </a:lnTo>
                    <a:lnTo>
                      <a:pt x="1275" y="5622"/>
                    </a:lnTo>
                    <a:lnTo>
                      <a:pt x="1171" y="5665"/>
                    </a:lnTo>
                    <a:lnTo>
                      <a:pt x="1174" y="5788"/>
                    </a:lnTo>
                    <a:lnTo>
                      <a:pt x="1217" y="5849"/>
                    </a:lnTo>
                    <a:lnTo>
                      <a:pt x="1213" y="5946"/>
                    </a:lnTo>
                    <a:lnTo>
                      <a:pt x="1170" y="5955"/>
                    </a:lnTo>
                    <a:lnTo>
                      <a:pt x="1073" y="5925"/>
                    </a:lnTo>
                    <a:lnTo>
                      <a:pt x="939" y="5841"/>
                    </a:lnTo>
                    <a:lnTo>
                      <a:pt x="840" y="5740"/>
                    </a:lnTo>
                    <a:lnTo>
                      <a:pt x="778" y="5646"/>
                    </a:lnTo>
                    <a:lnTo>
                      <a:pt x="742" y="5633"/>
                    </a:lnTo>
                    <a:lnTo>
                      <a:pt x="669" y="5648"/>
                    </a:lnTo>
                    <a:lnTo>
                      <a:pt x="607" y="5644"/>
                    </a:lnTo>
                    <a:lnTo>
                      <a:pt x="558" y="5586"/>
                    </a:lnTo>
                    <a:lnTo>
                      <a:pt x="491" y="5489"/>
                    </a:lnTo>
                    <a:lnTo>
                      <a:pt x="369" y="5360"/>
                    </a:lnTo>
                    <a:lnTo>
                      <a:pt x="224" y="5219"/>
                    </a:lnTo>
                    <a:lnTo>
                      <a:pt x="6" y="5011"/>
                    </a:lnTo>
                    <a:close/>
                    <a:moveTo>
                      <a:pt x="1980" y="4632"/>
                    </a:moveTo>
                    <a:lnTo>
                      <a:pt x="1942" y="4648"/>
                    </a:lnTo>
                    <a:lnTo>
                      <a:pt x="1930" y="4679"/>
                    </a:lnTo>
                    <a:lnTo>
                      <a:pt x="1961" y="4680"/>
                    </a:lnTo>
                    <a:lnTo>
                      <a:pt x="1980" y="4657"/>
                    </a:lnTo>
                    <a:lnTo>
                      <a:pt x="1980" y="463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5" name="Freeform 122"/>
              <p:cNvSpPr>
                <a:spLocks/>
              </p:cNvSpPr>
              <p:nvPr/>
            </p:nvSpPr>
            <p:spPr bwMode="auto">
              <a:xfrm>
                <a:off x="3716361" y="4710558"/>
                <a:ext cx="24057" cy="27855"/>
              </a:xfrm>
              <a:custGeom>
                <a:avLst/>
                <a:gdLst>
                  <a:gd name="T0" fmla="*/ 9 w 88"/>
                  <a:gd name="T1" fmla="*/ 14 h 100"/>
                  <a:gd name="T2" fmla="*/ 31 w 88"/>
                  <a:gd name="T3" fmla="*/ 0 h 100"/>
                  <a:gd name="T4" fmla="*/ 59 w 88"/>
                  <a:gd name="T5" fmla="*/ 21 h 100"/>
                  <a:gd name="T6" fmla="*/ 88 w 88"/>
                  <a:gd name="T7" fmla="*/ 59 h 100"/>
                  <a:gd name="T8" fmla="*/ 72 w 88"/>
                  <a:gd name="T9" fmla="*/ 100 h 100"/>
                  <a:gd name="T10" fmla="*/ 27 w 88"/>
                  <a:gd name="T11" fmla="*/ 87 h 100"/>
                  <a:gd name="T12" fmla="*/ 0 w 88"/>
                  <a:gd name="T13" fmla="*/ 58 h 100"/>
                  <a:gd name="T14" fmla="*/ 9 w 88"/>
                  <a:gd name="T15" fmla="*/ 1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100">
                    <a:moveTo>
                      <a:pt x="9" y="14"/>
                    </a:moveTo>
                    <a:lnTo>
                      <a:pt x="31" y="0"/>
                    </a:lnTo>
                    <a:lnTo>
                      <a:pt x="59" y="21"/>
                    </a:lnTo>
                    <a:lnTo>
                      <a:pt x="88" y="59"/>
                    </a:lnTo>
                    <a:lnTo>
                      <a:pt x="72" y="100"/>
                    </a:lnTo>
                    <a:lnTo>
                      <a:pt x="27" y="87"/>
                    </a:lnTo>
                    <a:lnTo>
                      <a:pt x="0" y="58"/>
                    </a:lnTo>
                    <a:lnTo>
                      <a:pt x="9" y="14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6" name="Freeform 123"/>
              <p:cNvSpPr>
                <a:spLocks/>
              </p:cNvSpPr>
              <p:nvPr/>
            </p:nvSpPr>
            <p:spPr bwMode="auto">
              <a:xfrm>
                <a:off x="3731555" y="4652315"/>
                <a:ext cx="60774" cy="88629"/>
              </a:xfrm>
              <a:custGeom>
                <a:avLst/>
                <a:gdLst>
                  <a:gd name="T0" fmla="*/ 177 w 216"/>
                  <a:gd name="T1" fmla="*/ 0 h 320"/>
                  <a:gd name="T2" fmla="*/ 173 w 216"/>
                  <a:gd name="T3" fmla="*/ 45 h 320"/>
                  <a:gd name="T4" fmla="*/ 216 w 216"/>
                  <a:gd name="T5" fmla="*/ 110 h 320"/>
                  <a:gd name="T6" fmla="*/ 176 w 216"/>
                  <a:gd name="T7" fmla="*/ 151 h 320"/>
                  <a:gd name="T8" fmla="*/ 174 w 216"/>
                  <a:gd name="T9" fmla="*/ 183 h 320"/>
                  <a:gd name="T10" fmla="*/ 198 w 216"/>
                  <a:gd name="T11" fmla="*/ 201 h 320"/>
                  <a:gd name="T12" fmla="*/ 197 w 216"/>
                  <a:gd name="T13" fmla="*/ 252 h 320"/>
                  <a:gd name="T14" fmla="*/ 122 w 216"/>
                  <a:gd name="T15" fmla="*/ 320 h 320"/>
                  <a:gd name="T16" fmla="*/ 53 w 216"/>
                  <a:gd name="T17" fmla="*/ 265 h 320"/>
                  <a:gd name="T18" fmla="*/ 1 w 216"/>
                  <a:gd name="T19" fmla="*/ 186 h 320"/>
                  <a:gd name="T20" fmla="*/ 0 w 216"/>
                  <a:gd name="T21" fmla="*/ 103 h 320"/>
                  <a:gd name="T22" fmla="*/ 36 w 216"/>
                  <a:gd name="T23" fmla="*/ 37 h 320"/>
                  <a:gd name="T24" fmla="*/ 82 w 216"/>
                  <a:gd name="T25" fmla="*/ 5 h 320"/>
                  <a:gd name="T26" fmla="*/ 177 w 216"/>
                  <a:gd name="T27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320">
                    <a:moveTo>
                      <a:pt x="177" y="0"/>
                    </a:moveTo>
                    <a:lnTo>
                      <a:pt x="173" y="45"/>
                    </a:lnTo>
                    <a:lnTo>
                      <a:pt x="216" y="110"/>
                    </a:lnTo>
                    <a:lnTo>
                      <a:pt x="176" y="151"/>
                    </a:lnTo>
                    <a:lnTo>
                      <a:pt x="174" y="183"/>
                    </a:lnTo>
                    <a:lnTo>
                      <a:pt x="198" y="201"/>
                    </a:lnTo>
                    <a:lnTo>
                      <a:pt x="197" y="252"/>
                    </a:lnTo>
                    <a:lnTo>
                      <a:pt x="122" y="320"/>
                    </a:lnTo>
                    <a:lnTo>
                      <a:pt x="53" y="265"/>
                    </a:lnTo>
                    <a:lnTo>
                      <a:pt x="1" y="186"/>
                    </a:lnTo>
                    <a:lnTo>
                      <a:pt x="0" y="103"/>
                    </a:lnTo>
                    <a:lnTo>
                      <a:pt x="36" y="37"/>
                    </a:lnTo>
                    <a:lnTo>
                      <a:pt x="82" y="5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7" name="Freeform 124"/>
              <p:cNvSpPr>
                <a:spLocks/>
              </p:cNvSpPr>
              <p:nvPr/>
            </p:nvSpPr>
            <p:spPr bwMode="auto">
              <a:xfrm>
                <a:off x="3726490" y="4564952"/>
                <a:ext cx="44315" cy="78500"/>
              </a:xfrm>
              <a:custGeom>
                <a:avLst/>
                <a:gdLst>
                  <a:gd name="T0" fmla="*/ 12 w 160"/>
                  <a:gd name="T1" fmla="*/ 0 h 281"/>
                  <a:gd name="T2" fmla="*/ 67 w 160"/>
                  <a:gd name="T3" fmla="*/ 9 h 281"/>
                  <a:gd name="T4" fmla="*/ 77 w 160"/>
                  <a:gd name="T5" fmla="*/ 67 h 281"/>
                  <a:gd name="T6" fmla="*/ 97 w 160"/>
                  <a:gd name="T7" fmla="*/ 93 h 281"/>
                  <a:gd name="T8" fmla="*/ 138 w 160"/>
                  <a:gd name="T9" fmla="*/ 112 h 281"/>
                  <a:gd name="T10" fmla="*/ 143 w 160"/>
                  <a:gd name="T11" fmla="*/ 149 h 281"/>
                  <a:gd name="T12" fmla="*/ 99 w 160"/>
                  <a:gd name="T13" fmla="*/ 156 h 281"/>
                  <a:gd name="T14" fmla="*/ 134 w 160"/>
                  <a:gd name="T15" fmla="*/ 185 h 281"/>
                  <a:gd name="T16" fmla="*/ 160 w 160"/>
                  <a:gd name="T17" fmla="*/ 193 h 281"/>
                  <a:gd name="T18" fmla="*/ 159 w 160"/>
                  <a:gd name="T19" fmla="*/ 248 h 281"/>
                  <a:gd name="T20" fmla="*/ 125 w 160"/>
                  <a:gd name="T21" fmla="*/ 281 h 281"/>
                  <a:gd name="T22" fmla="*/ 91 w 160"/>
                  <a:gd name="T23" fmla="*/ 276 h 281"/>
                  <a:gd name="T24" fmla="*/ 67 w 160"/>
                  <a:gd name="T25" fmla="*/ 234 h 281"/>
                  <a:gd name="T26" fmla="*/ 46 w 160"/>
                  <a:gd name="T27" fmla="*/ 185 h 281"/>
                  <a:gd name="T28" fmla="*/ 9 w 160"/>
                  <a:gd name="T29" fmla="*/ 170 h 281"/>
                  <a:gd name="T30" fmla="*/ 2 w 160"/>
                  <a:gd name="T31" fmla="*/ 149 h 281"/>
                  <a:gd name="T32" fmla="*/ 0 w 160"/>
                  <a:gd name="T33" fmla="*/ 92 h 281"/>
                  <a:gd name="T34" fmla="*/ 0 w 160"/>
                  <a:gd name="T35" fmla="*/ 45 h 281"/>
                  <a:gd name="T36" fmla="*/ 12 w 160"/>
                  <a:gd name="T37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0" h="281">
                    <a:moveTo>
                      <a:pt x="12" y="0"/>
                    </a:moveTo>
                    <a:lnTo>
                      <a:pt x="67" y="9"/>
                    </a:lnTo>
                    <a:lnTo>
                      <a:pt x="77" y="67"/>
                    </a:lnTo>
                    <a:lnTo>
                      <a:pt x="97" y="93"/>
                    </a:lnTo>
                    <a:lnTo>
                      <a:pt x="138" y="112"/>
                    </a:lnTo>
                    <a:lnTo>
                      <a:pt x="143" y="149"/>
                    </a:lnTo>
                    <a:lnTo>
                      <a:pt x="99" y="156"/>
                    </a:lnTo>
                    <a:lnTo>
                      <a:pt x="134" y="185"/>
                    </a:lnTo>
                    <a:lnTo>
                      <a:pt x="160" y="193"/>
                    </a:lnTo>
                    <a:lnTo>
                      <a:pt x="159" y="248"/>
                    </a:lnTo>
                    <a:lnTo>
                      <a:pt x="125" y="281"/>
                    </a:lnTo>
                    <a:lnTo>
                      <a:pt x="91" y="276"/>
                    </a:lnTo>
                    <a:lnTo>
                      <a:pt x="67" y="234"/>
                    </a:lnTo>
                    <a:lnTo>
                      <a:pt x="46" y="185"/>
                    </a:lnTo>
                    <a:lnTo>
                      <a:pt x="9" y="170"/>
                    </a:lnTo>
                    <a:lnTo>
                      <a:pt x="2" y="149"/>
                    </a:lnTo>
                    <a:lnTo>
                      <a:pt x="0" y="92"/>
                    </a:lnTo>
                    <a:lnTo>
                      <a:pt x="0" y="4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8" name="Freeform 125"/>
              <p:cNvSpPr>
                <a:spLocks/>
              </p:cNvSpPr>
              <p:nvPr/>
            </p:nvSpPr>
            <p:spPr bwMode="auto">
              <a:xfrm>
                <a:off x="3688506" y="4547226"/>
                <a:ext cx="50645" cy="103823"/>
              </a:xfrm>
              <a:custGeom>
                <a:avLst/>
                <a:gdLst>
                  <a:gd name="T0" fmla="*/ 2 w 181"/>
                  <a:gd name="T1" fmla="*/ 0 h 374"/>
                  <a:gd name="T2" fmla="*/ 44 w 181"/>
                  <a:gd name="T3" fmla="*/ 1 h 374"/>
                  <a:gd name="T4" fmla="*/ 76 w 181"/>
                  <a:gd name="T5" fmla="*/ 20 h 374"/>
                  <a:gd name="T6" fmla="*/ 77 w 181"/>
                  <a:gd name="T7" fmla="*/ 53 h 374"/>
                  <a:gd name="T8" fmla="*/ 120 w 181"/>
                  <a:gd name="T9" fmla="*/ 101 h 374"/>
                  <a:gd name="T10" fmla="*/ 119 w 181"/>
                  <a:gd name="T11" fmla="*/ 204 h 374"/>
                  <a:gd name="T12" fmla="*/ 101 w 181"/>
                  <a:gd name="T13" fmla="*/ 218 h 374"/>
                  <a:gd name="T14" fmla="*/ 135 w 181"/>
                  <a:gd name="T15" fmla="*/ 258 h 374"/>
                  <a:gd name="T16" fmla="*/ 171 w 181"/>
                  <a:gd name="T17" fmla="*/ 304 h 374"/>
                  <a:gd name="T18" fmla="*/ 181 w 181"/>
                  <a:gd name="T19" fmla="*/ 343 h 374"/>
                  <a:gd name="T20" fmla="*/ 169 w 181"/>
                  <a:gd name="T21" fmla="*/ 374 h 374"/>
                  <a:gd name="T22" fmla="*/ 136 w 181"/>
                  <a:gd name="T23" fmla="*/ 374 h 374"/>
                  <a:gd name="T24" fmla="*/ 100 w 181"/>
                  <a:gd name="T25" fmla="*/ 323 h 374"/>
                  <a:gd name="T26" fmla="*/ 99 w 181"/>
                  <a:gd name="T27" fmla="*/ 281 h 374"/>
                  <a:gd name="T28" fmla="*/ 51 w 181"/>
                  <a:gd name="T29" fmla="*/ 235 h 374"/>
                  <a:gd name="T30" fmla="*/ 53 w 181"/>
                  <a:gd name="T31" fmla="*/ 169 h 374"/>
                  <a:gd name="T32" fmla="*/ 18 w 181"/>
                  <a:gd name="T33" fmla="*/ 137 h 374"/>
                  <a:gd name="T34" fmla="*/ 27 w 181"/>
                  <a:gd name="T35" fmla="*/ 63 h 374"/>
                  <a:gd name="T36" fmla="*/ 0 w 181"/>
                  <a:gd name="T37" fmla="*/ 44 h 374"/>
                  <a:gd name="T38" fmla="*/ 2 w 181"/>
                  <a:gd name="T39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1" h="374">
                    <a:moveTo>
                      <a:pt x="2" y="0"/>
                    </a:moveTo>
                    <a:lnTo>
                      <a:pt x="44" y="1"/>
                    </a:lnTo>
                    <a:lnTo>
                      <a:pt x="76" y="20"/>
                    </a:lnTo>
                    <a:lnTo>
                      <a:pt x="77" y="53"/>
                    </a:lnTo>
                    <a:lnTo>
                      <a:pt x="120" y="101"/>
                    </a:lnTo>
                    <a:lnTo>
                      <a:pt x="119" y="204"/>
                    </a:lnTo>
                    <a:lnTo>
                      <a:pt x="101" y="218"/>
                    </a:lnTo>
                    <a:lnTo>
                      <a:pt x="135" y="258"/>
                    </a:lnTo>
                    <a:lnTo>
                      <a:pt x="171" y="304"/>
                    </a:lnTo>
                    <a:lnTo>
                      <a:pt x="181" y="343"/>
                    </a:lnTo>
                    <a:lnTo>
                      <a:pt x="169" y="374"/>
                    </a:lnTo>
                    <a:lnTo>
                      <a:pt x="136" y="374"/>
                    </a:lnTo>
                    <a:lnTo>
                      <a:pt x="100" y="323"/>
                    </a:lnTo>
                    <a:lnTo>
                      <a:pt x="99" y="281"/>
                    </a:lnTo>
                    <a:lnTo>
                      <a:pt x="51" y="235"/>
                    </a:lnTo>
                    <a:lnTo>
                      <a:pt x="53" y="169"/>
                    </a:lnTo>
                    <a:lnTo>
                      <a:pt x="18" y="137"/>
                    </a:lnTo>
                    <a:lnTo>
                      <a:pt x="27" y="63"/>
                    </a:lnTo>
                    <a:lnTo>
                      <a:pt x="0" y="4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39" name="Freeform 126"/>
              <p:cNvSpPr>
                <a:spLocks/>
              </p:cNvSpPr>
              <p:nvPr/>
            </p:nvSpPr>
            <p:spPr bwMode="auto">
              <a:xfrm>
                <a:off x="3650522" y="4602936"/>
                <a:ext cx="56976" cy="163332"/>
              </a:xfrm>
              <a:custGeom>
                <a:avLst/>
                <a:gdLst>
                  <a:gd name="T0" fmla="*/ 123 w 203"/>
                  <a:gd name="T1" fmla="*/ 0 h 588"/>
                  <a:gd name="T2" fmla="*/ 152 w 203"/>
                  <a:gd name="T3" fmla="*/ 24 h 588"/>
                  <a:gd name="T4" fmla="*/ 152 w 203"/>
                  <a:gd name="T5" fmla="*/ 80 h 588"/>
                  <a:gd name="T6" fmla="*/ 189 w 203"/>
                  <a:gd name="T7" fmla="*/ 117 h 588"/>
                  <a:gd name="T8" fmla="*/ 203 w 203"/>
                  <a:gd name="T9" fmla="*/ 199 h 588"/>
                  <a:gd name="T10" fmla="*/ 200 w 203"/>
                  <a:gd name="T11" fmla="*/ 320 h 588"/>
                  <a:gd name="T12" fmla="*/ 146 w 203"/>
                  <a:gd name="T13" fmla="*/ 448 h 588"/>
                  <a:gd name="T14" fmla="*/ 157 w 203"/>
                  <a:gd name="T15" fmla="*/ 502 h 588"/>
                  <a:gd name="T16" fmla="*/ 157 w 203"/>
                  <a:gd name="T17" fmla="*/ 560 h 588"/>
                  <a:gd name="T18" fmla="*/ 125 w 203"/>
                  <a:gd name="T19" fmla="*/ 588 h 588"/>
                  <a:gd name="T20" fmla="*/ 84 w 203"/>
                  <a:gd name="T21" fmla="*/ 586 h 588"/>
                  <a:gd name="T22" fmla="*/ 68 w 203"/>
                  <a:gd name="T23" fmla="*/ 561 h 588"/>
                  <a:gd name="T24" fmla="*/ 7 w 203"/>
                  <a:gd name="T25" fmla="*/ 557 h 588"/>
                  <a:gd name="T26" fmla="*/ 0 w 203"/>
                  <a:gd name="T27" fmla="*/ 522 h 588"/>
                  <a:gd name="T28" fmla="*/ 12 w 203"/>
                  <a:gd name="T29" fmla="*/ 457 h 588"/>
                  <a:gd name="T30" fmla="*/ 61 w 203"/>
                  <a:gd name="T31" fmla="*/ 428 h 588"/>
                  <a:gd name="T32" fmla="*/ 21 w 203"/>
                  <a:gd name="T33" fmla="*/ 404 h 588"/>
                  <a:gd name="T34" fmla="*/ 34 w 203"/>
                  <a:gd name="T35" fmla="*/ 312 h 588"/>
                  <a:gd name="T36" fmla="*/ 77 w 203"/>
                  <a:gd name="T37" fmla="*/ 226 h 588"/>
                  <a:gd name="T38" fmla="*/ 84 w 203"/>
                  <a:gd name="T39" fmla="*/ 161 h 588"/>
                  <a:gd name="T40" fmla="*/ 79 w 203"/>
                  <a:gd name="T41" fmla="*/ 108 h 588"/>
                  <a:gd name="T42" fmla="*/ 104 w 203"/>
                  <a:gd name="T43" fmla="*/ 49 h 588"/>
                  <a:gd name="T44" fmla="*/ 123 w 203"/>
                  <a:gd name="T45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3" h="588">
                    <a:moveTo>
                      <a:pt x="123" y="0"/>
                    </a:moveTo>
                    <a:lnTo>
                      <a:pt x="152" y="24"/>
                    </a:lnTo>
                    <a:lnTo>
                      <a:pt x="152" y="80"/>
                    </a:lnTo>
                    <a:lnTo>
                      <a:pt x="189" y="117"/>
                    </a:lnTo>
                    <a:lnTo>
                      <a:pt x="203" y="199"/>
                    </a:lnTo>
                    <a:lnTo>
                      <a:pt x="200" y="320"/>
                    </a:lnTo>
                    <a:lnTo>
                      <a:pt x="146" y="448"/>
                    </a:lnTo>
                    <a:lnTo>
                      <a:pt x="157" y="502"/>
                    </a:lnTo>
                    <a:lnTo>
                      <a:pt x="157" y="560"/>
                    </a:lnTo>
                    <a:lnTo>
                      <a:pt x="125" y="588"/>
                    </a:lnTo>
                    <a:lnTo>
                      <a:pt x="84" y="586"/>
                    </a:lnTo>
                    <a:lnTo>
                      <a:pt x="68" y="561"/>
                    </a:lnTo>
                    <a:lnTo>
                      <a:pt x="7" y="557"/>
                    </a:lnTo>
                    <a:lnTo>
                      <a:pt x="0" y="522"/>
                    </a:lnTo>
                    <a:lnTo>
                      <a:pt x="12" y="457"/>
                    </a:lnTo>
                    <a:lnTo>
                      <a:pt x="61" y="428"/>
                    </a:lnTo>
                    <a:lnTo>
                      <a:pt x="21" y="404"/>
                    </a:lnTo>
                    <a:lnTo>
                      <a:pt x="34" y="312"/>
                    </a:lnTo>
                    <a:lnTo>
                      <a:pt x="77" y="226"/>
                    </a:lnTo>
                    <a:lnTo>
                      <a:pt x="84" y="161"/>
                    </a:lnTo>
                    <a:lnTo>
                      <a:pt x="79" y="108"/>
                    </a:lnTo>
                    <a:lnTo>
                      <a:pt x="104" y="49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0" name="Freeform 127"/>
              <p:cNvSpPr>
                <a:spLocks/>
              </p:cNvSpPr>
              <p:nvPr/>
            </p:nvSpPr>
            <p:spPr bwMode="auto">
              <a:xfrm>
                <a:off x="3542901" y="4501645"/>
                <a:ext cx="36718" cy="39251"/>
              </a:xfrm>
              <a:custGeom>
                <a:avLst/>
                <a:gdLst>
                  <a:gd name="T0" fmla="*/ 0 w 130"/>
                  <a:gd name="T1" fmla="*/ 30 h 139"/>
                  <a:gd name="T2" fmla="*/ 27 w 130"/>
                  <a:gd name="T3" fmla="*/ 0 h 139"/>
                  <a:gd name="T4" fmla="*/ 60 w 130"/>
                  <a:gd name="T5" fmla="*/ 2 h 139"/>
                  <a:gd name="T6" fmla="*/ 64 w 130"/>
                  <a:gd name="T7" fmla="*/ 22 h 139"/>
                  <a:gd name="T8" fmla="*/ 98 w 130"/>
                  <a:gd name="T9" fmla="*/ 37 h 139"/>
                  <a:gd name="T10" fmla="*/ 130 w 130"/>
                  <a:gd name="T11" fmla="*/ 73 h 139"/>
                  <a:gd name="T12" fmla="*/ 130 w 130"/>
                  <a:gd name="T13" fmla="*/ 120 h 139"/>
                  <a:gd name="T14" fmla="*/ 91 w 130"/>
                  <a:gd name="T15" fmla="*/ 139 h 139"/>
                  <a:gd name="T16" fmla="*/ 62 w 130"/>
                  <a:gd name="T17" fmla="*/ 125 h 139"/>
                  <a:gd name="T18" fmla="*/ 63 w 130"/>
                  <a:gd name="T19" fmla="*/ 91 h 139"/>
                  <a:gd name="T20" fmla="*/ 37 w 130"/>
                  <a:gd name="T21" fmla="*/ 87 h 139"/>
                  <a:gd name="T22" fmla="*/ 8 w 130"/>
                  <a:gd name="T23" fmla="*/ 68 h 139"/>
                  <a:gd name="T24" fmla="*/ 0 w 130"/>
                  <a:gd name="T25" fmla="*/ 3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139">
                    <a:moveTo>
                      <a:pt x="0" y="30"/>
                    </a:moveTo>
                    <a:lnTo>
                      <a:pt x="27" y="0"/>
                    </a:lnTo>
                    <a:lnTo>
                      <a:pt x="60" y="2"/>
                    </a:lnTo>
                    <a:lnTo>
                      <a:pt x="64" y="22"/>
                    </a:lnTo>
                    <a:lnTo>
                      <a:pt x="98" y="37"/>
                    </a:lnTo>
                    <a:lnTo>
                      <a:pt x="130" y="73"/>
                    </a:lnTo>
                    <a:lnTo>
                      <a:pt x="130" y="120"/>
                    </a:lnTo>
                    <a:lnTo>
                      <a:pt x="91" y="139"/>
                    </a:lnTo>
                    <a:lnTo>
                      <a:pt x="62" y="125"/>
                    </a:lnTo>
                    <a:lnTo>
                      <a:pt x="63" y="91"/>
                    </a:lnTo>
                    <a:lnTo>
                      <a:pt x="37" y="87"/>
                    </a:lnTo>
                    <a:lnTo>
                      <a:pt x="8" y="68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1" name="Freeform 128"/>
              <p:cNvSpPr>
                <a:spLocks/>
              </p:cNvSpPr>
              <p:nvPr/>
            </p:nvSpPr>
            <p:spPr bwMode="auto">
              <a:xfrm>
                <a:off x="3544167" y="4544694"/>
                <a:ext cx="65839" cy="26589"/>
              </a:xfrm>
              <a:custGeom>
                <a:avLst/>
                <a:gdLst>
                  <a:gd name="T0" fmla="*/ 0 w 234"/>
                  <a:gd name="T1" fmla="*/ 11 h 96"/>
                  <a:gd name="T2" fmla="*/ 32 w 234"/>
                  <a:gd name="T3" fmla="*/ 0 h 96"/>
                  <a:gd name="T4" fmla="*/ 87 w 234"/>
                  <a:gd name="T5" fmla="*/ 1 h 96"/>
                  <a:gd name="T6" fmla="*/ 141 w 234"/>
                  <a:gd name="T7" fmla="*/ 27 h 96"/>
                  <a:gd name="T8" fmla="*/ 203 w 234"/>
                  <a:gd name="T9" fmla="*/ 13 h 96"/>
                  <a:gd name="T10" fmla="*/ 234 w 234"/>
                  <a:gd name="T11" fmla="*/ 30 h 96"/>
                  <a:gd name="T12" fmla="*/ 234 w 234"/>
                  <a:gd name="T13" fmla="*/ 66 h 96"/>
                  <a:gd name="T14" fmla="*/ 226 w 234"/>
                  <a:gd name="T15" fmla="*/ 96 h 96"/>
                  <a:gd name="T16" fmla="*/ 155 w 234"/>
                  <a:gd name="T17" fmla="*/ 79 h 96"/>
                  <a:gd name="T18" fmla="*/ 134 w 234"/>
                  <a:gd name="T19" fmla="*/ 55 h 96"/>
                  <a:gd name="T20" fmla="*/ 72 w 234"/>
                  <a:gd name="T21" fmla="*/ 77 h 96"/>
                  <a:gd name="T22" fmla="*/ 31 w 234"/>
                  <a:gd name="T23" fmla="*/ 62 h 96"/>
                  <a:gd name="T24" fmla="*/ 42 w 234"/>
                  <a:gd name="T25" fmla="*/ 29 h 96"/>
                  <a:gd name="T26" fmla="*/ 0 w 234"/>
                  <a:gd name="T27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4" h="96">
                    <a:moveTo>
                      <a:pt x="0" y="11"/>
                    </a:moveTo>
                    <a:lnTo>
                      <a:pt x="32" y="0"/>
                    </a:lnTo>
                    <a:lnTo>
                      <a:pt x="87" y="1"/>
                    </a:lnTo>
                    <a:lnTo>
                      <a:pt x="141" y="27"/>
                    </a:lnTo>
                    <a:lnTo>
                      <a:pt x="203" y="13"/>
                    </a:lnTo>
                    <a:lnTo>
                      <a:pt x="234" y="30"/>
                    </a:lnTo>
                    <a:lnTo>
                      <a:pt x="234" y="66"/>
                    </a:lnTo>
                    <a:lnTo>
                      <a:pt x="226" y="96"/>
                    </a:lnTo>
                    <a:lnTo>
                      <a:pt x="155" y="79"/>
                    </a:lnTo>
                    <a:lnTo>
                      <a:pt x="134" y="55"/>
                    </a:lnTo>
                    <a:lnTo>
                      <a:pt x="72" y="77"/>
                    </a:lnTo>
                    <a:lnTo>
                      <a:pt x="31" y="62"/>
                    </a:lnTo>
                    <a:lnTo>
                      <a:pt x="42" y="29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2" name="Freeform 129"/>
              <p:cNvSpPr>
                <a:spLocks/>
              </p:cNvSpPr>
              <p:nvPr/>
            </p:nvSpPr>
            <p:spPr bwMode="auto">
              <a:xfrm>
                <a:off x="3522643" y="4563686"/>
                <a:ext cx="58242" cy="62041"/>
              </a:xfrm>
              <a:custGeom>
                <a:avLst/>
                <a:gdLst>
                  <a:gd name="T0" fmla="*/ 30 w 207"/>
                  <a:gd name="T1" fmla="*/ 19 h 226"/>
                  <a:gd name="T2" fmla="*/ 51 w 207"/>
                  <a:gd name="T3" fmla="*/ 0 h 226"/>
                  <a:gd name="T4" fmla="*/ 105 w 207"/>
                  <a:gd name="T5" fmla="*/ 13 h 226"/>
                  <a:gd name="T6" fmla="*/ 131 w 207"/>
                  <a:gd name="T7" fmla="*/ 38 h 226"/>
                  <a:gd name="T8" fmla="*/ 167 w 207"/>
                  <a:gd name="T9" fmla="*/ 29 h 226"/>
                  <a:gd name="T10" fmla="*/ 196 w 207"/>
                  <a:gd name="T11" fmla="*/ 20 h 226"/>
                  <a:gd name="T12" fmla="*/ 207 w 207"/>
                  <a:gd name="T13" fmla="*/ 36 h 226"/>
                  <a:gd name="T14" fmla="*/ 203 w 207"/>
                  <a:gd name="T15" fmla="*/ 76 h 226"/>
                  <a:gd name="T16" fmla="*/ 184 w 207"/>
                  <a:gd name="T17" fmla="*/ 88 h 226"/>
                  <a:gd name="T18" fmla="*/ 145 w 207"/>
                  <a:gd name="T19" fmla="*/ 77 h 226"/>
                  <a:gd name="T20" fmla="*/ 116 w 207"/>
                  <a:gd name="T21" fmla="*/ 98 h 226"/>
                  <a:gd name="T22" fmla="*/ 115 w 207"/>
                  <a:gd name="T23" fmla="*/ 153 h 226"/>
                  <a:gd name="T24" fmla="*/ 74 w 207"/>
                  <a:gd name="T25" fmla="*/ 172 h 226"/>
                  <a:gd name="T26" fmla="*/ 36 w 207"/>
                  <a:gd name="T27" fmla="*/ 226 h 226"/>
                  <a:gd name="T28" fmla="*/ 0 w 207"/>
                  <a:gd name="T29" fmla="*/ 191 h 226"/>
                  <a:gd name="T30" fmla="*/ 28 w 207"/>
                  <a:gd name="T31" fmla="*/ 148 h 226"/>
                  <a:gd name="T32" fmla="*/ 2 w 207"/>
                  <a:gd name="T33" fmla="*/ 126 h 226"/>
                  <a:gd name="T34" fmla="*/ 3 w 207"/>
                  <a:gd name="T35" fmla="*/ 97 h 226"/>
                  <a:gd name="T36" fmla="*/ 45 w 207"/>
                  <a:gd name="T37" fmla="*/ 65 h 226"/>
                  <a:gd name="T38" fmla="*/ 52 w 207"/>
                  <a:gd name="T39" fmla="*/ 40 h 226"/>
                  <a:gd name="T40" fmla="*/ 30 w 207"/>
                  <a:gd name="T41" fmla="*/ 1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7" h="226">
                    <a:moveTo>
                      <a:pt x="30" y="19"/>
                    </a:moveTo>
                    <a:lnTo>
                      <a:pt x="51" y="0"/>
                    </a:lnTo>
                    <a:lnTo>
                      <a:pt x="105" y="13"/>
                    </a:lnTo>
                    <a:lnTo>
                      <a:pt x="131" y="38"/>
                    </a:lnTo>
                    <a:lnTo>
                      <a:pt x="167" y="29"/>
                    </a:lnTo>
                    <a:lnTo>
                      <a:pt x="196" y="20"/>
                    </a:lnTo>
                    <a:lnTo>
                      <a:pt x="207" y="36"/>
                    </a:lnTo>
                    <a:lnTo>
                      <a:pt x="203" y="76"/>
                    </a:lnTo>
                    <a:lnTo>
                      <a:pt x="184" y="88"/>
                    </a:lnTo>
                    <a:lnTo>
                      <a:pt x="145" y="77"/>
                    </a:lnTo>
                    <a:lnTo>
                      <a:pt x="116" y="98"/>
                    </a:lnTo>
                    <a:lnTo>
                      <a:pt x="115" y="153"/>
                    </a:lnTo>
                    <a:lnTo>
                      <a:pt x="74" y="172"/>
                    </a:lnTo>
                    <a:lnTo>
                      <a:pt x="36" y="226"/>
                    </a:lnTo>
                    <a:lnTo>
                      <a:pt x="0" y="191"/>
                    </a:lnTo>
                    <a:lnTo>
                      <a:pt x="28" y="148"/>
                    </a:lnTo>
                    <a:lnTo>
                      <a:pt x="2" y="126"/>
                    </a:lnTo>
                    <a:lnTo>
                      <a:pt x="3" y="97"/>
                    </a:lnTo>
                    <a:lnTo>
                      <a:pt x="45" y="65"/>
                    </a:lnTo>
                    <a:lnTo>
                      <a:pt x="52" y="40"/>
                    </a:lnTo>
                    <a:lnTo>
                      <a:pt x="30" y="1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3" name="Freeform 130"/>
              <p:cNvSpPr>
                <a:spLocks/>
              </p:cNvSpPr>
              <p:nvPr/>
            </p:nvSpPr>
            <p:spPr bwMode="auto">
              <a:xfrm>
                <a:off x="3493522" y="4618129"/>
                <a:ext cx="116484" cy="97493"/>
              </a:xfrm>
              <a:custGeom>
                <a:avLst/>
                <a:gdLst>
                  <a:gd name="T0" fmla="*/ 0 w 416"/>
                  <a:gd name="T1" fmla="*/ 296 h 350"/>
                  <a:gd name="T2" fmla="*/ 50 w 416"/>
                  <a:gd name="T3" fmla="*/ 281 h 350"/>
                  <a:gd name="T4" fmla="*/ 178 w 416"/>
                  <a:gd name="T5" fmla="*/ 154 h 350"/>
                  <a:gd name="T6" fmla="*/ 168 w 416"/>
                  <a:gd name="T7" fmla="*/ 102 h 350"/>
                  <a:gd name="T8" fmla="*/ 180 w 416"/>
                  <a:gd name="T9" fmla="*/ 36 h 350"/>
                  <a:gd name="T10" fmla="*/ 231 w 416"/>
                  <a:gd name="T11" fmla="*/ 6 h 350"/>
                  <a:gd name="T12" fmla="*/ 261 w 416"/>
                  <a:gd name="T13" fmla="*/ 0 h 350"/>
                  <a:gd name="T14" fmla="*/ 304 w 416"/>
                  <a:gd name="T15" fmla="*/ 17 h 350"/>
                  <a:gd name="T16" fmla="*/ 307 w 416"/>
                  <a:gd name="T17" fmla="*/ 44 h 350"/>
                  <a:gd name="T18" fmla="*/ 268 w 416"/>
                  <a:gd name="T19" fmla="*/ 69 h 350"/>
                  <a:gd name="T20" fmla="*/ 265 w 416"/>
                  <a:gd name="T21" fmla="*/ 138 h 350"/>
                  <a:gd name="T22" fmla="*/ 295 w 416"/>
                  <a:gd name="T23" fmla="*/ 177 h 350"/>
                  <a:gd name="T24" fmla="*/ 355 w 416"/>
                  <a:gd name="T25" fmla="*/ 177 h 350"/>
                  <a:gd name="T26" fmla="*/ 388 w 416"/>
                  <a:gd name="T27" fmla="*/ 204 h 350"/>
                  <a:gd name="T28" fmla="*/ 385 w 416"/>
                  <a:gd name="T29" fmla="*/ 243 h 350"/>
                  <a:gd name="T30" fmla="*/ 375 w 416"/>
                  <a:gd name="T31" fmla="*/ 273 h 350"/>
                  <a:gd name="T32" fmla="*/ 399 w 416"/>
                  <a:gd name="T33" fmla="*/ 296 h 350"/>
                  <a:gd name="T34" fmla="*/ 416 w 416"/>
                  <a:gd name="T35" fmla="*/ 323 h 350"/>
                  <a:gd name="T36" fmla="*/ 384 w 416"/>
                  <a:gd name="T37" fmla="*/ 348 h 350"/>
                  <a:gd name="T38" fmla="*/ 338 w 416"/>
                  <a:gd name="T39" fmla="*/ 350 h 350"/>
                  <a:gd name="T40" fmla="*/ 335 w 416"/>
                  <a:gd name="T41" fmla="*/ 335 h 350"/>
                  <a:gd name="T42" fmla="*/ 363 w 416"/>
                  <a:gd name="T43" fmla="*/ 322 h 350"/>
                  <a:gd name="T44" fmla="*/ 345 w 416"/>
                  <a:gd name="T45" fmla="*/ 302 h 350"/>
                  <a:gd name="T46" fmla="*/ 297 w 416"/>
                  <a:gd name="T47" fmla="*/ 307 h 350"/>
                  <a:gd name="T48" fmla="*/ 258 w 416"/>
                  <a:gd name="T49" fmla="*/ 263 h 350"/>
                  <a:gd name="T50" fmla="*/ 204 w 416"/>
                  <a:gd name="T51" fmla="*/ 267 h 350"/>
                  <a:gd name="T52" fmla="*/ 221 w 416"/>
                  <a:gd name="T53" fmla="*/ 297 h 350"/>
                  <a:gd name="T54" fmla="*/ 195 w 416"/>
                  <a:gd name="T55" fmla="*/ 322 h 350"/>
                  <a:gd name="T56" fmla="*/ 149 w 416"/>
                  <a:gd name="T57" fmla="*/ 310 h 350"/>
                  <a:gd name="T58" fmla="*/ 116 w 416"/>
                  <a:gd name="T59" fmla="*/ 301 h 350"/>
                  <a:gd name="T60" fmla="*/ 63 w 416"/>
                  <a:gd name="T61" fmla="*/ 306 h 350"/>
                  <a:gd name="T62" fmla="*/ 18 w 416"/>
                  <a:gd name="T63" fmla="*/ 307 h 350"/>
                  <a:gd name="T64" fmla="*/ 0 w 416"/>
                  <a:gd name="T65" fmla="*/ 296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6" h="350">
                    <a:moveTo>
                      <a:pt x="0" y="296"/>
                    </a:moveTo>
                    <a:lnTo>
                      <a:pt x="50" y="281"/>
                    </a:lnTo>
                    <a:lnTo>
                      <a:pt x="178" y="154"/>
                    </a:lnTo>
                    <a:lnTo>
                      <a:pt x="168" y="102"/>
                    </a:lnTo>
                    <a:lnTo>
                      <a:pt x="180" y="36"/>
                    </a:lnTo>
                    <a:lnTo>
                      <a:pt x="231" y="6"/>
                    </a:lnTo>
                    <a:lnTo>
                      <a:pt x="261" y="0"/>
                    </a:lnTo>
                    <a:lnTo>
                      <a:pt x="304" y="17"/>
                    </a:lnTo>
                    <a:lnTo>
                      <a:pt x="307" y="44"/>
                    </a:lnTo>
                    <a:lnTo>
                      <a:pt x="268" y="69"/>
                    </a:lnTo>
                    <a:lnTo>
                      <a:pt x="265" y="138"/>
                    </a:lnTo>
                    <a:lnTo>
                      <a:pt x="295" y="177"/>
                    </a:lnTo>
                    <a:lnTo>
                      <a:pt x="355" y="177"/>
                    </a:lnTo>
                    <a:lnTo>
                      <a:pt x="388" y="204"/>
                    </a:lnTo>
                    <a:lnTo>
                      <a:pt x="385" y="243"/>
                    </a:lnTo>
                    <a:lnTo>
                      <a:pt x="375" y="273"/>
                    </a:lnTo>
                    <a:lnTo>
                      <a:pt x="399" y="296"/>
                    </a:lnTo>
                    <a:lnTo>
                      <a:pt x="416" y="323"/>
                    </a:lnTo>
                    <a:lnTo>
                      <a:pt x="384" y="348"/>
                    </a:lnTo>
                    <a:lnTo>
                      <a:pt x="338" y="350"/>
                    </a:lnTo>
                    <a:lnTo>
                      <a:pt x="335" y="335"/>
                    </a:lnTo>
                    <a:lnTo>
                      <a:pt x="363" y="322"/>
                    </a:lnTo>
                    <a:lnTo>
                      <a:pt x="345" y="302"/>
                    </a:lnTo>
                    <a:lnTo>
                      <a:pt x="297" y="307"/>
                    </a:lnTo>
                    <a:lnTo>
                      <a:pt x="258" y="263"/>
                    </a:lnTo>
                    <a:cubicBezTo>
                      <a:pt x="258" y="263"/>
                      <a:pt x="202" y="262"/>
                      <a:pt x="204" y="267"/>
                    </a:cubicBezTo>
                    <a:cubicBezTo>
                      <a:pt x="206" y="272"/>
                      <a:pt x="221" y="297"/>
                      <a:pt x="221" y="297"/>
                    </a:cubicBezTo>
                    <a:lnTo>
                      <a:pt x="195" y="322"/>
                    </a:lnTo>
                    <a:lnTo>
                      <a:pt x="149" y="310"/>
                    </a:lnTo>
                    <a:lnTo>
                      <a:pt x="116" y="301"/>
                    </a:lnTo>
                    <a:lnTo>
                      <a:pt x="63" y="306"/>
                    </a:lnTo>
                    <a:lnTo>
                      <a:pt x="18" y="307"/>
                    </a:lnTo>
                    <a:lnTo>
                      <a:pt x="0" y="29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4" name="Freeform 131"/>
              <p:cNvSpPr>
                <a:spLocks/>
              </p:cNvSpPr>
              <p:nvPr/>
            </p:nvSpPr>
            <p:spPr bwMode="auto">
              <a:xfrm>
                <a:off x="3554296" y="4724485"/>
                <a:ext cx="59509" cy="36718"/>
              </a:xfrm>
              <a:custGeom>
                <a:avLst/>
                <a:gdLst>
                  <a:gd name="T0" fmla="*/ 0 w 214"/>
                  <a:gd name="T1" fmla="*/ 107 h 131"/>
                  <a:gd name="T2" fmla="*/ 147 w 214"/>
                  <a:gd name="T3" fmla="*/ 14 h 131"/>
                  <a:gd name="T4" fmla="*/ 182 w 214"/>
                  <a:gd name="T5" fmla="*/ 0 h 131"/>
                  <a:gd name="T6" fmla="*/ 198 w 214"/>
                  <a:gd name="T7" fmla="*/ 43 h 131"/>
                  <a:gd name="T8" fmla="*/ 214 w 214"/>
                  <a:gd name="T9" fmla="*/ 78 h 131"/>
                  <a:gd name="T10" fmla="*/ 206 w 214"/>
                  <a:gd name="T11" fmla="*/ 117 h 131"/>
                  <a:gd name="T12" fmla="*/ 174 w 214"/>
                  <a:gd name="T13" fmla="*/ 131 h 131"/>
                  <a:gd name="T14" fmla="*/ 136 w 214"/>
                  <a:gd name="T15" fmla="*/ 128 h 131"/>
                  <a:gd name="T16" fmla="*/ 108 w 214"/>
                  <a:gd name="T17" fmla="*/ 114 h 131"/>
                  <a:gd name="T18" fmla="*/ 83 w 214"/>
                  <a:gd name="T19" fmla="*/ 125 h 131"/>
                  <a:gd name="T20" fmla="*/ 56 w 214"/>
                  <a:gd name="T21" fmla="*/ 125 h 131"/>
                  <a:gd name="T22" fmla="*/ 22 w 214"/>
                  <a:gd name="T23" fmla="*/ 117 h 131"/>
                  <a:gd name="T24" fmla="*/ 0 w 214"/>
                  <a:gd name="T25" fmla="*/ 10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" h="131">
                    <a:moveTo>
                      <a:pt x="0" y="107"/>
                    </a:moveTo>
                    <a:lnTo>
                      <a:pt x="147" y="14"/>
                    </a:lnTo>
                    <a:lnTo>
                      <a:pt x="182" y="0"/>
                    </a:lnTo>
                    <a:lnTo>
                      <a:pt x="198" y="43"/>
                    </a:lnTo>
                    <a:lnTo>
                      <a:pt x="214" y="78"/>
                    </a:lnTo>
                    <a:lnTo>
                      <a:pt x="206" y="117"/>
                    </a:lnTo>
                    <a:lnTo>
                      <a:pt x="174" y="131"/>
                    </a:lnTo>
                    <a:lnTo>
                      <a:pt x="136" y="128"/>
                    </a:lnTo>
                    <a:lnTo>
                      <a:pt x="108" y="114"/>
                    </a:lnTo>
                    <a:lnTo>
                      <a:pt x="83" y="125"/>
                    </a:lnTo>
                    <a:lnTo>
                      <a:pt x="56" y="125"/>
                    </a:lnTo>
                    <a:lnTo>
                      <a:pt x="22" y="117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5" name="Freeform 132"/>
              <p:cNvSpPr>
                <a:spLocks/>
              </p:cNvSpPr>
              <p:nvPr/>
            </p:nvSpPr>
            <p:spPr bwMode="auto">
              <a:xfrm>
                <a:off x="3536570" y="4718154"/>
                <a:ext cx="44315" cy="21525"/>
              </a:xfrm>
              <a:custGeom>
                <a:avLst/>
                <a:gdLst>
                  <a:gd name="T0" fmla="*/ 0 w 157"/>
                  <a:gd name="T1" fmla="*/ 66 h 80"/>
                  <a:gd name="T2" fmla="*/ 1 w 157"/>
                  <a:gd name="T3" fmla="*/ 33 h 80"/>
                  <a:gd name="T4" fmla="*/ 30 w 157"/>
                  <a:gd name="T5" fmla="*/ 5 h 80"/>
                  <a:gd name="T6" fmla="*/ 116 w 157"/>
                  <a:gd name="T7" fmla="*/ 0 h 80"/>
                  <a:gd name="T8" fmla="*/ 157 w 157"/>
                  <a:gd name="T9" fmla="*/ 24 h 80"/>
                  <a:gd name="T10" fmla="*/ 133 w 157"/>
                  <a:gd name="T11" fmla="*/ 44 h 80"/>
                  <a:gd name="T12" fmla="*/ 80 w 157"/>
                  <a:gd name="T13" fmla="*/ 55 h 80"/>
                  <a:gd name="T14" fmla="*/ 54 w 157"/>
                  <a:gd name="T15" fmla="*/ 80 h 80"/>
                  <a:gd name="T16" fmla="*/ 16 w 157"/>
                  <a:gd name="T17" fmla="*/ 80 h 80"/>
                  <a:gd name="T18" fmla="*/ 0 w 157"/>
                  <a:gd name="T19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80">
                    <a:moveTo>
                      <a:pt x="0" y="66"/>
                    </a:moveTo>
                    <a:lnTo>
                      <a:pt x="1" y="33"/>
                    </a:lnTo>
                    <a:lnTo>
                      <a:pt x="30" y="5"/>
                    </a:lnTo>
                    <a:lnTo>
                      <a:pt x="116" y="0"/>
                    </a:lnTo>
                    <a:lnTo>
                      <a:pt x="157" y="24"/>
                    </a:lnTo>
                    <a:lnTo>
                      <a:pt x="133" y="44"/>
                    </a:lnTo>
                    <a:lnTo>
                      <a:pt x="80" y="55"/>
                    </a:lnTo>
                    <a:lnTo>
                      <a:pt x="54" y="80"/>
                    </a:lnTo>
                    <a:lnTo>
                      <a:pt x="16" y="80"/>
                    </a:lnTo>
                    <a:lnTo>
                      <a:pt x="0" y="66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6" name="Freeform 133"/>
              <p:cNvSpPr>
                <a:spLocks/>
              </p:cNvSpPr>
              <p:nvPr/>
            </p:nvSpPr>
            <p:spPr bwMode="auto">
              <a:xfrm>
                <a:off x="3497320" y="4709291"/>
                <a:ext cx="36718" cy="16460"/>
              </a:xfrm>
              <a:custGeom>
                <a:avLst/>
                <a:gdLst>
                  <a:gd name="T0" fmla="*/ 0 w 132"/>
                  <a:gd name="T1" fmla="*/ 22 h 59"/>
                  <a:gd name="T2" fmla="*/ 30 w 132"/>
                  <a:gd name="T3" fmla="*/ 5 h 59"/>
                  <a:gd name="T4" fmla="*/ 112 w 132"/>
                  <a:gd name="T5" fmla="*/ 0 h 59"/>
                  <a:gd name="T6" fmla="*/ 132 w 132"/>
                  <a:gd name="T7" fmla="*/ 23 h 59"/>
                  <a:gd name="T8" fmla="*/ 94 w 132"/>
                  <a:gd name="T9" fmla="*/ 45 h 59"/>
                  <a:gd name="T10" fmla="*/ 54 w 132"/>
                  <a:gd name="T11" fmla="*/ 59 h 59"/>
                  <a:gd name="T12" fmla="*/ 19 w 132"/>
                  <a:gd name="T13" fmla="*/ 54 h 59"/>
                  <a:gd name="T14" fmla="*/ 0 w 132"/>
                  <a:gd name="T15" fmla="*/ 40 h 59"/>
                  <a:gd name="T16" fmla="*/ 0 w 132"/>
                  <a:gd name="T17" fmla="*/ 2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59">
                    <a:moveTo>
                      <a:pt x="0" y="22"/>
                    </a:moveTo>
                    <a:lnTo>
                      <a:pt x="30" y="5"/>
                    </a:lnTo>
                    <a:lnTo>
                      <a:pt x="112" y="0"/>
                    </a:lnTo>
                    <a:lnTo>
                      <a:pt x="132" y="23"/>
                    </a:lnTo>
                    <a:lnTo>
                      <a:pt x="94" y="45"/>
                    </a:lnTo>
                    <a:lnTo>
                      <a:pt x="54" y="59"/>
                    </a:lnTo>
                    <a:lnTo>
                      <a:pt x="19" y="54"/>
                    </a:lnTo>
                    <a:lnTo>
                      <a:pt x="0" y="4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7" name="Freeform 134"/>
              <p:cNvSpPr>
                <a:spLocks/>
              </p:cNvSpPr>
              <p:nvPr/>
            </p:nvSpPr>
            <p:spPr bwMode="auto">
              <a:xfrm>
                <a:off x="3330190" y="4777662"/>
                <a:ext cx="310203" cy="320332"/>
              </a:xfrm>
              <a:custGeom>
                <a:avLst/>
                <a:gdLst>
                  <a:gd name="T0" fmla="*/ 195 w 1112"/>
                  <a:gd name="T1" fmla="*/ 183 h 1150"/>
                  <a:gd name="T2" fmla="*/ 283 w 1112"/>
                  <a:gd name="T3" fmla="*/ 145 h 1150"/>
                  <a:gd name="T4" fmla="*/ 430 w 1112"/>
                  <a:gd name="T5" fmla="*/ 104 h 1150"/>
                  <a:gd name="T6" fmla="*/ 535 w 1112"/>
                  <a:gd name="T7" fmla="*/ 34 h 1150"/>
                  <a:gd name="T8" fmla="*/ 672 w 1112"/>
                  <a:gd name="T9" fmla="*/ 12 h 1150"/>
                  <a:gd name="T10" fmla="*/ 780 w 1112"/>
                  <a:gd name="T11" fmla="*/ 14 h 1150"/>
                  <a:gd name="T12" fmla="*/ 856 w 1112"/>
                  <a:gd name="T13" fmla="*/ 63 h 1150"/>
                  <a:gd name="T14" fmla="*/ 1006 w 1112"/>
                  <a:gd name="T15" fmla="*/ 149 h 1150"/>
                  <a:gd name="T16" fmla="*/ 1112 w 1112"/>
                  <a:gd name="T17" fmla="*/ 198 h 1150"/>
                  <a:gd name="T18" fmla="*/ 1064 w 1112"/>
                  <a:gd name="T19" fmla="*/ 323 h 1150"/>
                  <a:gd name="T20" fmla="*/ 961 w 1112"/>
                  <a:gd name="T21" fmla="*/ 371 h 1150"/>
                  <a:gd name="T22" fmla="*/ 880 w 1112"/>
                  <a:gd name="T23" fmla="*/ 380 h 1150"/>
                  <a:gd name="T24" fmla="*/ 809 w 1112"/>
                  <a:gd name="T25" fmla="*/ 420 h 1150"/>
                  <a:gd name="T26" fmla="*/ 774 w 1112"/>
                  <a:gd name="T27" fmla="*/ 508 h 1150"/>
                  <a:gd name="T28" fmla="*/ 719 w 1112"/>
                  <a:gd name="T29" fmla="*/ 533 h 1150"/>
                  <a:gd name="T30" fmla="*/ 647 w 1112"/>
                  <a:gd name="T31" fmla="*/ 541 h 1150"/>
                  <a:gd name="T32" fmla="*/ 590 w 1112"/>
                  <a:gd name="T33" fmla="*/ 528 h 1150"/>
                  <a:gd name="T34" fmla="*/ 511 w 1112"/>
                  <a:gd name="T35" fmla="*/ 493 h 1150"/>
                  <a:gd name="T36" fmla="*/ 424 w 1112"/>
                  <a:gd name="T37" fmla="*/ 483 h 1150"/>
                  <a:gd name="T38" fmla="*/ 366 w 1112"/>
                  <a:gd name="T39" fmla="*/ 518 h 1150"/>
                  <a:gd name="T40" fmla="*/ 308 w 1112"/>
                  <a:gd name="T41" fmla="*/ 588 h 1150"/>
                  <a:gd name="T42" fmla="*/ 338 w 1112"/>
                  <a:gd name="T43" fmla="*/ 658 h 1150"/>
                  <a:gd name="T44" fmla="*/ 428 w 1112"/>
                  <a:gd name="T45" fmla="*/ 723 h 1150"/>
                  <a:gd name="T46" fmla="*/ 459 w 1112"/>
                  <a:gd name="T47" fmla="*/ 833 h 1150"/>
                  <a:gd name="T48" fmla="*/ 512 w 1112"/>
                  <a:gd name="T49" fmla="*/ 902 h 1150"/>
                  <a:gd name="T50" fmla="*/ 444 w 1112"/>
                  <a:gd name="T51" fmla="*/ 1020 h 1150"/>
                  <a:gd name="T52" fmla="*/ 347 w 1112"/>
                  <a:gd name="T53" fmla="*/ 1086 h 1150"/>
                  <a:gd name="T54" fmla="*/ 286 w 1112"/>
                  <a:gd name="T55" fmla="*/ 1040 h 1150"/>
                  <a:gd name="T56" fmla="*/ 263 w 1112"/>
                  <a:gd name="T57" fmla="*/ 1112 h 1150"/>
                  <a:gd name="T58" fmla="*/ 12 w 1112"/>
                  <a:gd name="T59" fmla="*/ 1108 h 1150"/>
                  <a:gd name="T60" fmla="*/ 21 w 1112"/>
                  <a:gd name="T61" fmla="*/ 797 h 1150"/>
                  <a:gd name="T62" fmla="*/ 17 w 1112"/>
                  <a:gd name="T63" fmla="*/ 548 h 1150"/>
                  <a:gd name="T64" fmla="*/ 103 w 1112"/>
                  <a:gd name="T65" fmla="*/ 393 h 1150"/>
                  <a:gd name="T66" fmla="*/ 159 w 1112"/>
                  <a:gd name="T67" fmla="*/ 275 h 1150"/>
                  <a:gd name="T68" fmla="*/ 143 w 1112"/>
                  <a:gd name="T69" fmla="*/ 201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12" h="1150">
                    <a:moveTo>
                      <a:pt x="143" y="201"/>
                    </a:moveTo>
                    <a:lnTo>
                      <a:pt x="195" y="183"/>
                    </a:lnTo>
                    <a:lnTo>
                      <a:pt x="239" y="178"/>
                    </a:lnTo>
                    <a:lnTo>
                      <a:pt x="283" y="145"/>
                    </a:lnTo>
                    <a:lnTo>
                      <a:pt x="341" y="144"/>
                    </a:lnTo>
                    <a:lnTo>
                      <a:pt x="430" y="104"/>
                    </a:lnTo>
                    <a:lnTo>
                      <a:pt x="478" y="54"/>
                    </a:lnTo>
                    <a:lnTo>
                      <a:pt x="535" y="34"/>
                    </a:lnTo>
                    <a:cubicBezTo>
                      <a:pt x="535" y="34"/>
                      <a:pt x="587" y="47"/>
                      <a:pt x="595" y="47"/>
                    </a:cubicBezTo>
                    <a:cubicBezTo>
                      <a:pt x="602" y="47"/>
                      <a:pt x="672" y="12"/>
                      <a:pt x="672" y="12"/>
                    </a:cubicBezTo>
                    <a:lnTo>
                      <a:pt x="719" y="0"/>
                    </a:lnTo>
                    <a:lnTo>
                      <a:pt x="780" y="14"/>
                    </a:lnTo>
                    <a:lnTo>
                      <a:pt x="801" y="47"/>
                    </a:lnTo>
                    <a:lnTo>
                      <a:pt x="856" y="63"/>
                    </a:lnTo>
                    <a:lnTo>
                      <a:pt x="903" y="118"/>
                    </a:lnTo>
                    <a:lnTo>
                      <a:pt x="1006" y="149"/>
                    </a:lnTo>
                    <a:lnTo>
                      <a:pt x="1046" y="190"/>
                    </a:lnTo>
                    <a:lnTo>
                      <a:pt x="1112" y="198"/>
                    </a:lnTo>
                    <a:lnTo>
                      <a:pt x="1108" y="289"/>
                    </a:lnTo>
                    <a:lnTo>
                      <a:pt x="1064" y="323"/>
                    </a:lnTo>
                    <a:lnTo>
                      <a:pt x="1011" y="371"/>
                    </a:lnTo>
                    <a:lnTo>
                      <a:pt x="961" y="371"/>
                    </a:lnTo>
                    <a:lnTo>
                      <a:pt x="925" y="360"/>
                    </a:lnTo>
                    <a:lnTo>
                      <a:pt x="880" y="380"/>
                    </a:lnTo>
                    <a:lnTo>
                      <a:pt x="860" y="415"/>
                    </a:lnTo>
                    <a:lnTo>
                      <a:pt x="809" y="420"/>
                    </a:lnTo>
                    <a:lnTo>
                      <a:pt x="788" y="458"/>
                    </a:lnTo>
                    <a:lnTo>
                      <a:pt x="774" y="508"/>
                    </a:lnTo>
                    <a:lnTo>
                      <a:pt x="741" y="539"/>
                    </a:lnTo>
                    <a:lnTo>
                      <a:pt x="719" y="533"/>
                    </a:lnTo>
                    <a:lnTo>
                      <a:pt x="704" y="559"/>
                    </a:lnTo>
                    <a:lnTo>
                      <a:pt x="647" y="541"/>
                    </a:lnTo>
                    <a:lnTo>
                      <a:pt x="617" y="513"/>
                    </a:lnTo>
                    <a:lnTo>
                      <a:pt x="590" y="528"/>
                    </a:lnTo>
                    <a:lnTo>
                      <a:pt x="548" y="499"/>
                    </a:lnTo>
                    <a:lnTo>
                      <a:pt x="511" y="493"/>
                    </a:lnTo>
                    <a:lnTo>
                      <a:pt x="474" y="511"/>
                    </a:lnTo>
                    <a:lnTo>
                      <a:pt x="424" y="483"/>
                    </a:lnTo>
                    <a:lnTo>
                      <a:pt x="398" y="481"/>
                    </a:lnTo>
                    <a:lnTo>
                      <a:pt x="366" y="518"/>
                    </a:lnTo>
                    <a:lnTo>
                      <a:pt x="337" y="524"/>
                    </a:lnTo>
                    <a:lnTo>
                      <a:pt x="308" y="588"/>
                    </a:lnTo>
                    <a:lnTo>
                      <a:pt x="316" y="639"/>
                    </a:lnTo>
                    <a:lnTo>
                      <a:pt x="338" y="658"/>
                    </a:lnTo>
                    <a:lnTo>
                      <a:pt x="390" y="678"/>
                    </a:lnTo>
                    <a:lnTo>
                      <a:pt x="428" y="723"/>
                    </a:lnTo>
                    <a:lnTo>
                      <a:pt x="424" y="789"/>
                    </a:lnTo>
                    <a:lnTo>
                      <a:pt x="459" y="833"/>
                    </a:lnTo>
                    <a:lnTo>
                      <a:pt x="517" y="853"/>
                    </a:lnTo>
                    <a:lnTo>
                      <a:pt x="512" y="902"/>
                    </a:lnTo>
                    <a:lnTo>
                      <a:pt x="496" y="948"/>
                    </a:lnTo>
                    <a:lnTo>
                      <a:pt x="444" y="1020"/>
                    </a:lnTo>
                    <a:lnTo>
                      <a:pt x="412" y="1089"/>
                    </a:lnTo>
                    <a:lnTo>
                      <a:pt x="347" y="1086"/>
                    </a:lnTo>
                    <a:lnTo>
                      <a:pt x="310" y="1079"/>
                    </a:lnTo>
                    <a:lnTo>
                      <a:pt x="286" y="1040"/>
                    </a:lnTo>
                    <a:lnTo>
                      <a:pt x="259" y="1055"/>
                    </a:lnTo>
                    <a:lnTo>
                      <a:pt x="263" y="1112"/>
                    </a:lnTo>
                    <a:lnTo>
                      <a:pt x="156" y="1150"/>
                    </a:lnTo>
                    <a:lnTo>
                      <a:pt x="12" y="1108"/>
                    </a:lnTo>
                    <a:lnTo>
                      <a:pt x="0" y="966"/>
                    </a:lnTo>
                    <a:lnTo>
                      <a:pt x="21" y="797"/>
                    </a:lnTo>
                    <a:lnTo>
                      <a:pt x="19" y="625"/>
                    </a:lnTo>
                    <a:lnTo>
                      <a:pt x="17" y="548"/>
                    </a:lnTo>
                    <a:lnTo>
                      <a:pt x="50" y="471"/>
                    </a:lnTo>
                    <a:lnTo>
                      <a:pt x="103" y="393"/>
                    </a:lnTo>
                    <a:lnTo>
                      <a:pt x="146" y="319"/>
                    </a:lnTo>
                    <a:lnTo>
                      <a:pt x="159" y="275"/>
                    </a:lnTo>
                    <a:lnTo>
                      <a:pt x="147" y="245"/>
                    </a:lnTo>
                    <a:lnTo>
                      <a:pt x="143" y="20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8" name="Freeform 135"/>
              <p:cNvSpPr>
                <a:spLocks/>
              </p:cNvSpPr>
              <p:nvPr/>
            </p:nvSpPr>
            <p:spPr bwMode="auto">
              <a:xfrm>
                <a:off x="3427683" y="4924534"/>
                <a:ext cx="37984" cy="31654"/>
              </a:xfrm>
              <a:custGeom>
                <a:avLst/>
                <a:gdLst>
                  <a:gd name="T0" fmla="*/ 22 w 135"/>
                  <a:gd name="T1" fmla="*/ 11 h 112"/>
                  <a:gd name="T2" fmla="*/ 51 w 135"/>
                  <a:gd name="T3" fmla="*/ 0 h 112"/>
                  <a:gd name="T4" fmla="*/ 94 w 135"/>
                  <a:gd name="T5" fmla="*/ 23 h 112"/>
                  <a:gd name="T6" fmla="*/ 135 w 135"/>
                  <a:gd name="T7" fmla="*/ 37 h 112"/>
                  <a:gd name="T8" fmla="*/ 130 w 135"/>
                  <a:gd name="T9" fmla="*/ 69 h 112"/>
                  <a:gd name="T10" fmla="*/ 110 w 135"/>
                  <a:gd name="T11" fmla="*/ 83 h 112"/>
                  <a:gd name="T12" fmla="*/ 95 w 135"/>
                  <a:gd name="T13" fmla="*/ 110 h 112"/>
                  <a:gd name="T14" fmla="*/ 60 w 135"/>
                  <a:gd name="T15" fmla="*/ 112 h 112"/>
                  <a:gd name="T16" fmla="*/ 37 w 135"/>
                  <a:gd name="T17" fmla="*/ 107 h 112"/>
                  <a:gd name="T18" fmla="*/ 0 w 135"/>
                  <a:gd name="T19" fmla="*/ 73 h 112"/>
                  <a:gd name="T20" fmla="*/ 22 w 135"/>
                  <a:gd name="T21" fmla="*/ 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112">
                    <a:moveTo>
                      <a:pt x="22" y="11"/>
                    </a:moveTo>
                    <a:lnTo>
                      <a:pt x="51" y="0"/>
                    </a:lnTo>
                    <a:lnTo>
                      <a:pt x="94" y="23"/>
                    </a:lnTo>
                    <a:lnTo>
                      <a:pt x="135" y="37"/>
                    </a:lnTo>
                    <a:lnTo>
                      <a:pt x="130" y="69"/>
                    </a:lnTo>
                    <a:lnTo>
                      <a:pt x="110" y="83"/>
                    </a:lnTo>
                    <a:lnTo>
                      <a:pt x="95" y="110"/>
                    </a:lnTo>
                    <a:lnTo>
                      <a:pt x="60" y="112"/>
                    </a:lnTo>
                    <a:lnTo>
                      <a:pt x="37" y="107"/>
                    </a:lnTo>
                    <a:lnTo>
                      <a:pt x="0" y="73"/>
                    </a:lnTo>
                    <a:lnTo>
                      <a:pt x="22" y="1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49" name="Freeform 136"/>
              <p:cNvSpPr>
                <a:spLocks/>
              </p:cNvSpPr>
              <p:nvPr/>
            </p:nvSpPr>
            <p:spPr bwMode="auto">
              <a:xfrm>
                <a:off x="3460602" y="4924534"/>
                <a:ext cx="73436" cy="58242"/>
              </a:xfrm>
              <a:custGeom>
                <a:avLst/>
                <a:gdLst>
                  <a:gd name="T0" fmla="*/ 45 w 263"/>
                  <a:gd name="T1" fmla="*/ 21 h 212"/>
                  <a:gd name="T2" fmla="*/ 72 w 263"/>
                  <a:gd name="T3" fmla="*/ 0 h 212"/>
                  <a:gd name="T4" fmla="*/ 115 w 263"/>
                  <a:gd name="T5" fmla="*/ 34 h 212"/>
                  <a:gd name="T6" fmla="*/ 175 w 263"/>
                  <a:gd name="T7" fmla="*/ 27 h 212"/>
                  <a:gd name="T8" fmla="*/ 198 w 263"/>
                  <a:gd name="T9" fmla="*/ 57 h 212"/>
                  <a:gd name="T10" fmla="*/ 245 w 263"/>
                  <a:gd name="T11" fmla="*/ 62 h 212"/>
                  <a:gd name="T12" fmla="*/ 263 w 263"/>
                  <a:gd name="T13" fmla="*/ 85 h 212"/>
                  <a:gd name="T14" fmla="*/ 209 w 263"/>
                  <a:gd name="T15" fmla="*/ 130 h 212"/>
                  <a:gd name="T16" fmla="*/ 211 w 263"/>
                  <a:gd name="T17" fmla="*/ 167 h 212"/>
                  <a:gd name="T18" fmla="*/ 191 w 263"/>
                  <a:gd name="T19" fmla="*/ 212 h 212"/>
                  <a:gd name="T20" fmla="*/ 162 w 263"/>
                  <a:gd name="T21" fmla="*/ 212 h 212"/>
                  <a:gd name="T22" fmla="*/ 108 w 263"/>
                  <a:gd name="T23" fmla="*/ 167 h 212"/>
                  <a:gd name="T24" fmla="*/ 42 w 263"/>
                  <a:gd name="T25" fmla="*/ 168 h 212"/>
                  <a:gd name="T26" fmla="*/ 0 w 263"/>
                  <a:gd name="T27" fmla="*/ 140 h 212"/>
                  <a:gd name="T28" fmla="*/ 6 w 263"/>
                  <a:gd name="T29" fmla="*/ 106 h 212"/>
                  <a:gd name="T30" fmla="*/ 46 w 263"/>
                  <a:gd name="T31" fmla="*/ 64 h 212"/>
                  <a:gd name="T32" fmla="*/ 45 w 263"/>
                  <a:gd name="T33" fmla="*/ 21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3" h="212">
                    <a:moveTo>
                      <a:pt x="45" y="21"/>
                    </a:moveTo>
                    <a:lnTo>
                      <a:pt x="72" y="0"/>
                    </a:lnTo>
                    <a:lnTo>
                      <a:pt x="115" y="34"/>
                    </a:lnTo>
                    <a:cubicBezTo>
                      <a:pt x="115" y="34"/>
                      <a:pt x="169" y="24"/>
                      <a:pt x="175" y="27"/>
                    </a:cubicBezTo>
                    <a:cubicBezTo>
                      <a:pt x="180" y="30"/>
                      <a:pt x="198" y="57"/>
                      <a:pt x="198" y="57"/>
                    </a:cubicBezTo>
                    <a:lnTo>
                      <a:pt x="245" y="62"/>
                    </a:lnTo>
                    <a:lnTo>
                      <a:pt x="263" y="85"/>
                    </a:lnTo>
                    <a:lnTo>
                      <a:pt x="209" y="130"/>
                    </a:lnTo>
                    <a:lnTo>
                      <a:pt x="211" y="167"/>
                    </a:lnTo>
                    <a:lnTo>
                      <a:pt x="191" y="212"/>
                    </a:lnTo>
                    <a:lnTo>
                      <a:pt x="162" y="212"/>
                    </a:lnTo>
                    <a:lnTo>
                      <a:pt x="108" y="167"/>
                    </a:lnTo>
                    <a:lnTo>
                      <a:pt x="42" y="168"/>
                    </a:lnTo>
                    <a:lnTo>
                      <a:pt x="0" y="140"/>
                    </a:lnTo>
                    <a:lnTo>
                      <a:pt x="6" y="106"/>
                    </a:lnTo>
                    <a:lnTo>
                      <a:pt x="46" y="64"/>
                    </a:lnTo>
                    <a:lnTo>
                      <a:pt x="45" y="2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0" name="Freeform 137"/>
              <p:cNvSpPr>
                <a:spLocks/>
              </p:cNvSpPr>
              <p:nvPr/>
            </p:nvSpPr>
            <p:spPr bwMode="auto">
              <a:xfrm>
                <a:off x="3473264" y="4976446"/>
                <a:ext cx="32919" cy="27855"/>
              </a:xfrm>
              <a:custGeom>
                <a:avLst/>
                <a:gdLst>
                  <a:gd name="T0" fmla="*/ 0 w 114"/>
                  <a:gd name="T1" fmla="*/ 2 h 97"/>
                  <a:gd name="T2" fmla="*/ 50 w 114"/>
                  <a:gd name="T3" fmla="*/ 0 h 97"/>
                  <a:gd name="T4" fmla="*/ 96 w 114"/>
                  <a:gd name="T5" fmla="*/ 31 h 97"/>
                  <a:gd name="T6" fmla="*/ 114 w 114"/>
                  <a:gd name="T7" fmla="*/ 66 h 97"/>
                  <a:gd name="T8" fmla="*/ 102 w 114"/>
                  <a:gd name="T9" fmla="*/ 97 h 97"/>
                  <a:gd name="T10" fmla="*/ 74 w 114"/>
                  <a:gd name="T11" fmla="*/ 92 h 97"/>
                  <a:gd name="T12" fmla="*/ 57 w 114"/>
                  <a:gd name="T13" fmla="*/ 48 h 97"/>
                  <a:gd name="T14" fmla="*/ 28 w 114"/>
                  <a:gd name="T15" fmla="*/ 33 h 97"/>
                  <a:gd name="T16" fmla="*/ 8 w 114"/>
                  <a:gd name="T17" fmla="*/ 21 h 97"/>
                  <a:gd name="T18" fmla="*/ 0 w 114"/>
                  <a:gd name="T19" fmla="*/ 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97">
                    <a:moveTo>
                      <a:pt x="0" y="2"/>
                    </a:moveTo>
                    <a:lnTo>
                      <a:pt x="50" y="0"/>
                    </a:lnTo>
                    <a:lnTo>
                      <a:pt x="96" y="31"/>
                    </a:lnTo>
                    <a:lnTo>
                      <a:pt x="114" y="66"/>
                    </a:lnTo>
                    <a:lnTo>
                      <a:pt x="102" y="97"/>
                    </a:lnTo>
                    <a:lnTo>
                      <a:pt x="74" y="92"/>
                    </a:lnTo>
                    <a:lnTo>
                      <a:pt x="57" y="48"/>
                    </a:lnTo>
                    <a:lnTo>
                      <a:pt x="28" y="33"/>
                    </a:lnTo>
                    <a:lnTo>
                      <a:pt x="8" y="21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1" name="Freeform 138"/>
              <p:cNvSpPr>
                <a:spLocks/>
              </p:cNvSpPr>
              <p:nvPr/>
            </p:nvSpPr>
            <p:spPr bwMode="auto">
              <a:xfrm>
                <a:off x="3459336" y="4981510"/>
                <a:ext cx="29121" cy="25323"/>
              </a:xfrm>
              <a:custGeom>
                <a:avLst/>
                <a:gdLst>
                  <a:gd name="T0" fmla="*/ 6 w 107"/>
                  <a:gd name="T1" fmla="*/ 9 h 90"/>
                  <a:gd name="T2" fmla="*/ 0 w 107"/>
                  <a:gd name="T3" fmla="*/ 36 h 90"/>
                  <a:gd name="T4" fmla="*/ 9 w 107"/>
                  <a:gd name="T5" fmla="*/ 69 h 90"/>
                  <a:gd name="T6" fmla="*/ 43 w 107"/>
                  <a:gd name="T7" fmla="*/ 85 h 90"/>
                  <a:gd name="T8" fmla="*/ 89 w 107"/>
                  <a:gd name="T9" fmla="*/ 90 h 90"/>
                  <a:gd name="T10" fmla="*/ 107 w 107"/>
                  <a:gd name="T11" fmla="*/ 70 h 90"/>
                  <a:gd name="T12" fmla="*/ 89 w 107"/>
                  <a:gd name="T13" fmla="*/ 38 h 90"/>
                  <a:gd name="T14" fmla="*/ 44 w 107"/>
                  <a:gd name="T15" fmla="*/ 11 h 90"/>
                  <a:gd name="T16" fmla="*/ 22 w 107"/>
                  <a:gd name="T17" fmla="*/ 0 h 90"/>
                  <a:gd name="T18" fmla="*/ 6 w 107"/>
                  <a:gd name="T19" fmla="*/ 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90">
                    <a:moveTo>
                      <a:pt x="6" y="9"/>
                    </a:moveTo>
                    <a:lnTo>
                      <a:pt x="0" y="36"/>
                    </a:lnTo>
                    <a:lnTo>
                      <a:pt x="9" y="69"/>
                    </a:lnTo>
                    <a:lnTo>
                      <a:pt x="43" y="85"/>
                    </a:lnTo>
                    <a:lnTo>
                      <a:pt x="89" y="90"/>
                    </a:lnTo>
                    <a:lnTo>
                      <a:pt x="107" y="70"/>
                    </a:lnTo>
                    <a:lnTo>
                      <a:pt x="89" y="38"/>
                    </a:lnTo>
                    <a:lnTo>
                      <a:pt x="44" y="11"/>
                    </a:lnTo>
                    <a:lnTo>
                      <a:pt x="22" y="0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  <p:sp>
            <p:nvSpPr>
              <p:cNvPr id="52" name="Freeform 139"/>
              <p:cNvSpPr>
                <a:spLocks/>
              </p:cNvSpPr>
              <p:nvPr/>
            </p:nvSpPr>
            <p:spPr bwMode="auto">
              <a:xfrm>
                <a:off x="3660652" y="4359838"/>
                <a:ext cx="31654" cy="49380"/>
              </a:xfrm>
              <a:custGeom>
                <a:avLst/>
                <a:gdLst>
                  <a:gd name="T0" fmla="*/ 32 w 112"/>
                  <a:gd name="T1" fmla="*/ 10 h 179"/>
                  <a:gd name="T2" fmla="*/ 58 w 112"/>
                  <a:gd name="T3" fmla="*/ 0 h 179"/>
                  <a:gd name="T4" fmla="*/ 93 w 112"/>
                  <a:gd name="T5" fmla="*/ 12 h 179"/>
                  <a:gd name="T6" fmla="*/ 112 w 112"/>
                  <a:gd name="T7" fmla="*/ 40 h 179"/>
                  <a:gd name="T8" fmla="*/ 112 w 112"/>
                  <a:gd name="T9" fmla="*/ 72 h 179"/>
                  <a:gd name="T10" fmla="*/ 90 w 112"/>
                  <a:gd name="T11" fmla="*/ 97 h 179"/>
                  <a:gd name="T12" fmla="*/ 84 w 112"/>
                  <a:gd name="T13" fmla="*/ 124 h 179"/>
                  <a:gd name="T14" fmla="*/ 104 w 112"/>
                  <a:gd name="T15" fmla="*/ 155 h 179"/>
                  <a:gd name="T16" fmla="*/ 112 w 112"/>
                  <a:gd name="T17" fmla="*/ 179 h 179"/>
                  <a:gd name="T18" fmla="*/ 83 w 112"/>
                  <a:gd name="T19" fmla="*/ 172 h 179"/>
                  <a:gd name="T20" fmla="*/ 56 w 112"/>
                  <a:gd name="T21" fmla="*/ 150 h 179"/>
                  <a:gd name="T22" fmla="*/ 18 w 112"/>
                  <a:gd name="T23" fmla="*/ 124 h 179"/>
                  <a:gd name="T24" fmla="*/ 0 w 112"/>
                  <a:gd name="T25" fmla="*/ 82 h 179"/>
                  <a:gd name="T26" fmla="*/ 13 w 112"/>
                  <a:gd name="T27" fmla="*/ 59 h 179"/>
                  <a:gd name="T28" fmla="*/ 44 w 112"/>
                  <a:gd name="T29" fmla="*/ 45 h 179"/>
                  <a:gd name="T30" fmla="*/ 23 w 112"/>
                  <a:gd name="T31" fmla="*/ 27 h 179"/>
                  <a:gd name="T32" fmla="*/ 32 w 112"/>
                  <a:gd name="T33" fmla="*/ 1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79">
                    <a:moveTo>
                      <a:pt x="32" y="10"/>
                    </a:moveTo>
                    <a:lnTo>
                      <a:pt x="58" y="0"/>
                    </a:lnTo>
                    <a:lnTo>
                      <a:pt x="93" y="12"/>
                    </a:lnTo>
                    <a:lnTo>
                      <a:pt x="112" y="40"/>
                    </a:lnTo>
                    <a:lnTo>
                      <a:pt x="112" y="72"/>
                    </a:lnTo>
                    <a:lnTo>
                      <a:pt x="90" y="97"/>
                    </a:lnTo>
                    <a:lnTo>
                      <a:pt x="84" y="124"/>
                    </a:lnTo>
                    <a:lnTo>
                      <a:pt x="104" y="155"/>
                    </a:lnTo>
                    <a:lnTo>
                      <a:pt x="112" y="179"/>
                    </a:lnTo>
                    <a:lnTo>
                      <a:pt x="83" y="172"/>
                    </a:lnTo>
                    <a:lnTo>
                      <a:pt x="56" y="150"/>
                    </a:lnTo>
                    <a:lnTo>
                      <a:pt x="18" y="124"/>
                    </a:lnTo>
                    <a:lnTo>
                      <a:pt x="0" y="82"/>
                    </a:lnTo>
                    <a:lnTo>
                      <a:pt x="13" y="59"/>
                    </a:lnTo>
                    <a:lnTo>
                      <a:pt x="44" y="45"/>
                    </a:lnTo>
                    <a:lnTo>
                      <a:pt x="23" y="27"/>
                    </a:lnTo>
                    <a:lnTo>
                      <a:pt x="32" y="1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rnd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 dirty="0"/>
              </a:p>
            </p:txBody>
          </p:sp>
        </p:grpSp>
        <p:sp>
          <p:nvSpPr>
            <p:cNvPr id="31" name="TextBox 61"/>
            <p:cNvSpPr txBox="1"/>
            <p:nvPr/>
          </p:nvSpPr>
          <p:spPr>
            <a:xfrm>
              <a:off x="2650838" y="1220717"/>
              <a:ext cx="299246" cy="1350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800" dirty="0"/>
                <a:t>Carchi</a:t>
              </a:r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1545994" y="1250197"/>
              <a:ext cx="611341" cy="151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900" dirty="0"/>
                <a:t>Esmeraldas</a:t>
              </a:r>
            </a:p>
          </p:txBody>
        </p:sp>
        <p:sp>
          <p:nvSpPr>
            <p:cNvPr id="33" name="TextBox 72"/>
            <p:cNvSpPr txBox="1"/>
            <p:nvPr/>
          </p:nvSpPr>
          <p:spPr>
            <a:xfrm>
              <a:off x="3634497" y="1601778"/>
              <a:ext cx="583805" cy="151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900" dirty="0"/>
                <a:t>Sucumbíos</a:t>
              </a:r>
            </a:p>
          </p:txBody>
        </p:sp>
      </p:grp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59" name="CuadroTexto 2"/>
          <p:cNvSpPr txBox="1"/>
          <p:nvPr/>
        </p:nvSpPr>
        <p:spPr>
          <a:xfrm>
            <a:off x="7998294" y="4838393"/>
            <a:ext cx="3453477" cy="122287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600" b="1" dirty="0"/>
              <a:t>Esmeraldas:</a:t>
            </a:r>
            <a:r>
              <a:rPr lang="es-EC" sz="1600" b="1" baseline="0" dirty="0"/>
              <a:t> </a:t>
            </a:r>
            <a:r>
              <a:rPr lang="es-EC" sz="1600" baseline="0" dirty="0" smtClean="0"/>
              <a:t>626.626 habitantes</a:t>
            </a:r>
            <a:endParaRPr lang="es-EC" sz="1600" baseline="0" dirty="0"/>
          </a:p>
          <a:p>
            <a:r>
              <a:rPr lang="es-EC" sz="1600" b="1" baseline="0" dirty="0"/>
              <a:t>Carchi:          </a:t>
            </a:r>
            <a:r>
              <a:rPr lang="es-EC" sz="1600" baseline="0" dirty="0" smtClean="0"/>
              <a:t>184.136 habitantes</a:t>
            </a:r>
            <a:endParaRPr lang="es-EC" sz="1600" baseline="0" dirty="0"/>
          </a:p>
          <a:p>
            <a:r>
              <a:rPr lang="es-EC" sz="1600" b="1" baseline="0" dirty="0" smtClean="0"/>
              <a:t>Sucumbíos:   </a:t>
            </a:r>
            <a:r>
              <a:rPr lang="es-EC" sz="1600" dirty="0" smtClean="0"/>
              <a:t>220.483  </a:t>
            </a:r>
            <a:r>
              <a:rPr lang="es-EC" sz="1600" baseline="0" dirty="0" smtClean="0"/>
              <a:t>habitantes</a:t>
            </a:r>
          </a:p>
          <a:p>
            <a:r>
              <a:rPr lang="es-EC" sz="1600" b="1" dirty="0" smtClean="0"/>
              <a:t>Imbabura:     </a:t>
            </a:r>
            <a:r>
              <a:rPr lang="es-EC" sz="1600" dirty="0" smtClean="0"/>
              <a:t>463.957 habitantes</a:t>
            </a:r>
            <a:endParaRPr lang="es-EC" sz="1600" dirty="0"/>
          </a:p>
        </p:txBody>
      </p:sp>
      <p:sp>
        <p:nvSpPr>
          <p:cNvPr id="63" name="62 CuadroTexto"/>
          <p:cNvSpPr txBox="1"/>
          <p:nvPr/>
        </p:nvSpPr>
        <p:spPr>
          <a:xfrm>
            <a:off x="4488902" y="600340"/>
            <a:ext cx="3105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 smtClean="0"/>
              <a:t>42.585 km2</a:t>
            </a:r>
            <a:r>
              <a:rPr lang="es-EC" dirty="0" smtClean="0"/>
              <a:t>, representa el 16,5% de la superficie nacional</a:t>
            </a:r>
            <a:endParaRPr lang="es-EC" dirty="0"/>
          </a:p>
        </p:txBody>
      </p:sp>
      <p:cxnSp>
        <p:nvCxnSpPr>
          <p:cNvPr id="65" name="64 Conector recto de flecha"/>
          <p:cNvCxnSpPr/>
          <p:nvPr/>
        </p:nvCxnSpPr>
        <p:spPr>
          <a:xfrm rot="5400000" flipH="1" flipV="1">
            <a:off x="4280590" y="1448479"/>
            <a:ext cx="292375" cy="231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65 Conector recto de flecha"/>
          <p:cNvCxnSpPr/>
          <p:nvPr/>
        </p:nvCxnSpPr>
        <p:spPr>
          <a:xfrm>
            <a:off x="3905291" y="4681842"/>
            <a:ext cx="240068" cy="264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67 CuadroTexto"/>
          <p:cNvSpPr txBox="1"/>
          <p:nvPr/>
        </p:nvSpPr>
        <p:spPr>
          <a:xfrm>
            <a:off x="3575829" y="5007521"/>
            <a:ext cx="313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 smtClean="0"/>
              <a:t>26 GAD´s</a:t>
            </a:r>
            <a:r>
              <a:rPr lang="es-EC" dirty="0" smtClean="0"/>
              <a:t> Municipales </a:t>
            </a:r>
          </a:p>
          <a:p>
            <a:r>
              <a:rPr lang="es-EC" b="1" dirty="0" smtClean="0"/>
              <a:t>146 GAD´s</a:t>
            </a:r>
            <a:r>
              <a:rPr lang="es-EC" dirty="0" smtClean="0"/>
              <a:t> Parroquiales</a:t>
            </a:r>
            <a:endParaRPr lang="es-EC" dirty="0"/>
          </a:p>
        </p:txBody>
      </p:sp>
      <p:cxnSp>
        <p:nvCxnSpPr>
          <p:cNvPr id="69" name="68 Conector recto de flecha"/>
          <p:cNvCxnSpPr/>
          <p:nvPr/>
        </p:nvCxnSpPr>
        <p:spPr>
          <a:xfrm rot="10800000" flipV="1">
            <a:off x="1941466" y="5653852"/>
            <a:ext cx="241090" cy="2307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71 CuadroTexto"/>
          <p:cNvSpPr txBox="1"/>
          <p:nvPr/>
        </p:nvSpPr>
        <p:spPr>
          <a:xfrm>
            <a:off x="93276" y="5848140"/>
            <a:ext cx="4404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 smtClean="0"/>
              <a:t>1´495.202</a:t>
            </a:r>
            <a:r>
              <a:rPr lang="es-EC" dirty="0" smtClean="0"/>
              <a:t> habitantes </a:t>
            </a:r>
          </a:p>
          <a:p>
            <a:r>
              <a:rPr lang="es-EC" b="1" dirty="0" smtClean="0"/>
              <a:t>49,8%</a:t>
            </a:r>
            <a:r>
              <a:rPr lang="es-EC" dirty="0" smtClean="0"/>
              <a:t> mujeres y </a:t>
            </a:r>
            <a:r>
              <a:rPr lang="es-EC" b="1" dirty="0" smtClean="0"/>
              <a:t>51,2%</a:t>
            </a:r>
            <a:r>
              <a:rPr lang="es-EC" dirty="0" smtClean="0"/>
              <a:t> hombres </a:t>
            </a:r>
          </a:p>
          <a:p>
            <a:r>
              <a:rPr lang="es-EC" b="1" dirty="0" smtClean="0"/>
              <a:t>49%</a:t>
            </a:r>
            <a:r>
              <a:rPr lang="es-EC" dirty="0" smtClean="0"/>
              <a:t> está en zona urbana y </a:t>
            </a:r>
            <a:r>
              <a:rPr lang="es-EC" b="1" dirty="0" smtClean="0"/>
              <a:t>51%</a:t>
            </a:r>
            <a:r>
              <a:rPr lang="es-EC" dirty="0" smtClean="0"/>
              <a:t> en rural </a:t>
            </a:r>
            <a:endParaRPr lang="es-EC" dirty="0"/>
          </a:p>
        </p:txBody>
      </p:sp>
      <p:sp>
        <p:nvSpPr>
          <p:cNvPr id="75" name="74 CuadroTexto"/>
          <p:cNvSpPr txBox="1"/>
          <p:nvPr/>
        </p:nvSpPr>
        <p:spPr>
          <a:xfrm>
            <a:off x="9931915" y="4062981"/>
            <a:ext cx="203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1000" i="1" dirty="0" smtClean="0"/>
              <a:t>Fuente: Inec, Proyecciones poblacionales 2010 - 2020 </a:t>
            </a:r>
            <a:endParaRPr lang="es-EC" sz="1000" i="1" dirty="0"/>
          </a:p>
        </p:txBody>
      </p:sp>
      <p:sp>
        <p:nvSpPr>
          <p:cNvPr id="67" name="TextBox 64"/>
          <p:cNvSpPr txBox="1"/>
          <p:nvPr/>
        </p:nvSpPr>
        <p:spPr>
          <a:xfrm>
            <a:off x="3498435" y="1846536"/>
            <a:ext cx="4873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900" dirty="0" smtClean="0"/>
              <a:t>Imbabura</a:t>
            </a:r>
            <a:endParaRPr lang="es-AR" sz="900" dirty="0"/>
          </a:p>
        </p:txBody>
      </p:sp>
      <p:graphicFrame>
        <p:nvGraphicFramePr>
          <p:cNvPr id="70" name="Gráfico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39122355"/>
              </p:ext>
            </p:extLst>
          </p:nvPr>
        </p:nvGraphicFramePr>
        <p:xfrm>
          <a:off x="6716331" y="1080976"/>
          <a:ext cx="5033498" cy="3429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186447" y="373090"/>
            <a:ext cx="3997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altLang="es-EC" sz="4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Helvetica Neue Light"/>
              </a:rPr>
              <a:t>ZONA 1</a:t>
            </a:r>
            <a:endParaRPr lang="es-EC" altLang="es-EC" sz="4000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67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áfico 6"/>
          <p:cNvGraphicFramePr>
            <a:graphicFrameLocks/>
          </p:cNvGraphicFramePr>
          <p:nvPr>
            <p:extLst/>
          </p:nvPr>
        </p:nvGraphicFramePr>
        <p:xfrm>
          <a:off x="0" y="0"/>
          <a:ext cx="8498541" cy="6393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60" name="Redondear rectángulo de esquina del mismo lado 88"/>
          <p:cNvSpPr/>
          <p:nvPr/>
        </p:nvSpPr>
        <p:spPr>
          <a:xfrm rot="16200000" flipV="1">
            <a:off x="3622663" y="-2982506"/>
            <a:ext cx="364933" cy="7611816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/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61" name="CuadroTexto 89"/>
          <p:cNvSpPr txBox="1"/>
          <p:nvPr/>
        </p:nvSpPr>
        <p:spPr>
          <a:xfrm>
            <a:off x="0" y="628530"/>
            <a:ext cx="5675387" cy="377339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C" sz="2000" b="1" dirty="0">
                <a:solidFill>
                  <a:prstClr val="white"/>
                </a:solidFill>
              </a:rPr>
              <a:t>Índice Único de Competitividad Provincial, año 2016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238082" y="6393617"/>
            <a:ext cx="519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>
                <a:solidFill>
                  <a:prstClr val="black"/>
                </a:solidFill>
              </a:rPr>
              <a:t>Elaboración: </a:t>
            </a:r>
            <a:r>
              <a:rPr lang="es-EC" sz="1200" dirty="0" smtClean="0">
                <a:solidFill>
                  <a:prstClr val="black"/>
                </a:solidFill>
              </a:rPr>
              <a:t>MIPRO</a:t>
            </a:r>
            <a:endParaRPr lang="es-EC" sz="1200" dirty="0">
              <a:solidFill>
                <a:prstClr val="black"/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/>
          </p:nvPr>
        </p:nvGraphicFramePr>
        <p:xfrm>
          <a:off x="9088001" y="2670542"/>
          <a:ext cx="2393324" cy="1974116"/>
        </p:xfrm>
        <a:graphic>
          <a:graphicData uri="http://schemas.openxmlformats.org/drawingml/2006/table">
            <a:tbl>
              <a:tblPr/>
              <a:tblGrid>
                <a:gridCol w="950892"/>
                <a:gridCol w="1442432"/>
              </a:tblGrid>
              <a:tr h="6150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Ranking IUCP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Franklin Gothic Book" panose="020B050302010202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</a:tr>
              <a:tr h="33977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Imbabura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7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Carchi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7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Sucumbíos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79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Esmeraldas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1753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8" y="6577679"/>
            <a:ext cx="519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s-EC" sz="1200" b="1" dirty="0">
                <a:solidFill>
                  <a:prstClr val="black"/>
                </a:solidFill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</a:rPr>
              <a:t>INEC, cifras a diciembre de cada año   * previsión</a:t>
            </a:r>
            <a:endParaRPr lang="es-EC" sz="1200" dirty="0">
              <a:solidFill>
                <a:prstClr val="black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27379" y="644536"/>
            <a:ext cx="5229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del empleo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46197" y="3546467"/>
            <a:ext cx="670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del desempleo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7266151" y="3546467"/>
            <a:ext cx="4207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Evolución del subempleo</a:t>
            </a:r>
          </a:p>
        </p:txBody>
      </p:sp>
      <p:sp>
        <p:nvSpPr>
          <p:cNvPr id="19" name="Redondear rectángulo de esquina del mismo lado 88"/>
          <p:cNvSpPr/>
          <p:nvPr/>
        </p:nvSpPr>
        <p:spPr>
          <a:xfrm rot="16200000" flipV="1">
            <a:off x="1608246" y="-987541"/>
            <a:ext cx="360039" cy="357808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20" name="CuadroTexto 89"/>
          <p:cNvSpPr txBox="1"/>
          <p:nvPr/>
        </p:nvSpPr>
        <p:spPr>
          <a:xfrm>
            <a:off x="149458" y="647985"/>
            <a:ext cx="887730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EMPLEO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2926197" y="1019754"/>
            <a:ext cx="331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Sucumbíos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-28532" y="1019754"/>
            <a:ext cx="331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Esmeraldas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6167874" y="1019754"/>
            <a:ext cx="3316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Carchi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9197332" y="1019754"/>
            <a:ext cx="2994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C" b="1" dirty="0">
                <a:solidFill>
                  <a:prstClr val="black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Imbabura</a:t>
            </a:r>
          </a:p>
        </p:txBody>
      </p:sp>
      <p:graphicFrame>
        <p:nvGraphicFramePr>
          <p:cNvPr id="33" name="Gráfico 32"/>
          <p:cNvGraphicFramePr>
            <a:graphicFrameLocks/>
          </p:cNvGraphicFramePr>
          <p:nvPr>
            <p:extLst/>
          </p:nvPr>
        </p:nvGraphicFramePr>
        <p:xfrm>
          <a:off x="3186320" y="1414337"/>
          <a:ext cx="3086259" cy="205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4" name="Gráfico 33"/>
          <p:cNvGraphicFramePr>
            <a:graphicFrameLocks/>
          </p:cNvGraphicFramePr>
          <p:nvPr>
            <p:extLst/>
          </p:nvPr>
        </p:nvGraphicFramePr>
        <p:xfrm>
          <a:off x="6252075" y="1067700"/>
          <a:ext cx="3021553" cy="2399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Gráfico 36"/>
          <p:cNvGraphicFramePr>
            <a:graphicFrameLocks/>
          </p:cNvGraphicFramePr>
          <p:nvPr>
            <p:extLst/>
          </p:nvPr>
        </p:nvGraphicFramePr>
        <p:xfrm>
          <a:off x="9273628" y="1236011"/>
          <a:ext cx="2918372" cy="22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9" name="Gráfico 28"/>
          <p:cNvGraphicFramePr>
            <a:graphicFrameLocks/>
          </p:cNvGraphicFramePr>
          <p:nvPr>
            <p:extLst/>
          </p:nvPr>
        </p:nvGraphicFramePr>
        <p:xfrm>
          <a:off x="101874" y="1171372"/>
          <a:ext cx="2824323" cy="2257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Gráfico 25"/>
          <p:cNvGraphicFramePr>
            <a:graphicFrameLocks/>
          </p:cNvGraphicFramePr>
          <p:nvPr>
            <p:extLst/>
          </p:nvPr>
        </p:nvGraphicFramePr>
        <p:xfrm>
          <a:off x="6096000" y="3946577"/>
          <a:ext cx="60959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7" name="Gráfico 26"/>
          <p:cNvGraphicFramePr>
            <a:graphicFrameLocks/>
          </p:cNvGraphicFramePr>
          <p:nvPr>
            <p:extLst/>
          </p:nvPr>
        </p:nvGraphicFramePr>
        <p:xfrm>
          <a:off x="-28532" y="3834479"/>
          <a:ext cx="61245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xmlns="" val="16692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60" name="Redondear rectángulo de esquina del mismo lado 88"/>
          <p:cNvSpPr/>
          <p:nvPr/>
        </p:nvSpPr>
        <p:spPr>
          <a:xfrm rot="16200000" flipV="1">
            <a:off x="3622663" y="-2982506"/>
            <a:ext cx="364933" cy="7611816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/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61" name="CuadroTexto 89"/>
          <p:cNvSpPr txBox="1"/>
          <p:nvPr/>
        </p:nvSpPr>
        <p:spPr>
          <a:xfrm>
            <a:off x="0" y="628530"/>
            <a:ext cx="4069371" cy="377339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C" sz="2000" b="1" dirty="0">
                <a:solidFill>
                  <a:prstClr val="white"/>
                </a:solidFill>
              </a:rPr>
              <a:t>Incidencia de la pobreza por ingresos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267411" y="6393618"/>
            <a:ext cx="519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>
                <a:solidFill>
                  <a:prstClr val="black"/>
                </a:solidFill>
              </a:rPr>
              <a:t>Fuente: </a:t>
            </a:r>
            <a:r>
              <a:rPr lang="es-EC" sz="1200" dirty="0" smtClean="0">
                <a:solidFill>
                  <a:prstClr val="black"/>
                </a:solidFill>
              </a:rPr>
              <a:t>INEC</a:t>
            </a:r>
            <a:endParaRPr lang="es-EC" sz="1200" dirty="0">
              <a:solidFill>
                <a:prstClr val="black"/>
              </a:solidFill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/>
          </p:nvPr>
        </p:nvGraphicFramePr>
        <p:xfrm>
          <a:off x="564777" y="1301902"/>
          <a:ext cx="11026588" cy="5091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32790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60" name="Redondear rectángulo de esquina del mismo lado 88"/>
          <p:cNvSpPr/>
          <p:nvPr/>
        </p:nvSpPr>
        <p:spPr>
          <a:xfrm rot="16200000" flipV="1">
            <a:off x="4755973" y="-4115815"/>
            <a:ext cx="364933" cy="987843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algn="ctr"/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61" name="CuadroTexto 89"/>
          <p:cNvSpPr txBox="1"/>
          <p:nvPr/>
        </p:nvSpPr>
        <p:spPr>
          <a:xfrm>
            <a:off x="130003" y="628531"/>
            <a:ext cx="4211076" cy="377339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MX" sz="2000" b="1" dirty="0" smtClean="0">
                <a:solidFill>
                  <a:prstClr val="white"/>
                </a:solidFill>
              </a:rPr>
              <a:t>Volumen de Crédito (millones de USD)</a:t>
            </a:r>
            <a:endParaRPr lang="es-EC" sz="2000" b="1" dirty="0">
              <a:solidFill>
                <a:prstClr val="white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0003" y="5976246"/>
            <a:ext cx="10010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>
                <a:solidFill>
                  <a:srgbClr val="000000"/>
                </a:solidFill>
              </a:rPr>
              <a:t>Nota: Constituye Banca Pública y Privada, Mutualistas y Sociedades Financieras </a:t>
            </a:r>
            <a:endParaRPr lang="es-MX" sz="1400" dirty="0">
              <a:solidFill>
                <a:prstClr val="black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0003" y="6284023"/>
            <a:ext cx="728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>
                <a:solidFill>
                  <a:prstClr val="black"/>
                </a:solidFill>
              </a:rPr>
              <a:t>Fuente: Superintendencia de Bancos </a:t>
            </a:r>
          </a:p>
          <a:p>
            <a:r>
              <a:rPr lang="es-MX" sz="1200" dirty="0" smtClean="0">
                <a:solidFill>
                  <a:prstClr val="black"/>
                </a:solidFill>
              </a:rPr>
              <a:t>Elaboración: Mipro</a:t>
            </a:r>
            <a:endParaRPr lang="es-MX" sz="1200" dirty="0">
              <a:solidFill>
                <a:prstClr val="black"/>
              </a:solidFill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/>
          </p:nvPr>
        </p:nvGraphicFramePr>
        <p:xfrm>
          <a:off x="333829" y="1143000"/>
          <a:ext cx="11524341" cy="4686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403852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Imagen 1" descr="MIPRO.png">
            <a:extLst>
              <a:ext uri="{FF2B5EF4-FFF2-40B4-BE49-F238E27FC236}">
                <a16:creationId xmlns="" xmlns:a16="http://schemas.microsoft.com/office/drawing/2014/main" id="{E95EDA73-2975-4284-9928-6B2A2BD7E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94" y="6381750"/>
            <a:ext cx="130545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68D79832-2D66-48B1-85E1-8F46169A4FA1}"/>
              </a:ext>
            </a:extLst>
          </p:cNvPr>
          <p:cNvSpPr/>
          <p:nvPr/>
        </p:nvSpPr>
        <p:spPr>
          <a:xfrm>
            <a:off x="100369" y="76518"/>
            <a:ext cx="4153829" cy="3077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ESTRATEGIA REACTIVACIÓN PRODUCTIVA FRONTERIZA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10056524-EB55-4F0A-AFFE-F97D5E8BA93A}"/>
              </a:ext>
            </a:extLst>
          </p:cNvPr>
          <p:cNvSpPr/>
          <p:nvPr/>
        </p:nvSpPr>
        <p:spPr>
          <a:xfrm>
            <a:off x="4920223" y="-36094"/>
            <a:ext cx="4786439" cy="5847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ACTORES E INVOLUCRADOS</a:t>
            </a:r>
            <a:endParaRPr lang="es-E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2" name="Diagrama 41">
            <a:extLst>
              <a:ext uri="{FF2B5EF4-FFF2-40B4-BE49-F238E27FC236}">
                <a16:creationId xmlns="" xmlns:a16="http://schemas.microsoft.com/office/drawing/2014/main" id="{A9DAC7EF-3E9E-4E04-906F-463D7D071F0E}"/>
              </a:ext>
            </a:extLst>
          </p:cNvPr>
          <p:cNvGraphicFramePr/>
          <p:nvPr>
            <p:extLst/>
          </p:nvPr>
        </p:nvGraphicFramePr>
        <p:xfrm>
          <a:off x="904369" y="548681"/>
          <a:ext cx="10383260" cy="612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0104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8" y="1"/>
            <a:ext cx="2085013" cy="823031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280859" y="6550927"/>
            <a:ext cx="5199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Fuente: </a:t>
            </a:r>
            <a:r>
              <a:rPr lang="es-EC" sz="900" b="1" dirty="0" smtClean="0">
                <a:solidFill>
                  <a:prstClr val="black"/>
                </a:solidFill>
                <a:latin typeface="Calibri" panose="020F0502020204030204"/>
              </a:rPr>
              <a:t>INEC  -  MAG  -   GADP Esmeraldas</a:t>
            </a:r>
            <a:endParaRPr kumimoji="0" lang="es-EC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13159" y="1079818"/>
            <a:ext cx="29348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Arial Narrow" pitchFamily="34" charset="0"/>
              </a:rPr>
              <a:t>FORTALEZAS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Gran diversidad de microclimas.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Zonas agrícolas fértiles, 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Gran diversidad de productos agrícolas,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Grandes extensiones productivas,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Acceso a puertos marítimos, fluviales y aéreos.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s-ES_tradnl" sz="2000" dirty="0">
                <a:latin typeface="Arial Narrow" pitchFamily="34" charset="0"/>
              </a:rPr>
              <a:t>Localización estratégica</a:t>
            </a:r>
            <a:r>
              <a:rPr lang="es-EC" sz="2000" dirty="0">
                <a:latin typeface="Arial Narrow" pitchFamily="34" charset="0"/>
              </a:rPr>
              <a:t> </a:t>
            </a:r>
          </a:p>
          <a:p>
            <a:pPr marL="87313" indent="-87313">
              <a:buFont typeface="Arial" pitchFamily="34" charset="0"/>
              <a:buChar char="•"/>
            </a:pPr>
            <a:r>
              <a:rPr lang="es-ES_tradnl" sz="2000" dirty="0">
                <a:latin typeface="Arial Narrow" pitchFamily="34" charset="0"/>
              </a:rPr>
              <a:t>Espacios naturales con belleza paisajística y riqueza cultural </a:t>
            </a:r>
          </a:p>
          <a:p>
            <a:pPr>
              <a:buFont typeface="Arial" pitchFamily="34" charset="0"/>
              <a:buChar char="•"/>
            </a:pPr>
            <a:endParaRPr lang="es-MX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endParaRPr lang="es-MX" dirty="0" smtClean="0">
              <a:latin typeface="Arial Narrow" pitchFamily="34" charset="0"/>
            </a:endParaRPr>
          </a:p>
          <a:p>
            <a:endParaRPr lang="es-EC" dirty="0">
              <a:latin typeface="Arial Narrow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970035" y="1081172"/>
            <a:ext cx="298643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Arial Narrow" pitchFamily="34" charset="0"/>
              </a:rPr>
              <a:t>OPORTUNIDADES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Voluntad Política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Disponibilidad de mano de obra.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Capacidad de producción diversas (frutas, Café, Cacao, </a:t>
            </a:r>
            <a:r>
              <a:rPr lang="es-MX" sz="2000" dirty="0" err="1" smtClean="0">
                <a:latin typeface="Arial Narrow" pitchFamily="34" charset="0"/>
              </a:rPr>
              <a:t>etc</a:t>
            </a:r>
            <a:r>
              <a:rPr lang="es-MX" sz="2000" dirty="0" smtClean="0">
                <a:latin typeface="Arial Narrow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Encadenamientos productivos</a:t>
            </a:r>
          </a:p>
          <a:p>
            <a:pPr>
              <a:buFont typeface="Arial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Recursos </a:t>
            </a:r>
            <a:r>
              <a:rPr lang="es-ES_tradnl" sz="2000" dirty="0">
                <a:latin typeface="Arial Narrow" pitchFamily="34" charset="0"/>
              </a:rPr>
              <a:t>financieros disponibles de banca </a:t>
            </a:r>
            <a:r>
              <a:rPr lang="es-ES" sz="2000" dirty="0" smtClean="0">
                <a:latin typeface="Arial Narrow" pitchFamily="34" charset="0"/>
              </a:rPr>
              <a:t>pública</a:t>
            </a:r>
            <a:r>
              <a:rPr lang="es-ES_tradnl" sz="2000" dirty="0" smtClean="0">
                <a:latin typeface="Arial Narrow" pitchFamily="34" charset="0"/>
              </a:rPr>
              <a:t>.</a:t>
            </a:r>
            <a:r>
              <a:rPr lang="es-EC" sz="2000" dirty="0" smtClean="0">
                <a:latin typeface="Arial Narrow" pitchFamily="34" charset="0"/>
              </a:rPr>
              <a:t> </a:t>
            </a:r>
            <a:endParaRPr lang="es-EC" sz="2000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Arial Narrow" pitchFamily="34" charset="0"/>
              </a:rPr>
              <a:t>Reconocimiento de los ecosistemas boscosos como factores de mitigación del cambio climático.</a:t>
            </a:r>
            <a:r>
              <a:rPr lang="es-EC" sz="2000" dirty="0">
                <a:latin typeface="Arial Narrow" pitchFamily="34" charset="0"/>
              </a:rPr>
              <a:t> </a:t>
            </a:r>
            <a:endParaRPr lang="es-MX" sz="2000" dirty="0">
              <a:latin typeface="Arial Narrow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905073" y="1101240"/>
            <a:ext cx="30936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Arial Narrow" pitchFamily="34" charset="0"/>
              </a:rPr>
              <a:t>DEBILIDADES</a:t>
            </a:r>
          </a:p>
          <a:p>
            <a:pPr>
              <a:buFont typeface="Arial" pitchFamily="34" charset="0"/>
              <a:buChar char="•"/>
            </a:pPr>
            <a:r>
              <a:rPr lang="es-MX" dirty="0" smtClean="0">
                <a:latin typeface="Arial Narrow" pitchFamily="34" charset="0"/>
              </a:rPr>
              <a:t>Percepción de inseguridad</a:t>
            </a:r>
          </a:p>
          <a:p>
            <a:pPr lvl="0">
              <a:buFont typeface="Arial" pitchFamily="34" charset="0"/>
              <a:buChar char="•"/>
            </a:pPr>
            <a:r>
              <a:rPr lang="es-ES_tradnl" dirty="0" smtClean="0">
                <a:latin typeface="Arial Narrow" pitchFamily="34" charset="0"/>
              </a:rPr>
              <a:t>Bajos niveles de desarrollo industrial.</a:t>
            </a:r>
            <a:endParaRPr lang="es-MX" dirty="0" smtClean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MX" dirty="0" smtClean="0">
                <a:latin typeface="Arial Narrow" pitchFamily="34" charset="0"/>
              </a:rPr>
              <a:t>Vías de comunicación de segundo orden en mal estado y Deficiente conectividad</a:t>
            </a:r>
          </a:p>
          <a:p>
            <a:pPr>
              <a:buFont typeface="Arial" pitchFamily="34" charset="0"/>
              <a:buChar char="•"/>
            </a:pPr>
            <a:r>
              <a:rPr lang="es-MX" dirty="0" smtClean="0">
                <a:latin typeface="Arial Narrow" pitchFamily="34" charset="0"/>
              </a:rPr>
              <a:t>Alto costo de insumos - energía, y mano de obra</a:t>
            </a:r>
          </a:p>
          <a:p>
            <a:pPr>
              <a:buFont typeface="Arial" pitchFamily="34" charset="0"/>
              <a:buChar char="•"/>
            </a:pPr>
            <a:r>
              <a:rPr lang="es-MX" dirty="0" smtClean="0">
                <a:latin typeface="Arial Narrow" pitchFamily="34" charset="0"/>
              </a:rPr>
              <a:t>Excesiva tramitología</a:t>
            </a:r>
          </a:p>
          <a:p>
            <a:pPr>
              <a:buFont typeface="Arial" pitchFamily="34" charset="0"/>
              <a:buChar char="•"/>
            </a:pPr>
            <a:r>
              <a:rPr lang="es-MX" dirty="0" smtClean="0">
                <a:latin typeface="Arial Narrow" pitchFamily="34" charset="0"/>
              </a:rPr>
              <a:t>Débil institucionalidad  pública </a:t>
            </a:r>
          </a:p>
          <a:p>
            <a:pPr>
              <a:buFont typeface="Arial" pitchFamily="34" charset="0"/>
              <a:buChar char="•"/>
            </a:pPr>
            <a:r>
              <a:rPr lang="es-MX" dirty="0" smtClean="0">
                <a:latin typeface="Arial Narrow" pitchFamily="34" charset="0"/>
              </a:rPr>
              <a:t>Escaso financiamiento y costos</a:t>
            </a:r>
          </a:p>
          <a:p>
            <a:pPr>
              <a:buFont typeface="Arial" pitchFamily="34" charset="0"/>
              <a:buChar char="•"/>
            </a:pPr>
            <a:r>
              <a:rPr lang="es-MX" dirty="0" smtClean="0">
                <a:latin typeface="Arial Narrow" pitchFamily="34" charset="0"/>
              </a:rPr>
              <a:t>Insuficiente mano de obra  </a:t>
            </a:r>
          </a:p>
          <a:p>
            <a:r>
              <a:rPr lang="es-MX" dirty="0" smtClean="0">
                <a:latin typeface="Arial Narrow" pitchFamily="34" charset="0"/>
              </a:rPr>
              <a:t> calificada.</a:t>
            </a:r>
          </a:p>
          <a:p>
            <a:pPr>
              <a:buFont typeface="Arial" pitchFamily="34" charset="0"/>
              <a:buChar char="•"/>
            </a:pPr>
            <a:r>
              <a:rPr lang="es-MX" dirty="0" smtClean="0">
                <a:latin typeface="Arial Narrow" pitchFamily="34" charset="0"/>
              </a:rPr>
              <a:t>Malas redes de atención pública</a:t>
            </a:r>
          </a:p>
          <a:p>
            <a:pPr marL="87313" lvl="0" indent="-87313">
              <a:buFont typeface="Arial" panose="020B0604020202020204" pitchFamily="34" charset="0"/>
              <a:buChar char="•"/>
            </a:pPr>
            <a:r>
              <a:rPr lang="es-ES_tradnl" dirty="0" smtClean="0">
                <a:latin typeface="Arial Narrow" pitchFamily="34" charset="0"/>
              </a:rPr>
              <a:t>Actividades </a:t>
            </a:r>
            <a:r>
              <a:rPr lang="es-ES_tradnl" dirty="0">
                <a:latin typeface="Arial Narrow" pitchFamily="34" charset="0"/>
              </a:rPr>
              <a:t>ilícitas generadas por el contrabando y narcotráfico.</a:t>
            </a:r>
            <a:endParaRPr lang="es-EC" dirty="0">
              <a:latin typeface="Arial Narrow" pitchFamily="34" charset="0"/>
            </a:endParaRPr>
          </a:p>
          <a:p>
            <a:pPr marL="87313" lvl="0" indent="-87313">
              <a:buFont typeface="Arial" panose="020B0604020202020204" pitchFamily="34" charset="0"/>
              <a:buChar char="•"/>
            </a:pPr>
            <a:r>
              <a:rPr lang="es-ES_tradnl" dirty="0">
                <a:latin typeface="Arial Narrow" pitchFamily="34" charset="0"/>
              </a:rPr>
              <a:t>Uso inadecuado y degradación de los recursos naturales.</a:t>
            </a:r>
            <a:endParaRPr lang="es-EC" dirty="0">
              <a:latin typeface="Arial Narrow" pitchFamily="34" charset="0"/>
            </a:endParaRPr>
          </a:p>
          <a:p>
            <a:pPr marL="87313" lvl="0" indent="-87313">
              <a:buFont typeface="Arial" panose="020B0604020202020204" pitchFamily="34" charset="0"/>
              <a:buChar char="•"/>
            </a:pPr>
            <a:r>
              <a:rPr lang="es-ES_tradnl" dirty="0">
                <a:latin typeface="Arial Narrow" pitchFamily="34" charset="0"/>
              </a:rPr>
              <a:t>Bajos niveles de productividad y </a:t>
            </a:r>
            <a:r>
              <a:rPr lang="es-ES_tradnl" dirty="0" smtClean="0">
                <a:latin typeface="Arial Narrow" pitchFamily="34" charset="0"/>
              </a:rPr>
              <a:t>competitividad.</a:t>
            </a:r>
            <a:endParaRPr lang="es-EC" dirty="0">
              <a:latin typeface="Arial Narrow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8923500" y="1071417"/>
            <a:ext cx="307406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 smtClean="0">
                <a:latin typeface="Arial Narrow" pitchFamily="34" charset="0"/>
              </a:rPr>
              <a:t>AMENAZAS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Inseguridad permanente, terrorismo, narcotráfico y guerrilla.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Desastres naturales</a:t>
            </a:r>
            <a:endParaRPr lang="es-EC" sz="2000" dirty="0" smtClean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Débil institucionalidad</a:t>
            </a:r>
          </a:p>
          <a:p>
            <a:pPr>
              <a:buFont typeface="Arial" pitchFamily="34" charset="0"/>
              <a:buChar char="•"/>
            </a:pPr>
            <a:r>
              <a:rPr lang="es-MX" sz="2000" dirty="0" smtClean="0">
                <a:latin typeface="Arial Narrow" pitchFamily="34" charset="0"/>
              </a:rPr>
              <a:t>Restricción de exportaciones</a:t>
            </a:r>
          </a:p>
          <a:p>
            <a:pPr marL="87313" lvl="0" indent="-87313">
              <a:buFont typeface="Arial" pitchFamily="34" charset="0"/>
              <a:buChar char="•"/>
            </a:pPr>
            <a:r>
              <a:rPr lang="es-ES_tradnl" sz="2000" dirty="0" smtClean="0">
                <a:latin typeface="Arial Narrow" pitchFamily="34" charset="0"/>
              </a:rPr>
              <a:t>Oferta </a:t>
            </a:r>
            <a:r>
              <a:rPr lang="es-ES_tradnl" sz="2000" dirty="0">
                <a:latin typeface="Arial Narrow" pitchFamily="34" charset="0"/>
              </a:rPr>
              <a:t>de países vecinos de productos y servicios similares a los de la región.</a:t>
            </a:r>
            <a:endParaRPr lang="es-EC" sz="2000" dirty="0">
              <a:latin typeface="Arial Narrow" pitchFamily="34" charset="0"/>
            </a:endParaRPr>
          </a:p>
          <a:p>
            <a:pPr marL="87313" lvl="0" indent="-87313">
              <a:buFont typeface="Arial" pitchFamily="34" charset="0"/>
              <a:buChar char="•"/>
            </a:pPr>
            <a:r>
              <a:rPr lang="es-ES_tradnl" sz="2000" dirty="0">
                <a:latin typeface="Arial Narrow" pitchFamily="34" charset="0"/>
              </a:rPr>
              <a:t>Los efectos del calentamiento global sobre los ecosistemas tropicales y andinos</a:t>
            </a:r>
            <a:r>
              <a:rPr lang="es-ES_tradnl" sz="2000" dirty="0" smtClean="0">
                <a:latin typeface="Arial Narrow" pitchFamily="34" charset="0"/>
              </a:rPr>
              <a:t>.</a:t>
            </a:r>
            <a:endParaRPr lang="es-MX" sz="2000" dirty="0" smtClean="0">
              <a:latin typeface="Arial Narrow" pitchFamily="34" charset="0"/>
            </a:endParaRPr>
          </a:p>
        </p:txBody>
      </p:sp>
      <p:cxnSp>
        <p:nvCxnSpPr>
          <p:cNvPr id="13" name="12 Conector recto"/>
          <p:cNvCxnSpPr/>
          <p:nvPr/>
        </p:nvCxnSpPr>
        <p:spPr>
          <a:xfrm rot="5400000">
            <a:off x="588996" y="3812164"/>
            <a:ext cx="4701695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 rot="5400000">
            <a:off x="3575631" y="3832775"/>
            <a:ext cx="466047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 rot="5400000">
            <a:off x="6638537" y="3865101"/>
            <a:ext cx="4597409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89"/>
          <p:cNvSpPr txBox="1"/>
          <p:nvPr/>
        </p:nvSpPr>
        <p:spPr>
          <a:xfrm>
            <a:off x="5956474" y="538026"/>
            <a:ext cx="845539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VENTAS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CuadroTexto 89"/>
          <p:cNvSpPr txBox="1"/>
          <p:nvPr/>
        </p:nvSpPr>
        <p:spPr>
          <a:xfrm>
            <a:off x="280859" y="261027"/>
            <a:ext cx="4887992" cy="562005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FODA MANCOMUNIDAD</a:t>
            </a:r>
            <a:endParaRPr kumimoji="0" lang="es-E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445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40 Rectángulo"/>
          <p:cNvSpPr/>
          <p:nvPr/>
        </p:nvSpPr>
        <p:spPr>
          <a:xfrm>
            <a:off x="-38568" y="384165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C" i="1" dirty="0"/>
          </a:p>
        </p:txBody>
      </p:sp>
      <p:sp>
        <p:nvSpPr>
          <p:cNvPr id="5" name="Freeform 3"/>
          <p:cNvSpPr>
            <a:spLocks/>
          </p:cNvSpPr>
          <p:nvPr/>
        </p:nvSpPr>
        <p:spPr bwMode="gray">
          <a:xfrm flipH="1" flipV="1">
            <a:off x="1942839" y="3549100"/>
            <a:ext cx="8229186" cy="2540000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es-EC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Freeform 4"/>
          <p:cNvSpPr>
            <a:spLocks/>
          </p:cNvSpPr>
          <p:nvPr/>
        </p:nvSpPr>
        <p:spPr bwMode="gray">
          <a:xfrm>
            <a:off x="1527732" y="720118"/>
            <a:ext cx="8229185" cy="2890122"/>
          </a:xfrm>
          <a:custGeom>
            <a:avLst/>
            <a:gdLst/>
            <a:ahLst/>
            <a:cxnLst>
              <a:cxn ang="0">
                <a:pos x="3724" y="288"/>
              </a:cxn>
              <a:cxn ang="0">
                <a:pos x="1346" y="290"/>
              </a:cxn>
              <a:cxn ang="0">
                <a:pos x="1246" y="258"/>
              </a:cxn>
              <a:cxn ang="0">
                <a:pos x="1066" y="79"/>
              </a:cxn>
              <a:cxn ang="0">
                <a:pos x="923" y="4"/>
              </a:cxn>
              <a:cxn ang="0">
                <a:pos x="103" y="4"/>
              </a:cxn>
              <a:cxn ang="0">
                <a:pos x="2" y="88"/>
              </a:cxn>
              <a:cxn ang="0">
                <a:pos x="2" y="729"/>
              </a:cxn>
              <a:cxn ang="0">
                <a:pos x="103" y="804"/>
              </a:cxn>
              <a:cxn ang="0">
                <a:pos x="3688" y="804"/>
              </a:cxn>
              <a:cxn ang="0">
                <a:pos x="3790" y="716"/>
              </a:cxn>
              <a:cxn ang="0">
                <a:pos x="3790" y="356"/>
              </a:cxn>
              <a:cxn ang="0">
                <a:pos x="3724" y="288"/>
              </a:cxn>
            </a:cxnLst>
            <a:rect l="0" t="0" r="r" b="b"/>
            <a:pathLst>
              <a:path w="3796" h="816">
                <a:moveTo>
                  <a:pt x="3724" y="288"/>
                </a:moveTo>
                <a:cubicBezTo>
                  <a:pt x="2535" y="289"/>
                  <a:pt x="1346" y="290"/>
                  <a:pt x="1346" y="290"/>
                </a:cubicBezTo>
                <a:cubicBezTo>
                  <a:pt x="1304" y="288"/>
                  <a:pt x="1272" y="282"/>
                  <a:pt x="1246" y="258"/>
                </a:cubicBezTo>
                <a:cubicBezTo>
                  <a:pt x="1156" y="168"/>
                  <a:pt x="1066" y="79"/>
                  <a:pt x="1066" y="79"/>
                </a:cubicBezTo>
                <a:cubicBezTo>
                  <a:pt x="1034" y="48"/>
                  <a:pt x="1002" y="0"/>
                  <a:pt x="923" y="4"/>
                </a:cubicBezTo>
                <a:cubicBezTo>
                  <a:pt x="513" y="4"/>
                  <a:pt x="103" y="4"/>
                  <a:pt x="103" y="4"/>
                </a:cubicBezTo>
                <a:cubicBezTo>
                  <a:pt x="38" y="4"/>
                  <a:pt x="0" y="42"/>
                  <a:pt x="2" y="88"/>
                </a:cubicBezTo>
                <a:cubicBezTo>
                  <a:pt x="2" y="410"/>
                  <a:pt x="2" y="729"/>
                  <a:pt x="2" y="729"/>
                </a:cubicBezTo>
                <a:cubicBezTo>
                  <a:pt x="0" y="812"/>
                  <a:pt x="103" y="804"/>
                  <a:pt x="103" y="804"/>
                </a:cubicBezTo>
                <a:cubicBezTo>
                  <a:pt x="1895" y="804"/>
                  <a:pt x="3688" y="804"/>
                  <a:pt x="3688" y="804"/>
                </a:cubicBezTo>
                <a:cubicBezTo>
                  <a:pt x="3688" y="804"/>
                  <a:pt x="3794" y="816"/>
                  <a:pt x="3790" y="716"/>
                </a:cubicBezTo>
                <a:cubicBezTo>
                  <a:pt x="3790" y="536"/>
                  <a:pt x="3790" y="356"/>
                  <a:pt x="3790" y="356"/>
                </a:cubicBezTo>
                <a:cubicBezTo>
                  <a:pt x="3790" y="356"/>
                  <a:pt x="3796" y="288"/>
                  <a:pt x="3724" y="28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9525">
            <a:noFill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es-EC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091873" y="2660640"/>
            <a:ext cx="1776549" cy="2305050"/>
          </a:xfrm>
          <a:prstGeom prst="rect">
            <a:avLst/>
          </a:prstGeom>
          <a:gradFill rotWithShape="1">
            <a:gsLst>
              <a:gs pos="0">
                <a:srgbClr val="DAE9FA">
                  <a:gamma/>
                  <a:tint val="0"/>
                  <a:invGamma/>
                </a:srgbClr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EC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gray">
          <a:xfrm>
            <a:off x="7281502" y="2638574"/>
            <a:ext cx="1778207" cy="2305050"/>
          </a:xfrm>
          <a:prstGeom prst="rect">
            <a:avLst/>
          </a:prstGeom>
          <a:gradFill rotWithShape="1">
            <a:gsLst>
              <a:gs pos="0">
                <a:srgbClr val="DAE9FA">
                  <a:gamma/>
                  <a:tint val="0"/>
                  <a:invGamma/>
                </a:srgbClr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EC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5234455" y="2638574"/>
            <a:ext cx="1778207" cy="2305050"/>
          </a:xfrm>
          <a:prstGeom prst="rect">
            <a:avLst/>
          </a:prstGeom>
          <a:gradFill rotWithShape="1">
            <a:gsLst>
              <a:gs pos="0">
                <a:srgbClr val="DAE9FA">
                  <a:gamma/>
                  <a:tint val="0"/>
                  <a:invGamma/>
                </a:srgbClr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EC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gray">
          <a:xfrm>
            <a:off x="3146719" y="2638574"/>
            <a:ext cx="1778207" cy="2305050"/>
          </a:xfrm>
          <a:prstGeom prst="rect">
            <a:avLst/>
          </a:prstGeom>
          <a:gradFill rotWithShape="1">
            <a:gsLst>
              <a:gs pos="0">
                <a:srgbClr val="DAE9FA">
                  <a:gamma/>
                  <a:tint val="0"/>
                  <a:invGamma/>
                </a:srgbClr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EC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gray">
          <a:xfrm>
            <a:off x="1100581" y="3288589"/>
            <a:ext cx="1768255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Font typeface="Calibri" pitchFamily="34" charset="0"/>
              <a:buAutoNum type="arabicPeriod"/>
            </a:pPr>
            <a:r>
              <a:rPr lang="es-EC" sz="1400" dirty="0" smtClean="0"/>
              <a:t>Inseguridad</a:t>
            </a:r>
          </a:p>
          <a:p>
            <a:pPr marL="228600" indent="-228600">
              <a:buFont typeface="Calibri" pitchFamily="34" charset="0"/>
              <a:buAutoNum type="arabicPeriod"/>
            </a:pPr>
            <a:r>
              <a:rPr lang="es-EC" sz="1400" dirty="0" smtClean="0"/>
              <a:t>Violencia</a:t>
            </a:r>
          </a:p>
          <a:p>
            <a:pPr marL="228600" indent="-228600">
              <a:buFont typeface="Calibri" pitchFamily="34" charset="0"/>
              <a:buAutoNum type="arabicPeriod"/>
            </a:pPr>
            <a:r>
              <a:rPr lang="es-EC" sz="1400" dirty="0" smtClean="0"/>
              <a:t>Desempleo</a:t>
            </a:r>
          </a:p>
          <a:p>
            <a:pPr marL="228600" indent="-228600">
              <a:buFont typeface="Calibri" pitchFamily="34" charset="0"/>
              <a:buAutoNum type="arabicPeriod"/>
            </a:pPr>
            <a:r>
              <a:rPr lang="es-EC" sz="1400" dirty="0" smtClean="0"/>
              <a:t>Contrabando</a:t>
            </a:r>
          </a:p>
          <a:p>
            <a:pPr marL="228600" indent="-228600">
              <a:buFont typeface="Calibri" pitchFamily="34" charset="0"/>
              <a:buAutoNum type="arabicPeriod"/>
            </a:pPr>
            <a:endParaRPr lang="es-EC" sz="1400" dirty="0"/>
          </a:p>
        </p:txBody>
      </p:sp>
      <p:sp>
        <p:nvSpPr>
          <p:cNvPr id="11274" name="Rectangle 18"/>
          <p:cNvSpPr>
            <a:spLocks noChangeArrowheads="1"/>
          </p:cNvSpPr>
          <p:nvPr/>
        </p:nvSpPr>
        <p:spPr bwMode="gray">
          <a:xfrm>
            <a:off x="5051727" y="3124685"/>
            <a:ext cx="1769913" cy="194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30000"/>
              </a:spcBef>
              <a:buFont typeface="Calibri" pitchFamily="34" charset="0"/>
              <a:buAutoNum type="arabicPeriod"/>
            </a:pPr>
            <a:r>
              <a:rPr lang="es-EC" sz="1400" dirty="0" smtClean="0"/>
              <a:t>Pérdida de liquidez en la economía local</a:t>
            </a:r>
          </a:p>
          <a:p>
            <a:pPr marL="342900" indent="-342900" eaLnBrk="0" hangingPunct="0">
              <a:spcBef>
                <a:spcPct val="30000"/>
              </a:spcBef>
              <a:buFont typeface="Calibri" pitchFamily="34" charset="0"/>
              <a:buAutoNum type="arabicPeriod"/>
            </a:pPr>
            <a:r>
              <a:rPr lang="es-EC" sz="1400" dirty="0" smtClean="0"/>
              <a:t>Poco acceso a financiamiento</a:t>
            </a:r>
          </a:p>
          <a:p>
            <a:pPr marL="342900" indent="-342900" eaLnBrk="0" hangingPunct="0">
              <a:spcBef>
                <a:spcPct val="30000"/>
              </a:spcBef>
              <a:buFont typeface="Calibri" pitchFamily="34" charset="0"/>
              <a:buAutoNum type="arabicPeriod"/>
            </a:pPr>
            <a:r>
              <a:rPr lang="es-EC" sz="1400" dirty="0" smtClean="0"/>
              <a:t>Caída del flujo turística - ocupación</a:t>
            </a:r>
            <a:endParaRPr lang="es-EC" sz="1400" dirty="0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gray">
          <a:xfrm>
            <a:off x="7342939" y="3307191"/>
            <a:ext cx="17914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  <a:defRPr/>
            </a:pPr>
            <a:r>
              <a:rPr lang="es-EC" sz="1400" dirty="0" smtClean="0">
                <a:latin typeface="Arial" charset="0"/>
              </a:rPr>
              <a:t>Altos costos productivos</a:t>
            </a:r>
            <a:endParaRPr lang="es-EC" sz="1400" dirty="0">
              <a:latin typeface="Arial" charset="0"/>
            </a:endParaRPr>
          </a:p>
          <a:p>
            <a:pPr>
              <a:defRPr/>
            </a:pPr>
            <a:endParaRPr lang="es-EC" sz="1400" dirty="0">
              <a:latin typeface="Arial" charset="0"/>
            </a:endParaRPr>
          </a:p>
        </p:txBody>
      </p:sp>
      <p:sp>
        <p:nvSpPr>
          <p:cNvPr id="11276" name="Rectangle 18"/>
          <p:cNvSpPr>
            <a:spLocks noChangeArrowheads="1"/>
          </p:cNvSpPr>
          <p:nvPr/>
        </p:nvSpPr>
        <p:spPr bwMode="gray">
          <a:xfrm>
            <a:off x="3100272" y="3124685"/>
            <a:ext cx="1871099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buFont typeface="Calibri" pitchFamily="34" charset="0"/>
              <a:buAutoNum type="arabicPeriod"/>
            </a:pPr>
            <a:r>
              <a:rPr lang="es-ES_tradnl" sz="1300" dirty="0" smtClean="0"/>
              <a:t>Pérdida de productividad y competitividad en el sector empresarial</a:t>
            </a:r>
          </a:p>
          <a:p>
            <a:pPr marL="228600" indent="-228600">
              <a:buFont typeface="Calibri" pitchFamily="34" charset="0"/>
              <a:buAutoNum type="arabicPeriod"/>
            </a:pPr>
            <a:r>
              <a:rPr lang="es-ES_tradnl" sz="1300" dirty="0" smtClean="0"/>
              <a:t>Poca inversión en innovación y desarrollo </a:t>
            </a:r>
          </a:p>
          <a:p>
            <a:pPr marL="228600" indent="-228600">
              <a:buFont typeface="Calibri" pitchFamily="34" charset="0"/>
              <a:buAutoNum type="arabicPeriod"/>
            </a:pPr>
            <a:r>
              <a:rPr lang="es-ES_tradnl" sz="1300" dirty="0" smtClean="0"/>
              <a:t>Mano de obra poco calificada</a:t>
            </a:r>
          </a:p>
        </p:txBody>
      </p:sp>
      <p:sp>
        <p:nvSpPr>
          <p:cNvPr id="15" name="Rectángulo 15"/>
          <p:cNvSpPr/>
          <p:nvPr/>
        </p:nvSpPr>
        <p:spPr>
          <a:xfrm>
            <a:off x="980735" y="2733666"/>
            <a:ext cx="1947402" cy="3603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400" b="1" dirty="0" smtClean="0"/>
              <a:t>INSEGURIDAD</a:t>
            </a:r>
            <a:endParaRPr lang="es-ES" sz="1400" b="1" dirty="0"/>
          </a:p>
        </p:txBody>
      </p:sp>
      <p:sp>
        <p:nvSpPr>
          <p:cNvPr id="16" name="Rectángulo 16"/>
          <p:cNvSpPr/>
          <p:nvPr/>
        </p:nvSpPr>
        <p:spPr>
          <a:xfrm>
            <a:off x="7244171" y="2816118"/>
            <a:ext cx="1907592" cy="3603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400" b="1" dirty="0" smtClean="0"/>
              <a:t>COSTOS PRODUCTIVOS</a:t>
            </a:r>
            <a:endParaRPr lang="es-ES" sz="1400" b="1" dirty="0"/>
          </a:p>
        </p:txBody>
      </p:sp>
      <p:sp>
        <p:nvSpPr>
          <p:cNvPr id="17" name="Rectángulo 17"/>
          <p:cNvSpPr/>
          <p:nvPr/>
        </p:nvSpPr>
        <p:spPr>
          <a:xfrm>
            <a:off x="5234287" y="2780200"/>
            <a:ext cx="1909251" cy="3603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400" b="1" dirty="0" smtClean="0"/>
              <a:t>LIQUIDEZ</a:t>
            </a:r>
            <a:endParaRPr lang="es-ES" sz="1400" b="1" dirty="0"/>
          </a:p>
        </p:txBody>
      </p:sp>
      <p:sp>
        <p:nvSpPr>
          <p:cNvPr id="18" name="Rectángulo 18"/>
          <p:cNvSpPr/>
          <p:nvPr/>
        </p:nvSpPr>
        <p:spPr>
          <a:xfrm>
            <a:off x="3035298" y="2770178"/>
            <a:ext cx="1947402" cy="3603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400" b="1" dirty="0" smtClean="0"/>
              <a:t>PRODUCTIVIDAD </a:t>
            </a:r>
          </a:p>
          <a:p>
            <a:pPr algn="ctr">
              <a:defRPr/>
            </a:pPr>
            <a:r>
              <a:rPr lang="es-ES" sz="1400" b="1" dirty="0" smtClean="0"/>
              <a:t>COMPETITIVIDAD</a:t>
            </a:r>
            <a:endParaRPr lang="es-ES" sz="1400" b="1" dirty="0"/>
          </a:p>
        </p:txBody>
      </p:sp>
      <p:pic>
        <p:nvPicPr>
          <p:cNvPr id="11284" name="Imagen 1" descr="MIPR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7937" y="1581141"/>
            <a:ext cx="1723468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285" name="AutoShape 13"/>
          <p:cNvCxnSpPr>
            <a:cxnSpLocks noChangeShapeType="1"/>
          </p:cNvCxnSpPr>
          <p:nvPr/>
        </p:nvCxnSpPr>
        <p:spPr bwMode="gray">
          <a:xfrm flipV="1">
            <a:off x="2525900" y="2373303"/>
            <a:ext cx="1013511" cy="2841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cxnSp>
        <p:nvCxnSpPr>
          <p:cNvPr id="11286" name="AutoShape 14"/>
          <p:cNvCxnSpPr>
            <a:cxnSpLocks noChangeShapeType="1"/>
          </p:cNvCxnSpPr>
          <p:nvPr/>
        </p:nvCxnSpPr>
        <p:spPr bwMode="gray">
          <a:xfrm rot="10800000">
            <a:off x="8617338" y="2403466"/>
            <a:ext cx="1139579" cy="2571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sp>
        <p:nvSpPr>
          <p:cNvPr id="11287" name="Rectangle 12"/>
          <p:cNvSpPr>
            <a:spLocks noChangeArrowheads="1"/>
          </p:cNvSpPr>
          <p:nvPr/>
        </p:nvSpPr>
        <p:spPr bwMode="gray">
          <a:xfrm>
            <a:off x="3477219" y="2260590"/>
            <a:ext cx="51684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/>
            <a:r>
              <a:rPr lang="es-EC" sz="1200" i="1" dirty="0" smtClean="0">
                <a:solidFill>
                  <a:schemeClr val="bg1"/>
                </a:solidFill>
              </a:rPr>
              <a:t>Bajos niveles de escolaridad ,48%  de la población con estudios primarios</a:t>
            </a:r>
            <a:endParaRPr lang="es-EC" sz="1200" i="1" dirty="0">
              <a:solidFill>
                <a:schemeClr val="bg1"/>
              </a:solidFill>
            </a:endParaRPr>
          </a:p>
        </p:txBody>
      </p:sp>
      <p:cxnSp>
        <p:nvCxnSpPr>
          <p:cNvPr id="11300" name="AutoShape 13"/>
          <p:cNvCxnSpPr>
            <a:cxnSpLocks noChangeShapeType="1"/>
          </p:cNvCxnSpPr>
          <p:nvPr/>
        </p:nvCxnSpPr>
        <p:spPr bwMode="gray">
          <a:xfrm flipV="1">
            <a:off x="2687217" y="-2428875"/>
            <a:ext cx="1013512" cy="2841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cxnSp>
        <p:nvCxnSpPr>
          <p:cNvPr id="11301" name="AutoShape 14"/>
          <p:cNvCxnSpPr>
            <a:cxnSpLocks noChangeShapeType="1"/>
          </p:cNvCxnSpPr>
          <p:nvPr/>
        </p:nvCxnSpPr>
        <p:spPr bwMode="gray">
          <a:xfrm rot="10800000">
            <a:off x="8793170" y="-2398713"/>
            <a:ext cx="1139578" cy="2571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EAEAEA"/>
            </a:solidFill>
            <a:miter lim="800000"/>
            <a:headEnd/>
            <a:tailEnd type="triangle" w="med" len="med"/>
          </a:ln>
        </p:spPr>
      </p:cxn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9369692" y="2622854"/>
            <a:ext cx="1776549" cy="2305050"/>
          </a:xfrm>
          <a:prstGeom prst="rect">
            <a:avLst/>
          </a:prstGeom>
          <a:gradFill rotWithShape="1">
            <a:gsLst>
              <a:gs pos="0">
                <a:srgbClr val="DAE9FA">
                  <a:gamma/>
                  <a:tint val="0"/>
                  <a:invGamma/>
                </a:srgbClr>
              </a:gs>
              <a:gs pos="100000">
                <a:srgbClr val="DAE9FA"/>
              </a:gs>
            </a:gsLst>
            <a:lin ang="5400000" scaled="1"/>
          </a:gradFill>
          <a:ln w="9525">
            <a:solidFill>
              <a:srgbClr val="F8F8F8"/>
            </a:solidFill>
            <a:miter lim="800000"/>
            <a:headEnd/>
            <a:tailEnd/>
          </a:ln>
          <a:effectLst>
            <a:outerShdw dist="35921" dir="2700000" algn="ctr" rotWithShape="0">
              <a:srgbClr val="080808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EC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2" name="Rectángulo 15"/>
          <p:cNvSpPr/>
          <p:nvPr/>
        </p:nvSpPr>
        <p:spPr>
          <a:xfrm>
            <a:off x="9348254" y="2793207"/>
            <a:ext cx="1947402" cy="3603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400" b="1" dirty="0" smtClean="0"/>
              <a:t>INSTITUCIONALIDAD</a:t>
            </a:r>
            <a:endParaRPr lang="es-ES" sz="1400" b="1" dirty="0"/>
          </a:p>
        </p:txBody>
      </p:sp>
      <p:pic>
        <p:nvPicPr>
          <p:cNvPr id="46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47" name="CuadroTexto 89"/>
          <p:cNvSpPr txBox="1"/>
          <p:nvPr/>
        </p:nvSpPr>
        <p:spPr>
          <a:xfrm>
            <a:off x="149458" y="647985"/>
            <a:ext cx="845539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VENTAS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CuadroTexto 89"/>
          <p:cNvSpPr txBox="1"/>
          <p:nvPr/>
        </p:nvSpPr>
        <p:spPr>
          <a:xfrm>
            <a:off x="1" y="24424"/>
            <a:ext cx="3755502" cy="623561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PROBLEMÁTICA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Rectangle 18"/>
          <p:cNvSpPr>
            <a:spLocks noChangeArrowheads="1"/>
          </p:cNvSpPr>
          <p:nvPr/>
        </p:nvSpPr>
        <p:spPr bwMode="gray">
          <a:xfrm>
            <a:off x="9413757" y="3450188"/>
            <a:ext cx="176825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buFont typeface="Calibri" pitchFamily="34" charset="0"/>
              <a:buAutoNum type="arabicPeriod"/>
            </a:pPr>
            <a:r>
              <a:rPr lang="es-ES_tradnl" sz="1400" dirty="0" smtClean="0"/>
              <a:t>Institucionalidad pública desarticulada</a:t>
            </a:r>
            <a:endParaRPr lang="es-ES_tradnl" sz="1400" dirty="0"/>
          </a:p>
        </p:txBody>
      </p:sp>
      <p:pic>
        <p:nvPicPr>
          <p:cNvPr id="51" name="Imagen 1" descr="MIPR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2514" y="5283199"/>
            <a:ext cx="1723468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2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204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uadroTexto 89"/>
          <p:cNvSpPr txBox="1"/>
          <p:nvPr/>
        </p:nvSpPr>
        <p:spPr>
          <a:xfrm>
            <a:off x="149458" y="647985"/>
            <a:ext cx="845539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VENTAS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uadroTexto 89"/>
          <p:cNvSpPr txBox="1"/>
          <p:nvPr/>
        </p:nvSpPr>
        <p:spPr>
          <a:xfrm>
            <a:off x="379371" y="552743"/>
            <a:ext cx="4076203" cy="623561"/>
          </a:xfrm>
          <a:prstGeom prst="rect">
            <a:avLst/>
          </a:prstGeom>
          <a:noFill/>
        </p:spPr>
        <p:txBody>
          <a:bodyPr wrap="squar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3600" dirty="0" smtClean="0"/>
              <a:t>PROPUESTAS</a:t>
            </a:r>
            <a:r>
              <a:rPr lang="es-ES" sz="1400" dirty="0" smtClean="0">
                <a:solidFill>
                  <a:prstClr val="white"/>
                </a:solidFill>
              </a:rPr>
              <a:t>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47190" y="1516448"/>
            <a:ext cx="4308384" cy="852206"/>
            <a:chOff x="1296" y="1899"/>
            <a:chExt cx="2493" cy="357"/>
          </a:xfrm>
          <a:noFill/>
        </p:grpSpPr>
        <p:sp>
          <p:nvSpPr>
            <p:cNvPr id="59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2253" cy="357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60" name="AutoShape 44"/>
            <p:cNvSpPr>
              <a:spLocks noChangeArrowheads="1"/>
            </p:cNvSpPr>
            <p:nvPr/>
          </p:nvSpPr>
          <p:spPr bwMode="gray">
            <a:xfrm>
              <a:off x="1296" y="1914"/>
              <a:ext cx="432" cy="342"/>
            </a:xfrm>
            <a:prstGeom prst="diamond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61" name="Text Box 45"/>
            <p:cNvSpPr txBox="1">
              <a:spLocks noChangeArrowheads="1"/>
            </p:cNvSpPr>
            <p:nvPr/>
          </p:nvSpPr>
          <p:spPr bwMode="gray">
            <a:xfrm>
              <a:off x="1720" y="1930"/>
              <a:ext cx="1944" cy="29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s-ES" sz="2000" b="1" i="1" dirty="0" smtClean="0"/>
                <a:t>Seguridad del Sector Productivo</a:t>
              </a:r>
              <a:endParaRPr lang="es-ES" sz="2000" b="1" i="1" dirty="0"/>
            </a:p>
          </p:txBody>
        </p:sp>
        <p:sp>
          <p:nvSpPr>
            <p:cNvPr id="62" name="Text Box 46"/>
            <p:cNvSpPr txBox="1">
              <a:spLocks noChangeArrowheads="1"/>
            </p:cNvSpPr>
            <p:nvPr/>
          </p:nvSpPr>
          <p:spPr bwMode="gray">
            <a:xfrm>
              <a:off x="1393" y="1984"/>
              <a:ext cx="206" cy="19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/>
                <a:t>1</a:t>
              </a:r>
            </a:p>
          </p:txBody>
        </p:sp>
      </p:grp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4671296" y="1488085"/>
            <a:ext cx="7128816" cy="879763"/>
            <a:chOff x="1536" y="1899"/>
            <a:chExt cx="3315" cy="192"/>
          </a:xfrm>
          <a:solidFill>
            <a:schemeClr val="bg1">
              <a:lumMod val="95000"/>
            </a:schemeClr>
          </a:solidFill>
        </p:grpSpPr>
        <p:sp>
          <p:nvSpPr>
            <p:cNvPr id="64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3315" cy="192"/>
            </a:xfrm>
            <a:prstGeom prst="roundRect">
              <a:avLst>
                <a:gd name="adj" fmla="val 16667"/>
              </a:avLst>
            </a:pr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65" name="Text Box 45"/>
            <p:cNvSpPr txBox="1">
              <a:spLocks noChangeArrowheads="1"/>
            </p:cNvSpPr>
            <p:nvPr/>
          </p:nvSpPr>
          <p:spPr bwMode="gray">
            <a:xfrm>
              <a:off x="1596" y="1923"/>
              <a:ext cx="3047" cy="14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EC" dirty="0" smtClean="0"/>
                <a:t>Plan de seguridad integral en la cadena de valor y logística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EC" dirty="0" smtClean="0"/>
                <a:t>Patrullaje de fuerzas armadas y policía – Colaboración </a:t>
              </a:r>
              <a:endParaRPr lang="es-EC" i="1" dirty="0"/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33334" y="2479346"/>
            <a:ext cx="4308384" cy="1558797"/>
            <a:chOff x="1296" y="1899"/>
            <a:chExt cx="2493" cy="653"/>
          </a:xfrm>
          <a:noFill/>
        </p:grpSpPr>
        <p:sp>
          <p:nvSpPr>
            <p:cNvPr id="69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2253" cy="653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70" name="AutoShape 44"/>
            <p:cNvSpPr>
              <a:spLocks noChangeArrowheads="1"/>
            </p:cNvSpPr>
            <p:nvPr/>
          </p:nvSpPr>
          <p:spPr bwMode="gray">
            <a:xfrm>
              <a:off x="1296" y="1914"/>
              <a:ext cx="432" cy="342"/>
            </a:xfrm>
            <a:prstGeom prst="diamond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71" name="Text Box 45"/>
            <p:cNvSpPr txBox="1">
              <a:spLocks noChangeArrowheads="1"/>
            </p:cNvSpPr>
            <p:nvPr/>
          </p:nvSpPr>
          <p:spPr bwMode="gray">
            <a:xfrm>
              <a:off x="1720" y="1930"/>
              <a:ext cx="1944" cy="29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C" sz="2000" b="1" i="1" dirty="0" smtClean="0"/>
                <a:t>Generación y sostenibilidad de empleo</a:t>
              </a:r>
              <a:endParaRPr lang="es-EC" sz="2000" b="1" i="1" dirty="0"/>
            </a:p>
          </p:txBody>
        </p:sp>
        <p:sp>
          <p:nvSpPr>
            <p:cNvPr id="72" name="Text Box 46"/>
            <p:cNvSpPr txBox="1">
              <a:spLocks noChangeArrowheads="1"/>
            </p:cNvSpPr>
            <p:nvPr/>
          </p:nvSpPr>
          <p:spPr bwMode="gray">
            <a:xfrm>
              <a:off x="1393" y="1984"/>
              <a:ext cx="206" cy="19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dirty="0"/>
                <a:t>2</a:t>
              </a:r>
            </a:p>
          </p:txBody>
        </p: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4657440" y="2450991"/>
            <a:ext cx="7739613" cy="2639972"/>
            <a:chOff x="1536" y="1899"/>
            <a:chExt cx="3410" cy="461"/>
          </a:xfrm>
          <a:solidFill>
            <a:schemeClr val="bg1">
              <a:lumMod val="95000"/>
            </a:schemeClr>
          </a:solidFill>
        </p:grpSpPr>
        <p:sp>
          <p:nvSpPr>
            <p:cNvPr id="74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3315" cy="346"/>
            </a:xfrm>
            <a:prstGeom prst="roundRect">
              <a:avLst>
                <a:gd name="adj" fmla="val 16667"/>
              </a:avLst>
            </a:pr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75" name="Text Box 45"/>
            <p:cNvSpPr txBox="1">
              <a:spLocks noChangeArrowheads="1"/>
            </p:cNvSpPr>
            <p:nvPr/>
          </p:nvSpPr>
          <p:spPr bwMode="gray">
            <a:xfrm>
              <a:off x="1577" y="1909"/>
              <a:ext cx="3369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EC" dirty="0" smtClean="0"/>
                <a:t>Fortalecimientos de las MIPYMES – EPS y encadenamientos productivos y Desarrollo de Proveedores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EC" dirty="0" smtClean="0"/>
                <a:t>Plan de Fortalecimiento y Revalorización del capital productivo y capital humano (Formación Técnica y Tecnológica)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Reactivación “Plan Casa y “Agrovivienda”</a:t>
              </a:r>
              <a:endParaRPr lang="es-EC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Modalidades de contratación adaptadas a realidad productiva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Apoyar integración fronteriza de la región (Planes binacionales)</a:t>
              </a:r>
            </a:p>
            <a:p>
              <a:pPr marL="342900" indent="-342900">
                <a:buFont typeface="+mj-lt"/>
                <a:buAutoNum type="arabicPeriod"/>
              </a:pPr>
              <a:endParaRPr lang="es-MX" dirty="0" smtClean="0"/>
            </a:p>
            <a:p>
              <a:pPr marL="342900" indent="-342900">
                <a:buFont typeface="+mj-lt"/>
                <a:buAutoNum type="arabicPeriod"/>
              </a:pPr>
              <a:endParaRPr lang="es-EC" dirty="0" smtClean="0"/>
            </a:p>
          </p:txBody>
        </p:sp>
      </p:grpSp>
      <p:grpSp>
        <p:nvGrpSpPr>
          <p:cNvPr id="11" name="Group 42"/>
          <p:cNvGrpSpPr>
            <a:grpSpLocks/>
          </p:cNvGrpSpPr>
          <p:nvPr/>
        </p:nvGrpSpPr>
        <p:grpSpPr bwMode="auto">
          <a:xfrm>
            <a:off x="0" y="4635306"/>
            <a:ext cx="4308382" cy="2045772"/>
            <a:chOff x="1296" y="1899"/>
            <a:chExt cx="2493" cy="857"/>
          </a:xfrm>
          <a:noFill/>
        </p:grpSpPr>
        <p:sp>
          <p:nvSpPr>
            <p:cNvPr id="77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2253" cy="857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78" name="AutoShape 44"/>
            <p:cNvSpPr>
              <a:spLocks noChangeArrowheads="1"/>
            </p:cNvSpPr>
            <p:nvPr/>
          </p:nvSpPr>
          <p:spPr bwMode="gray">
            <a:xfrm>
              <a:off x="1296" y="1914"/>
              <a:ext cx="432" cy="342"/>
            </a:xfrm>
            <a:prstGeom prst="diamond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79" name="Text Box 45"/>
            <p:cNvSpPr txBox="1">
              <a:spLocks noChangeArrowheads="1"/>
            </p:cNvSpPr>
            <p:nvPr/>
          </p:nvSpPr>
          <p:spPr bwMode="gray">
            <a:xfrm>
              <a:off x="1699" y="1930"/>
              <a:ext cx="1973" cy="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C" sz="2000" b="1" i="1" dirty="0" smtClean="0"/>
                <a:t>Fortalecimiento de la productividad y competitividad</a:t>
              </a:r>
              <a:endParaRPr lang="es-EC" sz="2000" b="1" i="1" dirty="0"/>
            </a:p>
          </p:txBody>
        </p:sp>
        <p:sp>
          <p:nvSpPr>
            <p:cNvPr id="80" name="Text Box 46"/>
            <p:cNvSpPr txBox="1">
              <a:spLocks noChangeArrowheads="1"/>
            </p:cNvSpPr>
            <p:nvPr/>
          </p:nvSpPr>
          <p:spPr bwMode="gray">
            <a:xfrm>
              <a:off x="1393" y="1984"/>
              <a:ext cx="206" cy="19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dirty="0"/>
                <a:t>3</a:t>
              </a:r>
            </a:p>
          </p:txBody>
        </p:sp>
      </p:grpSp>
      <p:grpSp>
        <p:nvGrpSpPr>
          <p:cNvPr id="12" name="Group 42"/>
          <p:cNvGrpSpPr>
            <a:grpSpLocks/>
          </p:cNvGrpSpPr>
          <p:nvPr/>
        </p:nvGrpSpPr>
        <p:grpSpPr bwMode="auto">
          <a:xfrm>
            <a:off x="4548297" y="4563396"/>
            <a:ext cx="7848755" cy="2637503"/>
            <a:chOff x="1536" y="1899"/>
            <a:chExt cx="3315" cy="551"/>
          </a:xfrm>
          <a:solidFill>
            <a:schemeClr val="bg1">
              <a:lumMod val="95000"/>
            </a:schemeClr>
          </a:solidFill>
        </p:grpSpPr>
        <p:sp>
          <p:nvSpPr>
            <p:cNvPr id="82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3315" cy="487"/>
            </a:xfrm>
            <a:prstGeom prst="roundRect">
              <a:avLst>
                <a:gd name="adj" fmla="val 16667"/>
              </a:avLst>
            </a:pr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84" name="Text Box 45"/>
            <p:cNvSpPr txBox="1">
              <a:spLocks noChangeArrowheads="1"/>
            </p:cNvSpPr>
            <p:nvPr/>
          </p:nvSpPr>
          <p:spPr bwMode="gray">
            <a:xfrm>
              <a:off x="1577" y="1909"/>
              <a:ext cx="3182" cy="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Fortalecer la infraestructura y conectividad de la zona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Caracterización de toda la zona fronteriza como polo de desarrollo. (vocaciones productivas)</a:t>
              </a:r>
              <a:endParaRPr lang="es-EC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Exoneración de impuestos y aranceles para materia prima, bienes de capital e insumos intermedios, para todas las empresas.</a:t>
              </a:r>
              <a:endParaRPr lang="es-EC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s-EC" dirty="0" smtClean="0"/>
                <a:t>Mejoramiento de las condiciones de financiamiento  para actividades productivas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0499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61" name="CuadroTexto 89"/>
          <p:cNvSpPr txBox="1"/>
          <p:nvPr/>
        </p:nvSpPr>
        <p:spPr>
          <a:xfrm>
            <a:off x="0" y="0"/>
            <a:ext cx="5187634" cy="931337"/>
          </a:xfrm>
          <a:prstGeom prst="rect">
            <a:avLst/>
          </a:prstGeom>
          <a:noFill/>
        </p:spPr>
        <p:txBody>
          <a:bodyPr wrap="square" lIns="68891" tIns="34445" rIns="68891" bIns="34445" rtlCol="0">
            <a:spAutoFit/>
          </a:bodyPr>
          <a:lstStyle/>
          <a:p>
            <a:r>
              <a:rPr lang="es-EC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Producto Interno Bruto</a:t>
            </a:r>
          </a:p>
          <a:p>
            <a:r>
              <a:rPr lang="es-EC" sz="24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A precios constantes</a:t>
            </a:r>
            <a:endParaRPr lang="es-EC" sz="2400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280858" y="6288273"/>
            <a:ext cx="5199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/>
              <a:t>Fuente:</a:t>
            </a:r>
            <a:r>
              <a:rPr lang="es-EC" sz="1200" dirty="0" smtClean="0"/>
              <a:t> Banco Central del Ecuador, FMI</a:t>
            </a:r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graphicFrame>
        <p:nvGraphicFramePr>
          <p:cNvPr id="7" name="6 Gráfico"/>
          <p:cNvGraphicFramePr/>
          <p:nvPr/>
        </p:nvGraphicFramePr>
        <p:xfrm>
          <a:off x="280858" y="869782"/>
          <a:ext cx="11700935" cy="54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50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139774"/>
            <a:ext cx="2743200" cy="365125"/>
          </a:xfrm>
        </p:spPr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uadroTexto 89"/>
          <p:cNvSpPr txBox="1"/>
          <p:nvPr/>
        </p:nvSpPr>
        <p:spPr>
          <a:xfrm>
            <a:off x="149458" y="647985"/>
            <a:ext cx="845539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VENTAS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dondear rectángulo de esquina del mismo lado 88"/>
          <p:cNvSpPr/>
          <p:nvPr/>
        </p:nvSpPr>
        <p:spPr>
          <a:xfrm rot="16200000" flipV="1">
            <a:off x="1608246" y="-987541"/>
            <a:ext cx="360039" cy="357808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uadroTexto 89"/>
          <p:cNvSpPr txBox="1"/>
          <p:nvPr/>
        </p:nvSpPr>
        <p:spPr>
          <a:xfrm>
            <a:off x="149458" y="647985"/>
            <a:ext cx="1355294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400" dirty="0" smtClean="0">
                <a:solidFill>
                  <a:prstClr val="white"/>
                </a:solidFill>
              </a:rPr>
              <a:t>PROPUESTAS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119478" y="1345375"/>
            <a:ext cx="4308382" cy="1962222"/>
            <a:chOff x="1296" y="1899"/>
            <a:chExt cx="2493" cy="822"/>
          </a:xfrm>
          <a:noFill/>
        </p:grpSpPr>
        <p:sp>
          <p:nvSpPr>
            <p:cNvPr id="77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2253" cy="822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78" name="AutoShape 44"/>
            <p:cNvSpPr>
              <a:spLocks noChangeArrowheads="1"/>
            </p:cNvSpPr>
            <p:nvPr/>
          </p:nvSpPr>
          <p:spPr bwMode="gray">
            <a:xfrm>
              <a:off x="1296" y="1914"/>
              <a:ext cx="432" cy="342"/>
            </a:xfrm>
            <a:prstGeom prst="diamond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79" name="Text Box 45"/>
            <p:cNvSpPr txBox="1">
              <a:spLocks noChangeArrowheads="1"/>
            </p:cNvSpPr>
            <p:nvPr/>
          </p:nvSpPr>
          <p:spPr bwMode="gray">
            <a:xfrm>
              <a:off x="1699" y="1930"/>
              <a:ext cx="1973" cy="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C" sz="2000" b="1" i="1" dirty="0" smtClean="0"/>
                <a:t>Fortalecimiento de la productividad y competitividad</a:t>
              </a:r>
              <a:endParaRPr lang="es-EC" sz="2000" b="1" i="1" dirty="0"/>
            </a:p>
          </p:txBody>
        </p:sp>
        <p:sp>
          <p:nvSpPr>
            <p:cNvPr id="80" name="Text Box 46"/>
            <p:cNvSpPr txBox="1">
              <a:spLocks noChangeArrowheads="1"/>
            </p:cNvSpPr>
            <p:nvPr/>
          </p:nvSpPr>
          <p:spPr bwMode="gray">
            <a:xfrm>
              <a:off x="1393" y="1984"/>
              <a:ext cx="206" cy="19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dirty="0"/>
                <a:t>3</a:t>
              </a:r>
            </a:p>
          </p:txBody>
        </p:sp>
      </p:grp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4643584" y="1344268"/>
            <a:ext cx="7128816" cy="1961670"/>
            <a:chOff x="1536" y="1904"/>
            <a:chExt cx="3315" cy="360"/>
          </a:xfrm>
          <a:solidFill>
            <a:schemeClr val="bg1">
              <a:lumMod val="95000"/>
            </a:schemeClr>
          </a:solidFill>
        </p:grpSpPr>
        <p:sp>
          <p:nvSpPr>
            <p:cNvPr id="82" name="AutoShape 43"/>
            <p:cNvSpPr>
              <a:spLocks noChangeArrowheads="1"/>
            </p:cNvSpPr>
            <p:nvPr/>
          </p:nvSpPr>
          <p:spPr bwMode="gray">
            <a:xfrm>
              <a:off x="1536" y="1904"/>
              <a:ext cx="3315" cy="360"/>
            </a:xfrm>
            <a:prstGeom prst="roundRect">
              <a:avLst>
                <a:gd name="adj" fmla="val 16667"/>
              </a:avLst>
            </a:pr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84" name="Text Box 45"/>
            <p:cNvSpPr txBox="1">
              <a:spLocks noChangeArrowheads="1"/>
            </p:cNvSpPr>
            <p:nvPr/>
          </p:nvSpPr>
          <p:spPr bwMode="gray">
            <a:xfrm>
              <a:off x="1577" y="1918"/>
              <a:ext cx="3255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es-EC" dirty="0" smtClean="0"/>
                <a:t>Reducción de tarifas eléctricas</a:t>
              </a:r>
            </a:p>
            <a:p>
              <a:pPr marL="342900" indent="-342900">
                <a:buFont typeface="+mj-lt"/>
                <a:buAutoNum type="arabicPeriod" startAt="4"/>
              </a:pPr>
              <a:r>
                <a:rPr lang="es-EC" dirty="0" smtClean="0"/>
                <a:t>Generación, distribución y transmisión de energía eléctrica</a:t>
              </a:r>
            </a:p>
            <a:p>
              <a:pPr marL="342900" indent="-342900">
                <a:buFont typeface="+mj-lt"/>
                <a:buAutoNum type="arabicPeriod" startAt="4"/>
              </a:pPr>
              <a:r>
                <a:rPr lang="es-EC" dirty="0" smtClean="0"/>
                <a:t>Mejoramiento de la conectividad </a:t>
              </a:r>
            </a:p>
            <a:p>
              <a:pPr marL="342900" indent="-342900">
                <a:buFont typeface="+mj-lt"/>
                <a:buAutoNum type="arabicPeriod" startAt="4"/>
              </a:pPr>
              <a:r>
                <a:rPr lang="es-EC" dirty="0" smtClean="0"/>
                <a:t>Reducción de la brecha digital</a:t>
              </a:r>
            </a:p>
            <a:p>
              <a:pPr marL="342900" indent="-342900">
                <a:buFont typeface="+mj-lt"/>
                <a:buAutoNum type="arabicPeriod" startAt="4"/>
              </a:pPr>
              <a:r>
                <a:rPr lang="es-EC" dirty="0" smtClean="0"/>
                <a:t>Mejoramiento de vías y caminos vecinales</a:t>
              </a:r>
            </a:p>
            <a:p>
              <a:pPr marL="342900" indent="-342900">
                <a:buFont typeface="+mj-lt"/>
                <a:buAutoNum type="arabicPeriod" startAt="4"/>
              </a:pPr>
              <a:r>
                <a:rPr lang="es-MX" dirty="0" smtClean="0"/>
                <a:t>Potenciación  del puerto marítimo y aeropuerto de Esmeraldas</a:t>
              </a:r>
              <a:endParaRPr lang="es-EC" dirty="0" smtClean="0"/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15462" y="3422893"/>
            <a:ext cx="4308382" cy="1377374"/>
            <a:chOff x="1296" y="1899"/>
            <a:chExt cx="2493" cy="577"/>
          </a:xfrm>
          <a:noFill/>
        </p:grpSpPr>
        <p:sp>
          <p:nvSpPr>
            <p:cNvPr id="32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2253" cy="577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33" name="AutoShape 44"/>
            <p:cNvSpPr>
              <a:spLocks noChangeArrowheads="1"/>
            </p:cNvSpPr>
            <p:nvPr/>
          </p:nvSpPr>
          <p:spPr bwMode="gray">
            <a:xfrm>
              <a:off x="1296" y="1914"/>
              <a:ext cx="432" cy="342"/>
            </a:xfrm>
            <a:prstGeom prst="diamond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34" name="Text Box 45"/>
            <p:cNvSpPr txBox="1">
              <a:spLocks noChangeArrowheads="1"/>
            </p:cNvSpPr>
            <p:nvPr/>
          </p:nvSpPr>
          <p:spPr bwMode="gray">
            <a:xfrm>
              <a:off x="1699" y="1930"/>
              <a:ext cx="1973" cy="29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C" sz="2000" b="1" i="1" dirty="0" smtClean="0"/>
                <a:t>Articulación </a:t>
              </a:r>
            </a:p>
            <a:p>
              <a:r>
                <a:rPr lang="es-EC" sz="2000" b="1" i="1" dirty="0" smtClean="0"/>
                <a:t>interinstitucional</a:t>
              </a:r>
              <a:endParaRPr lang="es-EC" sz="2000" b="1" i="1" dirty="0"/>
            </a:p>
          </p:txBody>
        </p:sp>
        <p:sp>
          <p:nvSpPr>
            <p:cNvPr id="35" name="Text Box 46"/>
            <p:cNvSpPr txBox="1">
              <a:spLocks noChangeArrowheads="1"/>
            </p:cNvSpPr>
            <p:nvPr/>
          </p:nvSpPr>
          <p:spPr bwMode="gray">
            <a:xfrm>
              <a:off x="1393" y="1984"/>
              <a:ext cx="206" cy="19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dirty="0" smtClean="0"/>
                <a:t>4</a:t>
              </a:r>
              <a:endParaRPr lang="en-US" sz="2400" dirty="0"/>
            </a:p>
          </p:txBody>
        </p: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4639567" y="3410893"/>
            <a:ext cx="7635815" cy="1960110"/>
            <a:chOff x="1536" y="1902"/>
            <a:chExt cx="3498" cy="255"/>
          </a:xfrm>
          <a:solidFill>
            <a:schemeClr val="bg1">
              <a:lumMod val="95000"/>
            </a:schemeClr>
          </a:solidFill>
        </p:grpSpPr>
        <p:sp>
          <p:nvSpPr>
            <p:cNvPr id="37" name="AutoShape 43"/>
            <p:cNvSpPr>
              <a:spLocks noChangeArrowheads="1"/>
            </p:cNvSpPr>
            <p:nvPr/>
          </p:nvSpPr>
          <p:spPr bwMode="gray">
            <a:xfrm>
              <a:off x="1536" y="1902"/>
              <a:ext cx="3315" cy="255"/>
            </a:xfrm>
            <a:prstGeom prst="roundRect">
              <a:avLst>
                <a:gd name="adj" fmla="val 16667"/>
              </a:avLst>
            </a:pr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38" name="Text Box 45"/>
            <p:cNvSpPr txBox="1">
              <a:spLocks noChangeArrowheads="1"/>
            </p:cNvSpPr>
            <p:nvPr/>
          </p:nvSpPr>
          <p:spPr bwMode="gray">
            <a:xfrm>
              <a:off x="1577" y="1918"/>
              <a:ext cx="3457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EC" dirty="0" smtClean="0"/>
                <a:t>Cooperación técnica y económica para la reconversión productiva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EC" dirty="0" smtClean="0"/>
                <a:t>Articulación interinstitucional para el </a:t>
              </a:r>
              <a:r>
                <a:rPr lang="es-EC" dirty="0"/>
                <a:t>desarrollo (MIPRO – MAG – MAP – MEER – MTOP)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EC" dirty="0" smtClean="0"/>
                <a:t>Fortalecimiento de la institucionalidad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s-EC" dirty="0" smtClean="0"/>
                <a:t>Promover el compromiso y responsabilidad ambiental y social entre los países (Cancillería)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6227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89"/>
          <p:cNvSpPr txBox="1"/>
          <p:nvPr/>
        </p:nvSpPr>
        <p:spPr>
          <a:xfrm>
            <a:off x="149458" y="647985"/>
            <a:ext cx="845539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VENTAS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dondear rectángulo de esquina del mismo lado 88"/>
          <p:cNvSpPr/>
          <p:nvPr/>
        </p:nvSpPr>
        <p:spPr>
          <a:xfrm rot="16200000" flipV="1">
            <a:off x="1608246" y="-987541"/>
            <a:ext cx="360039" cy="3578085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891" tIns="34445" rIns="68891" bIns="34445"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uadroTexto 89"/>
          <p:cNvSpPr txBox="1"/>
          <p:nvPr/>
        </p:nvSpPr>
        <p:spPr>
          <a:xfrm>
            <a:off x="149458" y="647985"/>
            <a:ext cx="1355294" cy="285006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400" dirty="0" smtClean="0">
                <a:solidFill>
                  <a:prstClr val="white"/>
                </a:solidFill>
              </a:rPr>
              <a:t>PROPUESTAS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95414" y="1910879"/>
            <a:ext cx="4308382" cy="3239337"/>
            <a:chOff x="1296" y="1899"/>
            <a:chExt cx="2493" cy="1357"/>
          </a:xfrm>
          <a:noFill/>
        </p:grpSpPr>
        <p:sp>
          <p:nvSpPr>
            <p:cNvPr id="77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2253" cy="1357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78" name="AutoShape 44"/>
            <p:cNvSpPr>
              <a:spLocks noChangeArrowheads="1"/>
            </p:cNvSpPr>
            <p:nvPr/>
          </p:nvSpPr>
          <p:spPr bwMode="gray">
            <a:xfrm>
              <a:off x="1296" y="1914"/>
              <a:ext cx="432" cy="342"/>
            </a:xfrm>
            <a:prstGeom prst="diamond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79" name="Text Box 45"/>
            <p:cNvSpPr txBox="1">
              <a:spLocks noChangeArrowheads="1"/>
            </p:cNvSpPr>
            <p:nvPr/>
          </p:nvSpPr>
          <p:spPr bwMode="gray">
            <a:xfrm>
              <a:off x="1699" y="1930"/>
              <a:ext cx="1973" cy="16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EC" sz="2000" b="1" i="1" dirty="0" smtClean="0"/>
                <a:t>Incentivos tributarios</a:t>
              </a:r>
              <a:endParaRPr lang="es-EC" sz="2000" b="1" i="1" dirty="0"/>
            </a:p>
          </p:txBody>
        </p:sp>
        <p:sp>
          <p:nvSpPr>
            <p:cNvPr id="80" name="Text Box 46"/>
            <p:cNvSpPr txBox="1">
              <a:spLocks noChangeArrowheads="1"/>
            </p:cNvSpPr>
            <p:nvPr/>
          </p:nvSpPr>
          <p:spPr bwMode="gray">
            <a:xfrm>
              <a:off x="1368" y="1984"/>
              <a:ext cx="206" cy="19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dirty="0" smtClean="0"/>
                <a:t>5</a:t>
              </a:r>
              <a:endParaRPr lang="en-US" sz="2400" dirty="0"/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4619520" y="1909774"/>
            <a:ext cx="7128816" cy="3242205"/>
            <a:chOff x="1536" y="1904"/>
            <a:chExt cx="3315" cy="595"/>
          </a:xfrm>
          <a:solidFill>
            <a:schemeClr val="bg1">
              <a:lumMod val="95000"/>
            </a:schemeClr>
          </a:solidFill>
        </p:grpSpPr>
        <p:sp>
          <p:nvSpPr>
            <p:cNvPr id="82" name="AutoShape 43"/>
            <p:cNvSpPr>
              <a:spLocks noChangeArrowheads="1"/>
            </p:cNvSpPr>
            <p:nvPr/>
          </p:nvSpPr>
          <p:spPr bwMode="gray">
            <a:xfrm>
              <a:off x="1536" y="1904"/>
              <a:ext cx="3315" cy="595"/>
            </a:xfrm>
            <a:prstGeom prst="roundRect">
              <a:avLst>
                <a:gd name="adj" fmla="val 16667"/>
              </a:avLst>
            </a:prstGeom>
            <a:grpFill/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s-ES"/>
            </a:p>
          </p:txBody>
        </p:sp>
        <p:sp>
          <p:nvSpPr>
            <p:cNvPr id="84" name="Text Box 45"/>
            <p:cNvSpPr txBox="1">
              <a:spLocks noChangeArrowheads="1"/>
            </p:cNvSpPr>
            <p:nvPr/>
          </p:nvSpPr>
          <p:spPr bwMode="gray">
            <a:xfrm>
              <a:off x="1577" y="1922"/>
              <a:ext cx="3255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Mejora temporal de la deducibilidad de gastos de seguridad y capacitación.</a:t>
              </a:r>
              <a:endParaRPr lang="es-EC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Asociatividad y desarrollo de cadenas productivas con incentivos en deducibilidad para compras a  proveedores de Esmeraldas. Registro para evitar corrupción.</a:t>
              </a:r>
              <a:endParaRPr lang="es-EC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Mejora temporal de la deducibilidad por el pago de tasas portuarias y servicios conexos a la carga y a la nave</a:t>
              </a:r>
              <a:endParaRPr lang="es-EC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Reforma legal para mejorar la deducibilidad por servicios de seguridad.</a:t>
              </a:r>
              <a:endParaRPr lang="es-EC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s-MX" dirty="0" smtClean="0"/>
                <a:t>Reforma legal para mejorar la deducibilidad de gastos de capacitación.</a:t>
              </a:r>
              <a:endParaRPr lang="es-EC" dirty="0" smtClean="0"/>
            </a:p>
          </p:txBody>
        </p:sp>
      </p:grpSp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28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="" xmlns:a16="http://schemas.microsoft.com/office/drawing/2014/main" id="{2A9B7471-C62A-4EED-A8F6-E03BCA38F56E}"/>
              </a:ext>
            </a:extLst>
          </p:cNvPr>
          <p:cNvGraphicFramePr/>
          <p:nvPr>
            <p:extLst/>
          </p:nvPr>
        </p:nvGraphicFramePr>
        <p:xfrm>
          <a:off x="1280576" y="188640"/>
          <a:ext cx="8953679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Box 41">
            <a:extLst>
              <a:ext uri="{FF2B5EF4-FFF2-40B4-BE49-F238E27FC236}">
                <a16:creationId xmlns="" xmlns:a16="http://schemas.microsoft.com/office/drawing/2014/main" id="{9B5794A0-59FF-4E06-A424-BA4511914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718" y="188640"/>
            <a:ext cx="3284376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600" b="1" dirty="0">
                <a:solidFill>
                  <a:schemeClr val="tx2"/>
                </a:solidFill>
                <a:latin typeface="Century Gothic" panose="020B0502020202020204" pitchFamily="34" charset="0"/>
              </a:rPr>
              <a:t>AGROINDUSTRIA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Plantas de procesamiento de lácteos, Cacao, sacha </a:t>
            </a:r>
            <a:r>
              <a:rPr lang="es-EC" altLang="es-CO" sz="14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inchi</a:t>
            </a:r>
            <a:r>
              <a:rPr lang="es-EC" altLang="es-CO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, frutales, caña de azúcar, vinos y licores, cereales y granos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CO" sz="16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600" b="1" dirty="0">
                <a:solidFill>
                  <a:schemeClr val="tx2"/>
                </a:solidFill>
                <a:latin typeface="Century Gothic" panose="020B0502020202020204" pitchFamily="34" charset="0"/>
              </a:rPr>
              <a:t>COMERCIO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Centros Comerciales Tulcán, Esmeraldas.</a:t>
            </a:r>
            <a:endParaRPr lang="es-EC" altLang="es-CO" sz="18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Polo de Desarrollo Hotelero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Centro </a:t>
            </a:r>
            <a:r>
              <a:rPr lang="es-EC" altLang="es-CO" sz="1600">
                <a:solidFill>
                  <a:schemeClr val="tx2"/>
                </a:solidFill>
                <a:latin typeface="Century Gothic" panose="020B0502020202020204" pitchFamily="34" charset="0"/>
              </a:rPr>
              <a:t>de </a:t>
            </a:r>
            <a:r>
              <a:rPr lang="es-EC" altLang="es-CO" sz="1600" smtClean="0">
                <a:solidFill>
                  <a:schemeClr val="tx2"/>
                </a:solidFill>
                <a:latin typeface="Century Gothic" panose="020B0502020202020204" pitchFamily="34" charset="0"/>
              </a:rPr>
              <a:t>Convenciones </a:t>
            </a:r>
            <a:endParaRPr lang="es-EC" altLang="es-CO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Terminal aéreo de Tulcán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Fincas agro turísticas</a:t>
            </a:r>
            <a:endParaRPr lang="es-EC" altLang="es-CO" sz="16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 Box 41">
            <a:extLst>
              <a:ext uri="{FF2B5EF4-FFF2-40B4-BE49-F238E27FC236}">
                <a16:creationId xmlns="" xmlns:a16="http://schemas.microsoft.com/office/drawing/2014/main" id="{16615A6D-20D2-4FEA-ACBD-FC57F5AE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51" y="1862822"/>
            <a:ext cx="2164703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AGRICULTURA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Papa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Maíz duro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Cacao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Sacha </a:t>
            </a:r>
            <a:r>
              <a:rPr lang="es-EC" altLang="es-CO" sz="2000" dirty="0" err="1">
                <a:solidFill>
                  <a:schemeClr val="tx2"/>
                </a:solidFill>
                <a:latin typeface="Century Gothic" panose="020B0502020202020204" pitchFamily="34" charset="0"/>
              </a:rPr>
              <a:t>Inchi</a:t>
            </a:r>
            <a:endParaRPr lang="es-EC" altLang="es-CO" sz="20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Café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b="1" dirty="0">
                <a:solidFill>
                  <a:schemeClr val="tx2"/>
                </a:solidFill>
                <a:latin typeface="Century Gothic" panose="020B0502020202020204" pitchFamily="34" charset="0"/>
              </a:rPr>
              <a:t>GANADERIA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Lácteos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ARTESANIA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MX" altLang="es-CO" sz="2000" b="1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Florícola</a:t>
            </a:r>
            <a:endParaRPr lang="es-EC" altLang="es-CO" sz="2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Bambú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Fique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Tagua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C" altLang="es-CO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Dulces</a:t>
            </a:r>
            <a:endParaRPr lang="es-EC" altLang="es-CO" sz="20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 Box 41">
            <a:extLst>
              <a:ext uri="{FF2B5EF4-FFF2-40B4-BE49-F238E27FC236}">
                <a16:creationId xmlns="" xmlns:a16="http://schemas.microsoft.com/office/drawing/2014/main" id="{2AFEB477-C508-4315-B401-9FE03E68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5718" y="4725144"/>
            <a:ext cx="350831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600" b="1" dirty="0">
                <a:solidFill>
                  <a:schemeClr val="tx2"/>
                </a:solidFill>
                <a:latin typeface="Century Gothic" panose="020B0502020202020204" pitchFamily="34" charset="0"/>
              </a:rPr>
              <a:t>DENOMINACIONES DE ORIGEN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Cacao y Café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s-EC" altLang="es-CO" sz="1400" b="1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600" b="1" dirty="0">
                <a:solidFill>
                  <a:srgbClr val="1F497D"/>
                </a:solidFill>
                <a:latin typeface="Century Gothic" panose="020B0502020202020204" pitchFamily="34" charset="0"/>
              </a:rPr>
              <a:t>RUEDAS DE NEGOCIOS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C" altLang="es-CO" sz="1400" dirty="0">
                <a:solidFill>
                  <a:srgbClr val="1F497D"/>
                </a:solidFill>
                <a:latin typeface="Century Gothic" panose="020B0502020202020204" pitchFamily="34" charset="0"/>
              </a:rPr>
              <a:t>Sectoriales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="" xmlns:a16="http://schemas.microsoft.com/office/drawing/2014/main" id="{568FBBF1-53F3-4043-B718-DD59B049E3D4}"/>
              </a:ext>
            </a:extLst>
          </p:cNvPr>
          <p:cNvSpPr/>
          <p:nvPr/>
        </p:nvSpPr>
        <p:spPr>
          <a:xfrm>
            <a:off x="7561410" y="188640"/>
            <a:ext cx="564308" cy="335476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Abrir llave 10">
            <a:extLst>
              <a:ext uri="{FF2B5EF4-FFF2-40B4-BE49-F238E27FC236}">
                <a16:creationId xmlns="" xmlns:a16="http://schemas.microsoft.com/office/drawing/2014/main" id="{A1CC5183-BA0F-4C47-8BE0-E39E82E2E19C}"/>
              </a:ext>
            </a:extLst>
          </p:cNvPr>
          <p:cNvSpPr/>
          <p:nvPr/>
        </p:nvSpPr>
        <p:spPr>
          <a:xfrm>
            <a:off x="7561410" y="4455404"/>
            <a:ext cx="564308" cy="1637893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Cerrar llave 11">
            <a:extLst>
              <a:ext uri="{FF2B5EF4-FFF2-40B4-BE49-F238E27FC236}">
                <a16:creationId xmlns="" xmlns:a16="http://schemas.microsoft.com/office/drawing/2014/main" id="{7FC938DF-F14E-4835-9E7C-9938D411B808}"/>
              </a:ext>
            </a:extLst>
          </p:cNvPr>
          <p:cNvSpPr/>
          <p:nvPr/>
        </p:nvSpPr>
        <p:spPr>
          <a:xfrm>
            <a:off x="3086359" y="1916832"/>
            <a:ext cx="697503" cy="3202112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3" name="Imagen 1" descr="MIPRO.png">
            <a:extLst>
              <a:ext uri="{FF2B5EF4-FFF2-40B4-BE49-F238E27FC236}">
                <a16:creationId xmlns="" xmlns:a16="http://schemas.microsoft.com/office/drawing/2014/main" id="{E085783B-7D4C-4E15-A669-581040EDB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94" y="6381750"/>
            <a:ext cx="130545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="" xmlns:a16="http://schemas.microsoft.com/office/drawing/2014/main" id="{ADF2CB2B-3FA8-4C89-AF2D-052611ABB381}"/>
              </a:ext>
            </a:extLst>
          </p:cNvPr>
          <p:cNvSpPr/>
          <p:nvPr/>
        </p:nvSpPr>
        <p:spPr>
          <a:xfrm>
            <a:off x="100369" y="76518"/>
            <a:ext cx="4153829" cy="3077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ESTRATEGIA REACTIVACIÓN PRODUCTIVA FRONTERIZA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="" xmlns:a16="http://schemas.microsoft.com/office/drawing/2014/main" id="{35BD65BA-35F0-403E-9DB7-4D93E04425C5}"/>
              </a:ext>
            </a:extLst>
          </p:cNvPr>
          <p:cNvSpPr/>
          <p:nvPr/>
        </p:nvSpPr>
        <p:spPr>
          <a:xfrm>
            <a:off x="63636" y="423862"/>
            <a:ext cx="1078950" cy="70788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8464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19" name="CuadroTexto 89"/>
          <p:cNvSpPr txBox="1"/>
          <p:nvPr/>
        </p:nvSpPr>
        <p:spPr>
          <a:xfrm>
            <a:off x="149458" y="981522"/>
            <a:ext cx="6200530" cy="623561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ES" sz="3600" dirty="0" smtClean="0"/>
              <a:t>RESULTADOS ESPERADOS</a:t>
            </a:r>
            <a:endParaRPr lang="es-ES" sz="3600" dirty="0"/>
          </a:p>
        </p:txBody>
      </p:sp>
      <p:graphicFrame>
        <p:nvGraphicFramePr>
          <p:cNvPr id="14" name="Diagrama 3">
            <a:extLst>
              <a:ext uri="{FF2B5EF4-FFF2-40B4-BE49-F238E27FC236}">
                <a16:creationId xmlns:a16="http://schemas.microsoft.com/office/drawing/2014/main" xmlns="" id="{4D787A0A-73D1-4CBC-80E2-AEE02B1DAE97}"/>
              </a:ext>
            </a:extLst>
          </p:cNvPr>
          <p:cNvGraphicFramePr/>
          <p:nvPr>
            <p:extLst/>
          </p:nvPr>
        </p:nvGraphicFramePr>
        <p:xfrm>
          <a:off x="904370" y="209175"/>
          <a:ext cx="10684224" cy="612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2805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2584290"/>
            <a:ext cx="12192000" cy="110204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s-MX" sz="6000" b="1" dirty="0" smtClean="0"/>
              <a:t>cvillarreal@mipro.gob.ec</a:t>
            </a:r>
            <a:endParaRPr lang="es-EC" sz="6000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761" y="3614496"/>
            <a:ext cx="5272478" cy="2347760"/>
          </a:xfrm>
          <a:prstGeom prst="rect">
            <a:avLst/>
          </a:prstGeom>
        </p:spPr>
      </p:pic>
      <p:sp>
        <p:nvSpPr>
          <p:cNvPr id="2" name="9 CuadroTexto"/>
          <p:cNvSpPr txBox="1">
            <a:spLocks noChangeArrowheads="1"/>
          </p:cNvSpPr>
          <p:nvPr/>
        </p:nvSpPr>
        <p:spPr bwMode="auto">
          <a:xfrm>
            <a:off x="0" y="5992017"/>
            <a:ext cx="656705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Alexandra Palacios </a:t>
            </a:r>
            <a:r>
              <a:rPr kumimoji="0" lang="es-EC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Bernal</a:t>
            </a:r>
            <a:endParaRPr kumimoji="0" lang="es-EC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Coordinación</a:t>
            </a:r>
            <a:r>
              <a:rPr kumimoji="0" lang="es-MX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s-MX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General de Estudios Prospectivos y Macroeconómicos para la Industria</a:t>
            </a:r>
            <a:endParaRPr kumimoji="0" lang="es-EC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C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hlinkClick r:id="rId3"/>
              </a:rPr>
              <a:t>mpalacios@mipro.gob.ec</a:t>
            </a:r>
            <a:endParaRPr kumimoji="0" lang="es-EC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96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987" y="60635"/>
            <a:ext cx="2085013" cy="82303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01621" y="3035232"/>
            <a:ext cx="10451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Proyección 2018 </a:t>
            </a:r>
            <a:endParaRPr lang="es-MX" sz="32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01621" y="6400412"/>
            <a:ext cx="949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sz="1200" b="1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Fuente:</a:t>
            </a:r>
            <a:r>
              <a:rPr lang="es-MX" sz="1200" dirty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 </a:t>
            </a:r>
            <a:r>
              <a:rPr lang="es-MX" sz="1200" dirty="0" smtClean="0">
                <a:solidFill>
                  <a:srgbClr val="000000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FMI</a:t>
            </a:r>
            <a:endParaRPr lang="es-MX" sz="1200" dirty="0">
              <a:solidFill>
                <a:prstClr val="black"/>
              </a:solidFill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93868" y="84800"/>
            <a:ext cx="97883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Crecimiento de la Región 2017 </a:t>
            </a:r>
            <a:endParaRPr lang="es-MX" sz="32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136565198"/>
              </p:ext>
            </p:extLst>
          </p:nvPr>
        </p:nvGraphicFramePr>
        <p:xfrm>
          <a:off x="856343" y="833844"/>
          <a:ext cx="10497457" cy="2411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423890838"/>
              </p:ext>
            </p:extLst>
          </p:nvPr>
        </p:nvGraphicFramePr>
        <p:xfrm>
          <a:off x="676334" y="3697152"/>
          <a:ext cx="10804465" cy="2703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244500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987" y="60635"/>
            <a:ext cx="2085013" cy="823031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01621" y="87529"/>
            <a:ext cx="10039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Comparativo del VAB Manufacturero y de Servicios al 2016</a:t>
            </a:r>
            <a:endParaRPr lang="es-MX" sz="32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01621" y="6400412"/>
            <a:ext cx="111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Fuente:</a:t>
            </a:r>
            <a:r>
              <a:rPr lang="es-MX" sz="1200" dirty="0">
                <a:solidFill>
                  <a:srgbClr val="000000"/>
                </a:solidFill>
                <a:latin typeface="Franklin Gothic Book" panose="020B0503020102020204" pitchFamily="34" charset="0"/>
              </a:rPr>
              <a:t> </a:t>
            </a:r>
            <a:r>
              <a:rPr lang="es-MX" sz="1200" dirty="0" smtClean="0">
                <a:solidFill>
                  <a:srgbClr val="000000"/>
                </a:solidFill>
                <a:latin typeface="Franklin Gothic Book" panose="020B0503020102020204" pitchFamily="34" charset="0"/>
              </a:rPr>
              <a:t>CEPAL</a:t>
            </a:r>
            <a:endParaRPr lang="es-MX" sz="1200" dirty="0">
              <a:solidFill>
                <a:prstClr val="black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01621" y="629894"/>
            <a:ext cx="9788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(Como % del PIB)</a:t>
            </a:r>
            <a:endParaRPr lang="es-MX" sz="4400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graphicFrame>
        <p:nvGraphicFramePr>
          <p:cNvPr id="9" name="Gráfico 8"/>
          <p:cNvGraphicFramePr>
            <a:graphicFrameLocks/>
          </p:cNvGraphicFramePr>
          <p:nvPr>
            <p:extLst/>
          </p:nvPr>
        </p:nvGraphicFramePr>
        <p:xfrm>
          <a:off x="201621" y="1091559"/>
          <a:ext cx="9625134" cy="4799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9725891" y="1704109"/>
            <a:ext cx="2466109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s-EC" sz="24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Para el caso de Ecuador al 2017 la Industria Manufacturera representa el 12,4% del PIB mientras que servicios representa 44,3%</a:t>
            </a:r>
          </a:p>
        </p:txBody>
      </p:sp>
    </p:spTree>
    <p:extLst>
      <p:ext uri="{BB962C8B-B14F-4D97-AF65-F5344CB8AC3E}">
        <p14:creationId xmlns:p14="http://schemas.microsoft.com/office/powerpoint/2010/main" xmlns="" val="55604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1"/>
          <p:cNvSpPr txBox="1">
            <a:spLocks/>
          </p:cNvSpPr>
          <p:nvPr/>
        </p:nvSpPr>
        <p:spPr>
          <a:xfrm>
            <a:off x="203561" y="145127"/>
            <a:ext cx="11711188" cy="6127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</a:rPr>
              <a:t>Resultado del Consejo Consultivo Productivo y Tributario</a:t>
            </a:r>
            <a:endParaRPr lang="es-ES" sz="32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426981" y="6050215"/>
            <a:ext cx="31309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Fuente:</a:t>
            </a:r>
            <a:r>
              <a:rPr lang="es-ES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Consejo Consultivo Productivo y Tributario</a:t>
            </a:r>
            <a:endParaRPr lang="es-EC" sz="1000" dirty="0"/>
          </a:p>
        </p:txBody>
      </p:sp>
      <p:grpSp>
        <p:nvGrpSpPr>
          <p:cNvPr id="4" name="Grupo 10"/>
          <p:cNvGrpSpPr/>
          <p:nvPr/>
        </p:nvGrpSpPr>
        <p:grpSpPr>
          <a:xfrm>
            <a:off x="3241212" y="1097168"/>
            <a:ext cx="6196387" cy="4023976"/>
            <a:chOff x="7111714" y="1947758"/>
            <a:chExt cx="5497741" cy="3437894"/>
          </a:xfrm>
        </p:grpSpPr>
        <p:graphicFrame>
          <p:nvGraphicFramePr>
            <p:cNvPr id="7" name="Gráfico 6"/>
            <p:cNvGraphicFramePr/>
            <p:nvPr>
              <p:extLst>
                <p:ext uri="{D42A27DB-BD31-4B8C-83A1-F6EECF244321}">
                  <p14:modId xmlns:p14="http://schemas.microsoft.com/office/powerpoint/2010/main" xmlns="" val="535876636"/>
                </p:ext>
              </p:extLst>
            </p:nvPr>
          </p:nvGraphicFramePr>
          <p:xfrm>
            <a:off x="8280003" y="1947758"/>
            <a:ext cx="3593728" cy="2616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Rectángulo 7"/>
            <p:cNvSpPr/>
            <p:nvPr/>
          </p:nvSpPr>
          <p:spPr>
            <a:xfrm>
              <a:off x="10950847" y="2103582"/>
              <a:ext cx="1587479" cy="626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Entorno productivo</a:t>
              </a:r>
            </a:p>
          </p:txBody>
        </p:sp>
        <p:cxnSp>
          <p:nvCxnSpPr>
            <p:cNvPr id="9" name="Conector recto 8"/>
            <p:cNvCxnSpPr/>
            <p:nvPr/>
          </p:nvCxnSpPr>
          <p:spPr>
            <a:xfrm flipH="1">
              <a:off x="10679559" y="2416584"/>
              <a:ext cx="271288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ángulo 11"/>
            <p:cNvSpPr/>
            <p:nvPr/>
          </p:nvSpPr>
          <p:spPr>
            <a:xfrm>
              <a:off x="11157346" y="3248424"/>
              <a:ext cx="1452109" cy="1131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Acceso a mercados</a:t>
              </a:r>
            </a:p>
          </p:txBody>
        </p:sp>
        <p:cxnSp>
          <p:nvCxnSpPr>
            <p:cNvPr id="14" name="Conector recto 13"/>
            <p:cNvCxnSpPr/>
            <p:nvPr/>
          </p:nvCxnSpPr>
          <p:spPr>
            <a:xfrm flipH="1">
              <a:off x="10964153" y="3621041"/>
              <a:ext cx="193193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ángulo 14"/>
            <p:cNvSpPr/>
            <p:nvPr/>
          </p:nvSpPr>
          <p:spPr>
            <a:xfrm>
              <a:off x="8794452" y="4554655"/>
              <a:ext cx="267633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Inversión y Financiamiento</a:t>
              </a:r>
            </a:p>
          </p:txBody>
        </p:sp>
        <p:cxnSp>
          <p:nvCxnSpPr>
            <p:cNvPr id="16" name="Conector recto 15"/>
            <p:cNvCxnSpPr/>
            <p:nvPr/>
          </p:nvCxnSpPr>
          <p:spPr>
            <a:xfrm flipV="1">
              <a:off x="9999875" y="4304316"/>
              <a:ext cx="0" cy="241057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ángulo 17"/>
            <p:cNvSpPr/>
            <p:nvPr/>
          </p:nvSpPr>
          <p:spPr>
            <a:xfrm>
              <a:off x="7111714" y="3459561"/>
              <a:ext cx="1726790" cy="626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Innovación y calidad</a:t>
              </a:r>
            </a:p>
          </p:txBody>
        </p:sp>
        <p:cxnSp>
          <p:nvCxnSpPr>
            <p:cNvPr id="19" name="Conector recto 18"/>
            <p:cNvCxnSpPr/>
            <p:nvPr/>
          </p:nvCxnSpPr>
          <p:spPr>
            <a:xfrm flipH="1">
              <a:off x="8710549" y="3788341"/>
              <a:ext cx="271288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ángulo 19"/>
            <p:cNvSpPr/>
            <p:nvPr/>
          </p:nvSpPr>
          <p:spPr>
            <a:xfrm>
              <a:off x="7254203" y="2214605"/>
              <a:ext cx="1626214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</a:rPr>
                <a:t>Tributación</a:t>
              </a:r>
              <a:endParaRPr lang="es-ES" sz="2400" b="1" dirty="0"/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8880417" y="2416584"/>
              <a:ext cx="271288" cy="0"/>
            </a:xfrm>
            <a:prstGeom prst="line">
              <a:avLst/>
            </a:prstGeom>
            <a:ln w="9525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o 22"/>
          <p:cNvGrpSpPr/>
          <p:nvPr/>
        </p:nvGrpSpPr>
        <p:grpSpPr>
          <a:xfrm>
            <a:off x="8885316" y="4424845"/>
            <a:ext cx="1234684" cy="969806"/>
            <a:chOff x="9709980" y="3656559"/>
            <a:chExt cx="1234684" cy="969806"/>
          </a:xfrm>
        </p:grpSpPr>
        <p:sp>
          <p:nvSpPr>
            <p:cNvPr id="22" name="Rectángulo redondeado 21"/>
            <p:cNvSpPr/>
            <p:nvPr/>
          </p:nvSpPr>
          <p:spPr>
            <a:xfrm>
              <a:off x="9709980" y="3656559"/>
              <a:ext cx="1220617" cy="479343"/>
            </a:xfrm>
            <a:prstGeom prst="roundRect">
              <a:avLst/>
            </a:prstGeom>
            <a:solidFill>
              <a:srgbClr val="F5B68B"/>
            </a:solidFill>
            <a:ln>
              <a:solidFill>
                <a:srgbClr val="F8D7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C" sz="1700" dirty="0" smtClean="0">
                  <a:solidFill>
                    <a:schemeClr val="tx1"/>
                  </a:solidFill>
                </a:rPr>
                <a:t>Mesa Sectoriales</a:t>
              </a:r>
              <a:endParaRPr lang="es-EC" sz="17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9724047" y="4147022"/>
              <a:ext cx="1220617" cy="479343"/>
            </a:xfrm>
            <a:prstGeom prst="roundRect">
              <a:avLst/>
            </a:prstGeom>
            <a:solidFill>
              <a:srgbClr val="F8D7CD"/>
            </a:solidFill>
            <a:ln>
              <a:solidFill>
                <a:srgbClr val="F8D7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C" sz="1700" dirty="0" smtClean="0">
                  <a:solidFill>
                    <a:schemeClr val="tx1"/>
                  </a:solidFill>
                </a:rPr>
                <a:t>26</a:t>
              </a:r>
              <a:endParaRPr lang="es-EC" sz="17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ángulo redondeado 27"/>
          <p:cNvSpPr/>
          <p:nvPr/>
        </p:nvSpPr>
        <p:spPr>
          <a:xfrm>
            <a:off x="10703997" y="3381370"/>
            <a:ext cx="1220617" cy="479343"/>
          </a:xfrm>
          <a:prstGeom prst="roundRect">
            <a:avLst/>
          </a:prstGeom>
          <a:solidFill>
            <a:srgbClr val="DBFDDF"/>
          </a:solidFill>
          <a:ln>
            <a:solidFill>
              <a:srgbClr val="DBF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700" dirty="0" smtClean="0">
                <a:solidFill>
                  <a:schemeClr val="tx1"/>
                </a:solidFill>
              </a:rPr>
              <a:t>1811</a:t>
            </a:r>
            <a:br>
              <a:rPr lang="es-EC" sz="1700" dirty="0" smtClean="0">
                <a:solidFill>
                  <a:schemeClr val="tx1"/>
                </a:solidFill>
              </a:rPr>
            </a:br>
            <a:r>
              <a:rPr lang="es-EC" sz="1700" dirty="0" smtClean="0">
                <a:solidFill>
                  <a:schemeClr val="tx1"/>
                </a:solidFill>
              </a:rPr>
              <a:t>Registros</a:t>
            </a:r>
            <a:endParaRPr lang="es-EC" sz="1700" dirty="0">
              <a:solidFill>
                <a:schemeClr val="tx1"/>
              </a:solidFill>
            </a:endParaRPr>
          </a:p>
        </p:txBody>
      </p:sp>
      <p:sp>
        <p:nvSpPr>
          <p:cNvPr id="29" name="Rectángulo redondeado 28"/>
          <p:cNvSpPr/>
          <p:nvPr/>
        </p:nvSpPr>
        <p:spPr>
          <a:xfrm>
            <a:off x="10718062" y="4186175"/>
            <a:ext cx="1220617" cy="4793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700" dirty="0" smtClean="0">
                <a:solidFill>
                  <a:schemeClr val="tx1"/>
                </a:solidFill>
              </a:rPr>
              <a:t>382</a:t>
            </a:r>
            <a:br>
              <a:rPr lang="es-EC" sz="1700" dirty="0" smtClean="0">
                <a:solidFill>
                  <a:schemeClr val="tx1"/>
                </a:solidFill>
              </a:rPr>
            </a:br>
            <a:r>
              <a:rPr lang="es-EC" sz="1700" dirty="0" smtClean="0">
                <a:solidFill>
                  <a:schemeClr val="tx1"/>
                </a:solidFill>
              </a:rPr>
              <a:t>Problemas</a:t>
            </a:r>
            <a:endParaRPr lang="es-EC" sz="17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10694132" y="5042744"/>
            <a:ext cx="1220617" cy="479343"/>
          </a:xfrm>
          <a:prstGeom prst="roundRect">
            <a:avLst/>
          </a:prstGeom>
          <a:solidFill>
            <a:srgbClr val="F3A671"/>
          </a:solidFill>
          <a:ln>
            <a:solidFill>
              <a:srgbClr val="F3A6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700" dirty="0" smtClean="0">
                <a:solidFill>
                  <a:schemeClr val="tx1"/>
                </a:solidFill>
              </a:rPr>
              <a:t>1429</a:t>
            </a:r>
            <a:br>
              <a:rPr lang="es-EC" sz="1700" dirty="0" smtClean="0">
                <a:solidFill>
                  <a:schemeClr val="tx1"/>
                </a:solidFill>
              </a:rPr>
            </a:br>
            <a:r>
              <a:rPr lang="es-EC" sz="1700" dirty="0" smtClean="0">
                <a:solidFill>
                  <a:schemeClr val="tx1"/>
                </a:solidFill>
              </a:rPr>
              <a:t>Propuestas</a:t>
            </a:r>
            <a:endParaRPr lang="es-EC" sz="1700" dirty="0">
              <a:solidFill>
                <a:schemeClr val="tx1"/>
              </a:solidFill>
            </a:endParaRPr>
          </a:p>
        </p:txBody>
      </p:sp>
      <p:sp>
        <p:nvSpPr>
          <p:cNvPr id="24" name="Multiplicar 23"/>
          <p:cNvSpPr/>
          <p:nvPr/>
        </p:nvSpPr>
        <p:spPr>
          <a:xfrm>
            <a:off x="8275771" y="4665518"/>
            <a:ext cx="356531" cy="45562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5" name="Igual que 24"/>
          <p:cNvSpPr/>
          <p:nvPr/>
        </p:nvSpPr>
        <p:spPr>
          <a:xfrm>
            <a:off x="10302962" y="4782505"/>
            <a:ext cx="295422" cy="2537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27" name="Flecha abajo 26"/>
          <p:cNvSpPr/>
          <p:nvPr/>
        </p:nvSpPr>
        <p:spPr>
          <a:xfrm>
            <a:off x="11226018" y="3939393"/>
            <a:ext cx="271678" cy="1795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1" name="Más 30"/>
          <p:cNvSpPr/>
          <p:nvPr/>
        </p:nvSpPr>
        <p:spPr>
          <a:xfrm>
            <a:off x="11243965" y="4747933"/>
            <a:ext cx="183391" cy="24304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5" name="CuadroTexto 34"/>
          <p:cNvSpPr txBox="1"/>
          <p:nvPr/>
        </p:nvSpPr>
        <p:spPr>
          <a:xfrm>
            <a:off x="203561" y="1307903"/>
            <a:ext cx="26018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1.429 propuestas sistematizadas por eje temático.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000" dirty="0" smtClean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Propuestas priorizadas por frecuencia estadística e impacto (transversalidad).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000" dirty="0" smtClean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0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</a:rPr>
              <a:t>Propuestas claves para ARTESANOS, EPS y sector  TRIBUTARIO.  </a:t>
            </a:r>
            <a:endParaRPr lang="es-EC" sz="2000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3ED3-6B9D-AD4B-866A-A80A065DF243}" type="slidenum">
              <a:rPr lang="es-ES_tradnl" smtClean="0"/>
              <a:pPr/>
              <a:t>6</a:t>
            </a:fld>
            <a:endParaRPr lang="es-ES_tradnl" dirty="0"/>
          </a:p>
        </p:txBody>
      </p:sp>
      <p:pic>
        <p:nvPicPr>
          <p:cNvPr id="32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933" y="484872"/>
            <a:ext cx="2085013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225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620706"/>
            <a:ext cx="6039758" cy="4976036"/>
          </a:xfrm>
          <a:prstGeom prst="rect">
            <a:avLst/>
          </a:prstGeom>
        </p:spPr>
      </p:pic>
      <p:sp>
        <p:nvSpPr>
          <p:cNvPr id="4" name="Shape 41"/>
          <p:cNvSpPr txBox="1">
            <a:spLocks/>
          </p:cNvSpPr>
          <p:nvPr/>
        </p:nvSpPr>
        <p:spPr>
          <a:xfrm>
            <a:off x="1487715" y="1173031"/>
            <a:ext cx="7067550" cy="44767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rgbClr val="000000"/>
              </a:buClr>
              <a:buFont typeface="Open Sans" pitchFamily="34" charset="0"/>
              <a:buNone/>
            </a:pPr>
            <a:endParaRPr lang="es-EC" altLang="es-EC" sz="1800" b="1" dirty="0">
              <a:solidFill>
                <a:schemeClr val="bg2">
                  <a:lumMod val="50000"/>
                </a:schemeClr>
              </a:solidFill>
              <a:latin typeface="Myriad Pro" charset="0"/>
              <a:ea typeface="Myriad Pro" charset="0"/>
              <a:cs typeface="Myriad Pro" charset="0"/>
              <a:sym typeface="Open Sans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871208" y="5455431"/>
            <a:ext cx="272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Innovación calidad y emprendimiento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420153" y="2774680"/>
            <a:ext cx="2725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Inversión y financiamiento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422497" y="4774930"/>
            <a:ext cx="38583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Entorno productivo</a:t>
            </a:r>
            <a:endParaRPr lang="es-ES" sz="2400" dirty="0">
              <a:solidFill>
                <a:schemeClr val="bg2">
                  <a:lumMod val="50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22779" y="3865590"/>
            <a:ext cx="3085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Acceso a mercados</a:t>
            </a:r>
            <a:endParaRPr lang="es-ES" sz="2400" dirty="0">
              <a:solidFill>
                <a:schemeClr val="bg2">
                  <a:lumMod val="50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25529" y="1997517"/>
            <a:ext cx="9670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37%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707920" y="3871119"/>
            <a:ext cx="1100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16%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808507" y="5672038"/>
            <a:ext cx="1151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15%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237689" y="2934318"/>
            <a:ext cx="1020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17%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237689" y="298891"/>
            <a:ext cx="80958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Open Sans" pitchFamily="34" charset="0"/>
              <a:buNone/>
            </a:pPr>
            <a:r>
              <a:rPr lang="es-EC" altLang="es-EC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PROPUESTAS PRIORIZADAS POR </a:t>
            </a:r>
            <a:r>
              <a:rPr lang="es-EC" altLang="es-EC" sz="3200" b="1" dirty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MESAS TEMÁTICAS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4044741" y="2096140"/>
            <a:ext cx="2725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chemeClr val="bg2">
                    <a:lumMod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Tributación</a:t>
            </a:r>
            <a:endParaRPr lang="es-ES" sz="2400" dirty="0">
              <a:solidFill>
                <a:schemeClr val="bg2">
                  <a:lumMod val="50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1550250" y="4767487"/>
            <a:ext cx="7079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21</a:t>
            </a:r>
            <a:endParaRPr lang="es-ES" sz="32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2436190" y="4710452"/>
            <a:ext cx="1026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>
                <a:solidFill>
                  <a:schemeClr val="bg1"/>
                </a:solidFill>
                <a:latin typeface="Myriad Pro" charset="0"/>
                <a:ea typeface="Myriad Pro" charset="0"/>
                <a:cs typeface="Myriad Pro" charset="0"/>
              </a:rPr>
              <a:t>16%</a:t>
            </a:r>
            <a:endParaRPr lang="es-ES" sz="2400" b="1" dirty="0">
              <a:solidFill>
                <a:schemeClr val="bg1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43ED3-6B9D-AD4B-866A-A80A065DF243}" type="slidenum">
              <a:rPr lang="es-ES_tradnl" smtClean="0"/>
              <a:pPr/>
              <a:t>7</a:t>
            </a:fld>
            <a:endParaRPr lang="es-ES_tradnl" dirty="0"/>
          </a:p>
        </p:txBody>
      </p:sp>
      <p:pic>
        <p:nvPicPr>
          <p:cNvPr id="19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987" y="60635"/>
            <a:ext cx="2085013" cy="823031"/>
          </a:xfrm>
          <a:prstGeom prst="rect">
            <a:avLst/>
          </a:prstGeom>
        </p:spPr>
      </p:pic>
      <p:sp>
        <p:nvSpPr>
          <p:cNvPr id="20" name="19 Cerrar llave"/>
          <p:cNvSpPr/>
          <p:nvPr/>
        </p:nvSpPr>
        <p:spPr>
          <a:xfrm>
            <a:off x="8555265" y="1997517"/>
            <a:ext cx="945487" cy="41361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20 Rectángulo"/>
          <p:cNvSpPr/>
          <p:nvPr/>
        </p:nvSpPr>
        <p:spPr>
          <a:xfrm>
            <a:off x="9743607" y="2557805"/>
            <a:ext cx="2448393" cy="311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altLang="es-EC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cs typeface="Arial" panose="020B0604020202020204" pitchFamily="34" charset="0"/>
                <a:sym typeface="Open Sans" pitchFamily="34" charset="0"/>
              </a:rPr>
              <a:t>Base para la Nueva Política Industrial</a:t>
            </a:r>
            <a:endParaRPr lang="es-EC" altLang="es-EC" sz="32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cs typeface="Arial" panose="020B0604020202020204" pitchFamily="34" charset="0"/>
              <a:sym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214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8036" y="0"/>
            <a:ext cx="10515600" cy="132556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C" altLang="es-EC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ea typeface="+mn-ea"/>
                <a:cs typeface="Arial" panose="020B0604020202020204" pitchFamily="34" charset="0"/>
                <a:sym typeface="Open Sans" pitchFamily="34" charset="0"/>
              </a:rPr>
              <a:t>PRINCIPALES PROBLEMAS IDENTIFICADOS</a:t>
            </a:r>
            <a:endParaRPr lang="es-EC" altLang="es-EC" sz="32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ea typeface="+mn-ea"/>
              <a:cs typeface="Arial" panose="020B0604020202020204" pitchFamily="34" charset="0"/>
              <a:sym typeface="Open Sans" pitchFamily="34" charset="0"/>
            </a:endParaRPr>
          </a:p>
        </p:txBody>
      </p:sp>
      <p:grpSp>
        <p:nvGrpSpPr>
          <p:cNvPr id="4" name="Grupo 11"/>
          <p:cNvGrpSpPr/>
          <p:nvPr/>
        </p:nvGrpSpPr>
        <p:grpSpPr>
          <a:xfrm>
            <a:off x="653534" y="1195557"/>
            <a:ext cx="10701362" cy="5418667"/>
            <a:chOff x="728953" y="1325563"/>
            <a:chExt cx="10701362" cy="5418667"/>
          </a:xfrm>
        </p:grpSpPr>
        <p:graphicFrame>
          <p:nvGraphicFramePr>
            <p:cNvPr id="5" name="Diagrama 4"/>
            <p:cNvGraphicFramePr/>
            <p:nvPr>
              <p:extLst>
                <p:ext uri="{D42A27DB-BD31-4B8C-83A1-F6EECF244321}">
                  <p14:modId xmlns:p14="http://schemas.microsoft.com/office/powerpoint/2010/main" xmlns="" val="699344841"/>
                </p:ext>
              </p:extLst>
            </p:nvPr>
          </p:nvGraphicFramePr>
          <p:xfrm>
            <a:off x="728953" y="1325563"/>
            <a:ext cx="10701362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CuadroTexto 2"/>
            <p:cNvSpPr txBox="1"/>
            <p:nvPr/>
          </p:nvSpPr>
          <p:spPr>
            <a:xfrm>
              <a:off x="1057615" y="1777670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 smtClean="0">
                  <a:latin typeface="Franklin Gothic Book" pitchFamily="34" charset="0"/>
                </a:rPr>
                <a:t>1</a:t>
              </a:r>
              <a:endParaRPr lang="es-EC" sz="2200" dirty="0">
                <a:latin typeface="Franklin Gothic Book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526813" y="2836823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>
                  <a:latin typeface="Franklin Gothic Book" pitchFamily="34" charset="0"/>
                </a:rPr>
                <a:t>2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1690813" y="3899039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>
                  <a:latin typeface="Franklin Gothic Book" pitchFamily="34" charset="0"/>
                </a:rPr>
                <a:t>3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564895" y="4888103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>
                  <a:latin typeface="Franklin Gothic Book" pitchFamily="34" charset="0"/>
                </a:rPr>
                <a:t>4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1041574" y="5891306"/>
              <a:ext cx="4105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sz="2200" dirty="0" smtClean="0">
                  <a:latin typeface="Franklin Gothic Book" pitchFamily="34" charset="0"/>
                </a:rPr>
                <a:t>5</a:t>
              </a:r>
              <a:endParaRPr lang="es-EC" sz="2200" dirty="0">
                <a:latin typeface="Franklin Gothic Book" pitchFamily="34" charset="0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1392700" y="5291910"/>
              <a:ext cx="410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C" dirty="0">
                <a:latin typeface="Franklin Gothic Book" pitchFamily="34" charset="0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027187" y="5989705"/>
              <a:ext cx="410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EC" dirty="0">
                <a:latin typeface="Franklin Gothic Book" pitchFamily="34" charset="0"/>
              </a:endParaRPr>
            </a:p>
          </p:txBody>
        </p:sp>
      </p:grp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/>
              <a:pPr/>
              <a:t>8</a:t>
            </a:fld>
            <a:endParaRPr lang="es-EC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41256" y="-22378"/>
            <a:ext cx="2000535" cy="79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0"/>
            <a:ext cx="2085013" cy="823031"/>
          </a:xfrm>
          <a:prstGeom prst="rect">
            <a:avLst/>
          </a:prstGeom>
        </p:spPr>
      </p:pic>
      <p:sp>
        <p:nvSpPr>
          <p:cNvPr id="61" name="CuadroTexto 89"/>
          <p:cNvSpPr txBox="1"/>
          <p:nvPr/>
        </p:nvSpPr>
        <p:spPr>
          <a:xfrm>
            <a:off x="130003" y="261026"/>
            <a:ext cx="8432103" cy="562005"/>
          </a:xfrm>
          <a:prstGeom prst="rect">
            <a:avLst/>
          </a:prstGeom>
          <a:noFill/>
        </p:spPr>
        <p:txBody>
          <a:bodyPr wrap="none" lIns="68891" tIns="34445" rIns="68891" bIns="34445" rtlCol="0">
            <a:spAutoFit/>
          </a:bodyPr>
          <a:lstStyle/>
          <a:p>
            <a:r>
              <a:rPr lang="es-MX" altLang="es-EC" sz="3200" b="1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Productividad relativa y Productividad Total de Factores</a:t>
            </a:r>
            <a:endParaRPr lang="es-EC" altLang="es-EC" sz="3200" b="1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6362034" y="6178038"/>
            <a:ext cx="3124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/>
              <a:t>Fuente:</a:t>
            </a:r>
            <a:r>
              <a:rPr lang="es-EC" sz="1200" dirty="0" smtClean="0"/>
              <a:t> CEPAL, Banco Central del Ecuador </a:t>
            </a:r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/>
          </p:nvPr>
        </p:nvGraphicFramePr>
        <p:xfrm>
          <a:off x="294893" y="1592643"/>
          <a:ext cx="5783178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39789" y="6195260"/>
            <a:ext cx="529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EC" sz="1200" b="1" dirty="0" smtClean="0"/>
              <a:t>Fuente:</a:t>
            </a:r>
            <a:r>
              <a:rPr lang="es-EC" sz="1200" dirty="0" smtClean="0"/>
              <a:t> Cálculo del BID en base a los datos de </a:t>
            </a:r>
            <a:r>
              <a:rPr lang="es-EC" sz="1200" dirty="0" err="1" smtClean="0"/>
              <a:t>Penn</a:t>
            </a:r>
            <a:r>
              <a:rPr lang="es-EC" sz="1200" dirty="0" smtClean="0"/>
              <a:t> </a:t>
            </a:r>
            <a:r>
              <a:rPr lang="es-EC" sz="1200" dirty="0" err="1" smtClean="0"/>
              <a:t>World</a:t>
            </a:r>
            <a:r>
              <a:rPr lang="es-EC" sz="1200" dirty="0" smtClean="0"/>
              <a:t> </a:t>
            </a:r>
            <a:r>
              <a:rPr lang="es-EC" sz="1200" dirty="0" err="1" smtClean="0"/>
              <a:t>Table</a:t>
            </a:r>
            <a:r>
              <a:rPr lang="es-EC" sz="1200" dirty="0" smtClean="0"/>
              <a:t> 9.0</a:t>
            </a:r>
          </a:p>
          <a:p>
            <a:r>
              <a:rPr lang="es-EC" sz="1200" b="1" dirty="0" smtClean="0"/>
              <a:t>Elaboración: </a:t>
            </a:r>
            <a:r>
              <a:rPr lang="es-EC" sz="1200" dirty="0" smtClean="0"/>
              <a:t>MIPRO</a:t>
            </a:r>
            <a:endParaRPr lang="es-EC" sz="1200" dirty="0"/>
          </a:p>
        </p:txBody>
      </p:sp>
      <p:sp>
        <p:nvSpPr>
          <p:cNvPr id="2" name="CuadroTexto 1"/>
          <p:cNvSpPr txBox="1"/>
          <p:nvPr/>
        </p:nvSpPr>
        <p:spPr>
          <a:xfrm>
            <a:off x="294893" y="4793043"/>
            <a:ext cx="5673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+mn-lt"/>
              </a:rPr>
              <a:t>Nota: El crecimiento de la PTF por país se obtiene a partir de la variación porcentual </a:t>
            </a:r>
            <a:r>
              <a:rPr lang="es-MX" sz="1400" dirty="0" smtClean="0">
                <a:latin typeface="+mn-lt"/>
              </a:rPr>
              <a:t>anual </a:t>
            </a:r>
            <a:r>
              <a:rPr lang="es-MX" sz="1400" dirty="0">
                <a:latin typeface="+mn-lt"/>
              </a:rPr>
              <a:t>de la PTF. A su vez, la PTF se calcula como el residual de una función de producción </a:t>
            </a:r>
            <a:r>
              <a:rPr lang="es-MX" sz="1400" dirty="0" err="1" smtClean="0">
                <a:latin typeface="+mn-lt"/>
              </a:rPr>
              <a:t>Cobb</a:t>
            </a:r>
            <a:r>
              <a:rPr lang="es-MX" sz="1400" dirty="0" smtClean="0">
                <a:latin typeface="+mn-lt"/>
              </a:rPr>
              <a:t>-Douglas </a:t>
            </a:r>
            <a:r>
              <a:rPr lang="es-MX" sz="1400" dirty="0">
                <a:latin typeface="+mn-lt"/>
              </a:rPr>
              <a:t>log-</a:t>
            </a:r>
            <a:r>
              <a:rPr lang="es-MX" sz="1400" dirty="0" err="1">
                <a:latin typeface="+mn-lt"/>
              </a:rPr>
              <a:t>linealizada</a:t>
            </a:r>
            <a:r>
              <a:rPr lang="es-MX" sz="1400" dirty="0">
                <a:latin typeface="+mn-lt"/>
              </a:rPr>
              <a:t>, utilizando la metodología descrita por Fernández-Arias y </a:t>
            </a:r>
            <a:r>
              <a:rPr lang="es-MX" sz="1400" dirty="0" err="1">
                <a:latin typeface="+mn-lt"/>
              </a:rPr>
              <a:t>Rodriguez</a:t>
            </a:r>
            <a:r>
              <a:rPr lang="es-MX" sz="1400" dirty="0">
                <a:latin typeface="+mn-lt"/>
              </a:rPr>
              <a:t> - </a:t>
            </a:r>
            <a:r>
              <a:rPr lang="es-MX" sz="1400" dirty="0" err="1">
                <a:latin typeface="+mn-lt"/>
              </a:rPr>
              <a:t>Apoinar</a:t>
            </a:r>
            <a:r>
              <a:rPr lang="es-MX" sz="1400" dirty="0">
                <a:latin typeface="+mn-lt"/>
              </a:rPr>
              <a:t> (2016). Los promedios regionales se obtienen a partir del promedio simple por país para el periodo </a:t>
            </a:r>
            <a:r>
              <a:rPr lang="es-MX" sz="1400" b="1" u="sng" dirty="0">
                <a:latin typeface="+mn-lt"/>
              </a:rPr>
              <a:t>1960-2017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0" y="1005870"/>
            <a:ext cx="5589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altLang="es-EC" sz="2800" dirty="0" smtClean="0">
                <a:solidFill>
                  <a:srgbClr val="4472C4">
                    <a:lumMod val="50000"/>
                  </a:srgbClr>
                </a:solidFill>
                <a:latin typeface="Franklin Gothic Medium Cond" panose="020B0606030402020204" pitchFamily="34" charset="0"/>
                <a:sym typeface="Open Sans" pitchFamily="34" charset="0"/>
              </a:rPr>
              <a:t>Crecimiento de la productividad real de los factores - PTF</a:t>
            </a:r>
            <a:endParaRPr lang="es-MX" altLang="es-EC" sz="2800" dirty="0">
              <a:solidFill>
                <a:srgbClr val="4472C4">
                  <a:lumMod val="50000"/>
                </a:srgbClr>
              </a:solidFill>
              <a:latin typeface="Franklin Gothic Medium Cond" panose="020B0606030402020204" pitchFamily="34" charset="0"/>
              <a:sym typeface="Open Sans" pitchFamily="34" charset="0"/>
            </a:endParaRPr>
          </a:p>
        </p:txBody>
      </p:sp>
      <p:graphicFrame>
        <p:nvGraphicFramePr>
          <p:cNvPr id="11" name="10 Gráfico"/>
          <p:cNvGraphicFramePr/>
          <p:nvPr>
            <p:extLst/>
          </p:nvPr>
        </p:nvGraphicFramePr>
        <p:xfrm>
          <a:off x="6078071" y="1313818"/>
          <a:ext cx="5948068" cy="4602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26447-4D4B-4C99-B128-995BABF8B136}" type="slidenum">
              <a:rPr lang="es-EC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s-EC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42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5115</TotalTime>
  <Words>2391</Words>
  <Application>Microsoft Office PowerPoint</Application>
  <PresentationFormat>Personalizado</PresentationFormat>
  <Paragraphs>484</Paragraphs>
  <Slides>34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36" baseType="lpstr">
      <vt:lpstr>Diseño personalizado</vt:lpstr>
      <vt:lpstr>2_Tema de Office</vt:lpstr>
      <vt:lpstr>DESARROLLO PRODUCTIVO FRONTERIZO  Carlos Villarreal</vt:lpstr>
      <vt:lpstr>Diapositiva 2</vt:lpstr>
      <vt:lpstr>Diapositiva 3</vt:lpstr>
      <vt:lpstr>Diapositiva 4</vt:lpstr>
      <vt:lpstr>Diapositiva 5</vt:lpstr>
      <vt:lpstr>Diapositiva 6</vt:lpstr>
      <vt:lpstr>Diapositiva 7</vt:lpstr>
      <vt:lpstr>PRINCIPALES PROBLEMAS IDENTIFICADOS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</vt:vector>
  </TitlesOfParts>
  <Company>MIPRO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Coordinación General de Estudios Prospectivos y Macroeconómicos para la industria</dc:creator>
  <cp:lastModifiedBy>mpalacios</cp:lastModifiedBy>
  <cp:revision>842</cp:revision>
  <cp:lastPrinted>2018-04-24T21:21:17Z</cp:lastPrinted>
  <dcterms:created xsi:type="dcterms:W3CDTF">2015-09-03T16:47:27Z</dcterms:created>
  <dcterms:modified xsi:type="dcterms:W3CDTF">2018-08-29T20:20:34Z</dcterms:modified>
</cp:coreProperties>
</file>